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D0D33-E145-AE44-B845-3A6D422BA911}" type="datetime1">
              <a:rPr lang="en-US"/>
              <a:pPr>
                <a:defRPr/>
              </a:pPr>
              <a:t>10/8/2016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8329-6992-FA46-A379-1289CD59B6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7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4" y="1636663"/>
            <a:ext cx="3952702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D826-9EFD-B845-88AF-28493E7197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C1E24-6398-FC49-B92B-20EA7CD1D58B}" type="datetime1">
              <a:rPr lang="en-US"/>
              <a:pPr>
                <a:defRPr/>
              </a:pPr>
              <a:t>10/8/2016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3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3987803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3987803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22407-7B97-E24F-876C-E7B4FC2B5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26DFF-FB3A-BC43-9C23-B49AAB57474F}" type="datetime1">
              <a:rPr lang="en-US"/>
              <a:pPr>
                <a:defRPr/>
              </a:pPr>
              <a:t>10/8/2016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2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AACE-EAD6-D045-8D67-2106286A4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E1B31-526A-7641-88A9-AE125C1C9F63}" type="datetime1">
              <a:rPr lang="en-US"/>
              <a:pPr>
                <a:defRPr/>
              </a:pPr>
              <a:t>10/8/2016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37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38590" cy="207738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3945672"/>
            <a:ext cx="3938590" cy="2072542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7FDE1-6CC7-6241-96F5-A54C6D567C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CD567-D0E7-2A41-872A-1EB9F0F0AA99}" type="datetime1">
              <a:rPr lang="en-US"/>
              <a:pPr>
                <a:defRPr/>
              </a:pPr>
              <a:t>10/8/2016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3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90" y="1645920"/>
            <a:ext cx="3931276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2" y="3920063"/>
            <a:ext cx="3953974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64F6-7664-0847-8870-81142F814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E3E4-748A-EA47-9E3F-E5C94F63948D}" type="datetime1">
              <a:rPr lang="en-US"/>
              <a:pPr>
                <a:defRPr/>
              </a:pPr>
              <a:t>10/8/2016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27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44EE-0CCD-5642-BD18-DBF821ABBA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7384-44CF-C544-9C59-3C0E04A20EF6}" type="datetime1">
              <a:rPr lang="en-US"/>
              <a:pPr>
                <a:defRPr/>
              </a:pPr>
              <a:t>10/8/2016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4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7D92-4EE5-D84B-8588-0915E76106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C9763-D404-384A-9DA8-EBE8F93C6C45}" type="datetime1">
              <a:rPr lang="en-US"/>
              <a:pPr>
                <a:defRPr/>
              </a:pPr>
              <a:t>10/8/2016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5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CE1F0-28BF-A844-9B91-A150FCA37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F33F5-130B-7D45-AB13-851FA997CDAC}" type="datetime1">
              <a:rPr lang="en-US"/>
              <a:pPr>
                <a:defRPr/>
              </a:pPr>
              <a:t>10/8/2016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8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CDA1-3060-384E-994F-0481C23E1338}" type="datetime1">
              <a:rPr lang="en-US"/>
              <a:pPr>
                <a:defRPr/>
              </a:pPr>
              <a:t>10/8/2016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99F32-1665-B143-8D4A-A74F96795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9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C7845-938E-F041-B678-DD441B82590C}" type="datetime1">
              <a:rPr lang="en-US"/>
              <a:pPr>
                <a:defRPr/>
              </a:pPr>
              <a:t>10/8/2016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DAE9-6A84-0344-9053-E91F7D90A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1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9410D-8BC1-884E-BCBC-66D2CC8B72F1}" type="datetime1">
              <a:rPr lang="en-US"/>
              <a:pPr>
                <a:defRPr/>
              </a:pPr>
              <a:t>10/8/2016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F158-6FDE-5949-8082-237208690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6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745A2-C156-3E40-B0EE-0C215E481A9D}" type="datetime1">
              <a:rPr lang="en-US"/>
              <a:pPr>
                <a:defRPr/>
              </a:pPr>
              <a:t>10/8/2016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52E5C-3BBF-C54E-813C-75B4D61C7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CC5C-EC8F-0D46-B348-06838738FC5C}" type="datetime1">
              <a:rPr lang="en-US"/>
              <a:pPr>
                <a:defRPr/>
              </a:pPr>
              <a:t>10/8/2016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D731-B9C6-7D47-856A-3907FB920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1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0459-26FD-7248-9C09-9BAEF8174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F228E-2E55-C44F-B54C-1D560573A093}" type="datetime1">
              <a:rPr lang="en-US"/>
              <a:pPr>
                <a:defRPr/>
              </a:pPr>
              <a:t>10/8/2016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B186-ED04-5C4C-B3C5-0B410677D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3A34E-7437-5749-9FCE-42C559E70E96}" type="datetime1">
              <a:rPr lang="en-US"/>
              <a:pPr>
                <a:defRPr/>
              </a:pPr>
              <a:t>10/8/2016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4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5F2801-562A-684C-B81E-FD1667E3AB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706FF9-A7A1-1E49-B552-C01D56EB6E49}" type="datetime1">
              <a:rPr lang="en-US"/>
              <a:pPr>
                <a:defRPr/>
              </a:pPr>
              <a:t>10/8/2016</a:t>
            </a:fld>
            <a:endParaRPr lang="en-US" dirty="0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0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1" name="Picture 4" descr="ieee_tag_blue_006699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02" r:id="rId16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0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5BB9E4D3-F80A-BB4B-8FD5-37E8CBED91A1}" type="datetime1">
              <a:rPr lang="en-US"/>
              <a:pPr>
                <a:defRPr/>
              </a:pPr>
              <a:t>10/8/2016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707DF4B-7680-694A-826F-A5CCF24D2FE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0850" y="3157538"/>
            <a:ext cx="7908925" cy="7651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>
                <a:ea typeface="+mj-ea"/>
                <a:cs typeface="+mj-cs"/>
              </a:rPr>
              <a:t>Creating Affinity Groups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0244" name="Subtitle 4"/>
          <p:cNvSpPr>
            <a:spLocks noGrp="1"/>
          </p:cNvSpPr>
          <p:nvPr>
            <p:ph type="subTitle" idx="1"/>
          </p:nvPr>
        </p:nvSpPr>
        <p:spPr>
          <a:xfrm>
            <a:off x="450850" y="4165600"/>
            <a:ext cx="7908925" cy="430213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altLang="zh-CN" dirty="0">
                <a:latin typeface="Verdana" charset="0"/>
                <a:cs typeface="Verdana" charset="0"/>
              </a:rPr>
              <a:t>Region 6 Joint Area Meeting</a:t>
            </a:r>
            <a:r>
              <a:rPr lang="en-US" dirty="0">
                <a:latin typeface="Verdana" charset="0"/>
                <a:cs typeface="Verdana" charset="0"/>
              </a:rPr>
              <a:t> 2016</a:t>
            </a:r>
          </a:p>
        </p:txBody>
      </p:sp>
      <p:sp>
        <p:nvSpPr>
          <p:cNvPr id="1024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2913" y="4887913"/>
            <a:ext cx="7916862" cy="377825"/>
          </a:xfrm>
        </p:spPr>
        <p:txBody>
          <a:bodyPr/>
          <a:lstStyle/>
          <a:p>
            <a:r>
              <a:rPr lang="en-US" dirty="0">
                <a:latin typeface="Verdana" charset="0"/>
              </a:rPr>
              <a:t>Marriott Phoenix Airport, Phoenix, AZ. 10</a:t>
            </a:r>
            <a:r>
              <a:rPr lang="en-US" altLang="zh-CN" dirty="0">
                <a:latin typeface="Verdana" charset="0"/>
              </a:rPr>
              <a:t>/8/2016</a:t>
            </a:r>
            <a:endParaRPr lang="en-US" dirty="0">
              <a:latin typeface="Verdana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Affinity Groups by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CN" dirty="0"/>
              <a:t>Non-technical subunits of one or more IEEE Sections or a Council </a:t>
            </a:r>
          </a:p>
          <a:p>
            <a:r>
              <a:rPr lang="en-US" altLang="zh-CN" dirty="0"/>
              <a:t>Organizational similarity with technical society chapters – dual hierarchy lines</a:t>
            </a:r>
          </a:p>
          <a:p>
            <a:r>
              <a:rPr lang="en-US" dirty="0"/>
              <a:t>A local unit of its parent organizational unit (OU)</a:t>
            </a:r>
          </a:p>
          <a:p>
            <a:r>
              <a:rPr lang="en-US" dirty="0"/>
              <a:t>Created by petition to the parent OU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10/8/2016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367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E50B30B4-8BA1-E748-9630-47607DB342DA}" type="datetime1">
              <a:rPr lang="en-US"/>
              <a:pPr>
                <a:defRPr/>
              </a:pPr>
              <a:t>10/8/2016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Verdana" charset="0"/>
              </a:rPr>
              <a:t>Types of Affinity Groups</a:t>
            </a:r>
            <a:endParaRPr lang="en-US" dirty="0">
              <a:latin typeface="Verdana" charset="0"/>
            </a:endParaRP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365125" y="1646238"/>
            <a:ext cx="8326438" cy="4389437"/>
          </a:xfrm>
        </p:spPr>
        <p:txBody>
          <a:bodyPr/>
          <a:lstStyle/>
          <a:p>
            <a:r>
              <a:rPr lang="en-US" altLang="zh-CN" dirty="0">
                <a:latin typeface="Verdana" charset="0"/>
              </a:rPr>
              <a:t>Consultants Network </a:t>
            </a:r>
            <a:r>
              <a:rPr lang="zh-CN" altLang="en-US" dirty="0">
                <a:latin typeface="Verdana" charset="0"/>
              </a:rPr>
              <a:t>（</a:t>
            </a:r>
            <a:r>
              <a:rPr lang="en-US" altLang="zh-CN" dirty="0">
                <a:latin typeface="Verdana" charset="0"/>
              </a:rPr>
              <a:t>CN)</a:t>
            </a:r>
          </a:p>
          <a:p>
            <a:r>
              <a:rPr lang="en-US" altLang="zh-CN" dirty="0">
                <a:latin typeface="Verdana" charset="0"/>
              </a:rPr>
              <a:t>Life Members (LM</a:t>
            </a:r>
            <a:r>
              <a:rPr lang="zh-CN" altLang="en-US" dirty="0">
                <a:latin typeface="Verdana" charset="0"/>
              </a:rPr>
              <a:t>）</a:t>
            </a:r>
            <a:endParaRPr lang="en-US" altLang="zh-CN" dirty="0">
              <a:latin typeface="Verdana" charset="0"/>
            </a:endParaRPr>
          </a:p>
          <a:p>
            <a:r>
              <a:rPr lang="en-US" dirty="0">
                <a:latin typeface="Verdana" charset="0"/>
              </a:rPr>
              <a:t>Women in Engineering (WIE)</a:t>
            </a:r>
          </a:p>
          <a:p>
            <a:r>
              <a:rPr lang="en-US" dirty="0">
                <a:latin typeface="Verdana" charset="0"/>
              </a:rPr>
              <a:t>Young Professionals (YP)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Affinity Group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CN" dirty="0"/>
              <a:t>Good Volunteers: Passion and Initiative</a:t>
            </a:r>
          </a:p>
          <a:p>
            <a:r>
              <a:rPr lang="en-US" altLang="zh-CN" dirty="0"/>
              <a:t>Local Section or Council Support</a:t>
            </a:r>
          </a:p>
          <a:p>
            <a:r>
              <a:rPr lang="en-US" altLang="zh-CN" dirty="0"/>
              <a:t>IEEE Center of Leadership Excellence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10/8/2016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05359"/>
      </p:ext>
    </p:extLst>
  </p:cSld>
  <p:clrMapOvr>
    <a:masterClrMapping/>
  </p:clrMapOvr>
</p:sld>
</file>

<file path=ppt/theme/theme1.xml><?xml version="1.0" encoding="utf-8"?>
<a:theme xmlns:a="http://schemas.openxmlformats.org/drawingml/2006/main" name="ieee_presentation_template_taglin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ieee_presentation_template_tagline.pot</Template>
  <TotalTime>504</TotalTime>
  <Words>113</Words>
  <Application>Microsoft Office PowerPoint</Application>
  <PresentationFormat>On-screen Show (4:3)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Lucida Grande</vt:lpstr>
      <vt:lpstr>ＭＳ Ｐゴシック</vt:lpstr>
      <vt:lpstr>宋体</vt:lpstr>
      <vt:lpstr>Arial</vt:lpstr>
      <vt:lpstr>Verdana</vt:lpstr>
      <vt:lpstr>Wingdings</vt:lpstr>
      <vt:lpstr>ieee_presentation_template_tagline</vt:lpstr>
      <vt:lpstr>Creating Affinity Groups</vt:lpstr>
      <vt:lpstr>Affinity Groups by Definition</vt:lpstr>
      <vt:lpstr>Types of Affinity Groups</vt:lpstr>
      <vt:lpstr>Affinity Group Resources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Xun Luo</cp:lastModifiedBy>
  <cp:revision>123</cp:revision>
  <dcterms:created xsi:type="dcterms:W3CDTF">2012-11-14T18:53:32Z</dcterms:created>
  <dcterms:modified xsi:type="dcterms:W3CDTF">2016-10-08T16:24:20Z</dcterms:modified>
</cp:coreProperties>
</file>