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 id="2147485229" r:id="rId3"/>
  </p:sldMasterIdLst>
  <p:notesMasterIdLst>
    <p:notesMasterId r:id="rId29"/>
  </p:notesMasterIdLst>
  <p:handoutMasterIdLst>
    <p:handoutMasterId r:id="rId30"/>
  </p:handoutMasterIdLst>
  <p:sldIdLst>
    <p:sldId id="261" r:id="rId4"/>
    <p:sldId id="349" r:id="rId5"/>
    <p:sldId id="354" r:id="rId6"/>
    <p:sldId id="355" r:id="rId7"/>
    <p:sldId id="350" r:id="rId8"/>
    <p:sldId id="344" r:id="rId9"/>
    <p:sldId id="345" r:id="rId10"/>
    <p:sldId id="347" r:id="rId11"/>
    <p:sldId id="352" r:id="rId12"/>
    <p:sldId id="353" r:id="rId13"/>
    <p:sldId id="356" r:id="rId14"/>
    <p:sldId id="357" r:id="rId15"/>
    <p:sldId id="351" r:id="rId16"/>
    <p:sldId id="348" r:id="rId17"/>
    <p:sldId id="363" r:id="rId18"/>
    <p:sldId id="358" r:id="rId19"/>
    <p:sldId id="359" r:id="rId20"/>
    <p:sldId id="366" r:id="rId21"/>
    <p:sldId id="360" r:id="rId22"/>
    <p:sldId id="365" r:id="rId23"/>
    <p:sldId id="361" r:id="rId24"/>
    <p:sldId id="364" r:id="rId25"/>
    <p:sldId id="368" r:id="rId26"/>
    <p:sldId id="367" r:id="rId27"/>
    <p:sldId id="362" r:id="rId28"/>
  </p:sldIdLst>
  <p:sldSz cx="9144000" cy="6858000" type="screen4x3"/>
  <p:notesSz cx="7099300" cy="10234613"/>
  <p:custDataLst>
    <p:tags r:id="rId3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7"/>
    <a:srgbClr val="00558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94660"/>
  </p:normalViewPr>
  <p:slideViewPr>
    <p:cSldViewPr snapToGrid="0">
      <p:cViewPr varScale="1">
        <p:scale>
          <a:sx n="87" d="100"/>
          <a:sy n="87" d="100"/>
        </p:scale>
        <p:origin x="-120" y="-2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71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ea typeface="ＭＳ Ｐゴシック" pitchFamily="-112" charset="-128"/>
              </a:defRPr>
            </a:lvl1pPr>
          </a:lstStyle>
          <a:p>
            <a:pPr>
              <a:defRPr/>
            </a:pPr>
            <a:fld id="{1354BE4C-4AB1-43EC-8477-71DC52F4CEFB}" type="datetime1">
              <a:rPr lang="en-US"/>
              <a:pPr>
                <a:defRPr/>
              </a:pPr>
              <a:t>10/8/16</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ea typeface="ＭＳ Ｐゴシック" pitchFamily="-112" charset="-128"/>
              </a:defRPr>
            </a:lvl1pPr>
          </a:lstStyle>
          <a:p>
            <a:pPr>
              <a:defRPr/>
            </a:pPr>
            <a:fld id="{374E098D-24B0-4F75-B123-8129CFCED14D}" type="slidenum">
              <a:rPr lang="en-US"/>
              <a:pPr>
                <a:defRPr/>
              </a:pPr>
              <a:t>‹#›</a:t>
            </a:fld>
            <a:endParaRPr lang="en-US" dirty="0"/>
          </a:p>
        </p:txBody>
      </p:sp>
    </p:spTree>
    <p:extLst>
      <p:ext uri="{BB962C8B-B14F-4D97-AF65-F5344CB8AC3E}">
        <p14:creationId xmlns:p14="http://schemas.microsoft.com/office/powerpoint/2010/main" val="3417126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ea typeface="ＭＳ Ｐゴシック" pitchFamily="-112" charset="-128"/>
              </a:defRPr>
            </a:lvl1pPr>
          </a:lstStyle>
          <a:p>
            <a:pPr>
              <a:defRPr/>
            </a:pPr>
            <a:fld id="{6BDC6EB1-E182-4301-AAA2-AF530A9DD402}" type="datetime1">
              <a:rPr lang="en-US"/>
              <a:pPr>
                <a:defRPr/>
              </a:pPr>
              <a:t>10/8/16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ea typeface="ＭＳ Ｐゴシック" pitchFamily="-112" charset="-128"/>
              </a:defRPr>
            </a:lvl1pPr>
          </a:lstStyle>
          <a:p>
            <a:pPr>
              <a:defRPr/>
            </a:pPr>
            <a:fld id="{A031A5D1-4B4D-4CBF-80CC-36121957F643}" type="slidenum">
              <a:rPr lang="en-US"/>
              <a:pPr>
                <a:defRPr/>
              </a:pPr>
              <a:t>‹#›</a:t>
            </a:fld>
            <a:endParaRPr lang="en-US" dirty="0"/>
          </a:p>
        </p:txBody>
      </p:sp>
    </p:spTree>
    <p:extLst>
      <p:ext uri="{BB962C8B-B14F-4D97-AF65-F5344CB8AC3E}">
        <p14:creationId xmlns:p14="http://schemas.microsoft.com/office/powerpoint/2010/main" val="34872818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31A5D1-4B4D-4CBF-80CC-36121957F643}" type="slidenum">
              <a:rPr lang="en-US" smtClean="0"/>
              <a:pPr>
                <a:defRPr/>
              </a:pPr>
              <a:t>1</a:t>
            </a:fld>
            <a:endParaRPr lang="en-US" dirty="0"/>
          </a:p>
        </p:txBody>
      </p:sp>
    </p:spTree>
    <p:extLst>
      <p:ext uri="{BB962C8B-B14F-4D97-AF65-F5344CB8AC3E}">
        <p14:creationId xmlns:p14="http://schemas.microsoft.com/office/powerpoint/2010/main" val="231789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D30C8C45-4D6F-405C-A31B-6830036CAA58}" type="datetime1">
              <a:rPr lang="en-US"/>
              <a:pPr>
                <a:defRPr/>
              </a:pPr>
              <a:t>10/8/16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0C293DD2-8DC7-4EEE-9005-8E631EAEA8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F0CFA556-B92B-41CC-8A9E-385265A3D025}" type="datetime1">
              <a:rPr lang="en-US"/>
              <a:pPr>
                <a:defRPr/>
              </a:pPr>
              <a:t>10/8/16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B4744896-BD28-4865-95CA-9FD1EDD92DE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D33B718-B0F2-4FF9-A81D-F4BE861CE3C4}" type="datetime1">
              <a:rPr lang="en-US"/>
              <a:pPr>
                <a:defRPr/>
              </a:pPr>
              <a:t>10/8/16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A463294C-DFF3-4BC5-9B15-F08A6EC9B40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76275" y="200025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20002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6775" y="41338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a:t>Click to edit Master title style</a:t>
            </a:r>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81D8A8F5-65D6-4EEF-BA73-A9DF67802C7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5901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22098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25430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6444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6339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79933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0655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769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678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992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02B7387-B96E-4032-A81A-4F7F56EC9DD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7965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prstClr val="white"/>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Tree>
    <p:extLst>
      <p:ext uri="{BB962C8B-B14F-4D97-AF65-F5344CB8AC3E}">
        <p14:creationId xmlns:p14="http://schemas.microsoft.com/office/powerpoint/2010/main" val="4167659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0511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0903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8150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1305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14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37D574E2-B050-4131-A675-F87C3A4FB5DC}" type="datetime1">
              <a:rPr lang="en-US"/>
              <a:pPr>
                <a:defRPr/>
              </a:pPr>
              <a:t>10/8/16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AF84439E-74C8-4047-AC39-BC386AAF2B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BD25B2F-1B2C-42DD-960A-34DAB959BC20}" type="datetime1">
              <a:rPr lang="en-US"/>
              <a:pPr>
                <a:defRPr/>
              </a:pPr>
              <a:t>10/8/16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22F3DC7E-EF34-463B-B952-308F994BA0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D72D57E0-11DE-40B6-A76F-176429385EE0}" type="datetime1">
              <a:rPr lang="en-US"/>
              <a:pPr>
                <a:defRPr/>
              </a:pPr>
              <a:t>10/8/16</a:t>
            </a:fld>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F57DC5BF-555B-4091-8A02-DD9ED1D15A5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C2D4FB3-D422-41A5-A614-C33B8C79707E}" type="datetime1">
              <a:rPr lang="en-US"/>
              <a:pPr>
                <a:defRPr/>
              </a:pPr>
              <a:t>10/8/16</a:t>
            </a:fld>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BB1E3C87-ACDC-44C8-872D-E915D5A1D7B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28A2BA72-B85F-4D12-8953-EDB174DB11E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A8C5778E-D64D-4343-BF40-E575A49B9104}" type="datetime1">
              <a:rPr lang="en-US"/>
              <a:pPr>
                <a:defRPr/>
              </a:pPr>
              <a:t>10/8/16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CBE8B4F9-98BB-412A-AF40-BF9AAC78C6B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theme" Target="../theme/theme3.xml"/><Relationship Id="rId19"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9A2DF57A-82A3-447F-BCF1-F69EDABF228D}" type="datetime1">
              <a:rPr lang="en-US"/>
              <a:pPr>
                <a:defRPr/>
              </a:pPr>
              <a:t>10/8/16</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4C95B54D-ECA4-416A-81C2-474F5FA9EE16}" type="slidenum">
              <a:rPr lang="en-US"/>
              <a:pPr>
                <a:defRPr/>
              </a:pPr>
              <a:t>‹#›</a:t>
            </a:fld>
            <a:endParaRPr lang="en-US" dirty="0"/>
          </a:p>
        </p:txBody>
      </p:sp>
      <p:pic>
        <p:nvPicPr>
          <p:cNvPr id="1030" name="Picture 7" descr="IEEE_TAG_BLUE.png"/>
          <p:cNvPicPr>
            <a:picLocks noChangeAspect="1"/>
          </p:cNvPicPr>
          <p:nvPr/>
        </p:nvPicPr>
        <p:blipFill>
          <a:blip r:embed="rId19"/>
          <a:srcRect/>
          <a:stretch>
            <a:fillRect/>
          </a:stretch>
        </p:blipFill>
        <p:spPr bwMode="auto">
          <a:xfrm>
            <a:off x="8001000" y="5924550"/>
            <a:ext cx="9144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21"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 id="2147485219" r:id="rId12"/>
    <p:sldLayoutId id="2147485222" r:id="rId13"/>
    <p:sldLayoutId id="2147485223" r:id="rId14"/>
    <p:sldLayoutId id="2147485224" r:id="rId15"/>
    <p:sldLayoutId id="2147485225" r:id="rId16"/>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0"/>
        </a:buBlip>
        <a:defRPr sz="2800">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42CD359D-815B-45CC-A991-3AA61D9D0E9D}" type="datetime1">
              <a:rPr lang="en-US"/>
              <a:pPr>
                <a:defRPr/>
              </a:pPr>
              <a:t>10/8/16</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a:defRPr/>
            </a:pPr>
            <a:fld id="{27C4B318-B2F6-4EFE-8027-D12432F4CD77}" type="slidenum">
              <a:rPr lang="en-US"/>
              <a:pPr>
                <a:defRPr/>
              </a:pPr>
              <a:t>‹#›</a:t>
            </a:fld>
            <a:endParaRPr lang="en-US" dirty="0"/>
          </a:p>
        </p:txBody>
      </p:sp>
      <p:pic>
        <p:nvPicPr>
          <p:cNvPr id="2054" name="Picture 7" descr="IEEE_TAG_BLUE.png"/>
          <p:cNvPicPr>
            <a:picLocks noChangeAspect="1"/>
          </p:cNvPicPr>
          <p:nvPr/>
        </p:nvPicPr>
        <p:blipFill>
          <a:blip r:embed="rId6"/>
          <a:srcRect/>
          <a:stretch>
            <a:fillRect/>
          </a:stretch>
        </p:blipFill>
        <p:spPr bwMode="auto">
          <a:xfrm>
            <a:off x="8001000" y="5924550"/>
            <a:ext cx="9144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a:fld id="{51CF1133-3259-4C45-BABA-5B62D9C6F78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342900"/>
              <a:t>10/8/16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a:r>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342900"/>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0042456"/>
      </p:ext>
    </p:extLst>
  </p:cSld>
  <p:clrMap bg1="dk1" tx1="lt1" bg2="dk2" tx2="lt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 id="2147485241" r:id="rId12"/>
    <p:sldLayoutId id="2147485242" r:id="rId13"/>
    <p:sldLayoutId id="2147485243" r:id="rId14"/>
    <p:sldLayoutId id="2147485244" r:id="rId15"/>
    <p:sldLayoutId id="2147485245" r:id="rId16"/>
    <p:sldLayoutId id="2147485246"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ites.ieee.org/r6careerexpo" TargetMode="External"/><Relationship Id="rId4" Type="http://schemas.openxmlformats.org/officeDocument/2006/relationships/hyperlink" Target="mailto:m.andrews@ieee.org" TargetMode="External"/><Relationship Id="rId5" Type="http://schemas.openxmlformats.org/officeDocument/2006/relationships/hyperlink" Target="mailto:r6technexpo@ieee.org" TargetMode="External"/><Relationship Id="rId1" Type="http://schemas.openxmlformats.org/officeDocument/2006/relationships/slideLayout" Target="../slideLayouts/slideLayout2.xml"/><Relationship Id="rId2" Type="http://schemas.openxmlformats.org/officeDocument/2006/relationships/hyperlink" Target="http://www.IEEEexpo.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0" Type="http://schemas.openxmlformats.org/officeDocument/2006/relationships/image" Target="../media/image34.png"/><Relationship Id="rId21" Type="http://schemas.openxmlformats.org/officeDocument/2006/relationships/image" Target="../media/image35.png"/><Relationship Id="rId22" Type="http://schemas.openxmlformats.org/officeDocument/2006/relationships/image" Target="../media/image36.png"/><Relationship Id="rId23" Type="http://schemas.openxmlformats.org/officeDocument/2006/relationships/image" Target="../media/image37.jpeg"/><Relationship Id="rId24" Type="http://schemas.openxmlformats.org/officeDocument/2006/relationships/image" Target="../media/image38.png"/><Relationship Id="rId25" Type="http://schemas.openxmlformats.org/officeDocument/2006/relationships/image" Target="../media/image39.png"/><Relationship Id="rId26" Type="http://schemas.openxmlformats.org/officeDocument/2006/relationships/image" Target="../media/image40.png"/><Relationship Id="rId27" Type="http://schemas.openxmlformats.org/officeDocument/2006/relationships/image" Target="../media/image41.png"/><Relationship Id="rId28" Type="http://schemas.openxmlformats.org/officeDocument/2006/relationships/image" Target="../media/image42.png"/><Relationship Id="rId29" Type="http://schemas.openxmlformats.org/officeDocument/2006/relationships/image" Target="../media/image43.png"/><Relationship Id="rId1" Type="http://schemas.openxmlformats.org/officeDocument/2006/relationships/slideLayout" Target="../slideLayouts/slideLayout2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30" Type="http://schemas.openxmlformats.org/officeDocument/2006/relationships/image" Target="../media/image44.png"/><Relationship Id="rId31" Type="http://schemas.openxmlformats.org/officeDocument/2006/relationships/image" Target="../media/image45.png"/><Relationship Id="rId32" Type="http://schemas.openxmlformats.org/officeDocument/2006/relationships/image" Target="../media/image46.png"/><Relationship Id="rId9"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33" Type="http://schemas.openxmlformats.org/officeDocument/2006/relationships/image" Target="../media/image47.png"/><Relationship Id="rId34" Type="http://schemas.openxmlformats.org/officeDocument/2006/relationships/image" Target="../media/image48.png"/><Relationship Id="rId35" Type="http://schemas.openxmlformats.org/officeDocument/2006/relationships/image" Target="../media/image49.png"/><Relationship Id="rId36" Type="http://schemas.openxmlformats.org/officeDocument/2006/relationships/image" Target="../media/image50.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32.png"/><Relationship Id="rId19" Type="http://schemas.openxmlformats.org/officeDocument/2006/relationships/image" Target="../media/image33.jpeg"/><Relationship Id="rId37" Type="http://schemas.openxmlformats.org/officeDocument/2006/relationships/image" Target="../media/image51.png"/><Relationship Id="rId38" Type="http://schemas.openxmlformats.org/officeDocument/2006/relationships/image" Target="../media/image52.png"/><Relationship Id="rId39"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ctrTitle"/>
          </p:nvPr>
        </p:nvSpPr>
        <p:spPr>
          <a:xfrm>
            <a:off x="685801" y="1177924"/>
            <a:ext cx="7772400" cy="1935389"/>
          </a:xfrm>
        </p:spPr>
        <p:txBody>
          <a:bodyPr/>
          <a:lstStyle/>
          <a:p>
            <a:pPr eaLnBrk="1" hangingPunct="1"/>
            <a:r>
              <a:rPr lang="en-US" dirty="0"/>
              <a:t>IEEE Online</a:t>
            </a:r>
            <a:br>
              <a:rPr lang="en-US" dirty="0"/>
            </a:br>
            <a:r>
              <a:rPr lang="en-US" dirty="0"/>
              <a:t>Career &amp; Talent Expo</a:t>
            </a:r>
          </a:p>
        </p:txBody>
      </p:sp>
      <p:sp>
        <p:nvSpPr>
          <p:cNvPr id="11267" name="Subtitle 6"/>
          <p:cNvSpPr>
            <a:spLocks noGrp="1"/>
          </p:cNvSpPr>
          <p:nvPr>
            <p:ph type="subTitle" idx="1"/>
          </p:nvPr>
        </p:nvSpPr>
        <p:spPr>
          <a:xfrm>
            <a:off x="1001486" y="3962400"/>
            <a:ext cx="8022771" cy="1752600"/>
          </a:xfrm>
        </p:spPr>
        <p:txBody>
          <a:bodyPr/>
          <a:lstStyle/>
          <a:p>
            <a:pPr eaLnBrk="1" hangingPunct="1">
              <a:buFont typeface="Wingdings" pitchFamily="2" charset="2"/>
              <a:buNone/>
            </a:pPr>
            <a:r>
              <a:rPr lang="en-US" sz="2800" dirty="0"/>
              <a:t>Advancing IEEE </a:t>
            </a:r>
            <a:r>
              <a:rPr lang="en-US" sz="2800"/>
              <a:t>Member Careers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Theater - Webinars</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10</a:t>
            </a:fld>
            <a:endParaRPr lang="en-US" dirty="0"/>
          </a:p>
        </p:txBody>
      </p:sp>
      <p:pic>
        <p:nvPicPr>
          <p:cNvPr id="5" name="Picture 4"/>
          <p:cNvPicPr>
            <a:picLocks noChangeAspect="1"/>
          </p:cNvPicPr>
          <p:nvPr/>
        </p:nvPicPr>
        <p:blipFill>
          <a:blip r:embed="rId2"/>
          <a:stretch>
            <a:fillRect/>
          </a:stretch>
        </p:blipFill>
        <p:spPr>
          <a:xfrm>
            <a:off x="1082344" y="1252728"/>
            <a:ext cx="6912568" cy="4791456"/>
          </a:xfrm>
          <a:prstGeom prst="rect">
            <a:avLst/>
          </a:prstGeom>
        </p:spPr>
      </p:pic>
    </p:spTree>
    <p:extLst>
      <p:ext uri="{BB962C8B-B14F-4D97-AF65-F5344CB8AC3E}">
        <p14:creationId xmlns:p14="http://schemas.microsoft.com/office/powerpoint/2010/main" val="2946757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 successes</a:t>
            </a:r>
          </a:p>
        </p:txBody>
      </p:sp>
      <p:sp>
        <p:nvSpPr>
          <p:cNvPr id="3" name="Content Placeholder 2"/>
          <p:cNvSpPr>
            <a:spLocks noGrp="1"/>
          </p:cNvSpPr>
          <p:nvPr>
            <p:ph idx="1"/>
          </p:nvPr>
        </p:nvSpPr>
        <p:spPr/>
        <p:txBody>
          <a:bodyPr/>
          <a:lstStyle/>
          <a:p>
            <a:r>
              <a:rPr lang="en-US" sz="2400" dirty="0"/>
              <a:t>Helps answer “Why did I join IEEE”</a:t>
            </a:r>
          </a:p>
          <a:p>
            <a:r>
              <a:rPr lang="en-US" sz="2400" dirty="0"/>
              <a:t>Provides personal self-discovery of strengths, potential employers and improvement opportunities</a:t>
            </a:r>
          </a:p>
          <a:p>
            <a:r>
              <a:rPr lang="en-US" sz="2400" dirty="0"/>
              <a:t>Comments include:</a:t>
            </a:r>
          </a:p>
          <a:p>
            <a:pPr marL="457200" lvl="1" indent="0">
              <a:buNone/>
            </a:pPr>
            <a:r>
              <a:rPr lang="en-US" sz="2200" dirty="0"/>
              <a:t>“</a:t>
            </a:r>
            <a:r>
              <a:rPr lang="en-US" sz="2200" i="1" dirty="0"/>
              <a:t>Great tools, remarkable experience”</a:t>
            </a:r>
          </a:p>
          <a:p>
            <a:pPr marL="457200" lvl="1" indent="0">
              <a:buNone/>
            </a:pPr>
            <a:r>
              <a:rPr lang="en-US" sz="2200" i="1" dirty="0"/>
              <a:t>“Very interactive and fun”</a:t>
            </a:r>
          </a:p>
          <a:p>
            <a:pPr marL="457200" lvl="1" indent="0">
              <a:buNone/>
            </a:pPr>
            <a:r>
              <a:rPr lang="en-US" sz="2200" i="1" dirty="0"/>
              <a:t>“Got more visitors to our booth than expected”</a:t>
            </a:r>
          </a:p>
          <a:p>
            <a:pPr marL="457200" lvl="1" indent="0">
              <a:buNone/>
            </a:pPr>
            <a:r>
              <a:rPr lang="en-US" sz="2200" i="1" dirty="0"/>
              <a:t>“The Expo was an innovative way to find a job”</a:t>
            </a:r>
          </a:p>
          <a:p>
            <a:endParaRPr lang="en-US" sz="2400" dirty="0"/>
          </a:p>
          <a:p>
            <a:endParaRPr lang="en-US" sz="24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11</a:t>
            </a:fld>
            <a:endParaRPr lang="en-US" dirty="0"/>
          </a:p>
        </p:txBody>
      </p:sp>
    </p:spTree>
    <p:extLst>
      <p:ext uri="{BB962C8B-B14F-4D97-AF65-F5344CB8AC3E}">
        <p14:creationId xmlns:p14="http://schemas.microsoft.com/office/powerpoint/2010/main" val="2598605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Expo Service</a:t>
            </a:r>
          </a:p>
        </p:txBody>
      </p:sp>
      <p:sp>
        <p:nvSpPr>
          <p:cNvPr id="3" name="Content Placeholder 2"/>
          <p:cNvSpPr>
            <a:spLocks noGrp="1"/>
          </p:cNvSpPr>
          <p:nvPr>
            <p:ph idx="1"/>
          </p:nvPr>
        </p:nvSpPr>
        <p:spPr/>
        <p:txBody>
          <a:bodyPr/>
          <a:lstStyle/>
          <a:p>
            <a:pPr marL="0" indent="0">
              <a:buNone/>
            </a:pPr>
            <a:r>
              <a:rPr lang="en-US" sz="2400" dirty="0"/>
              <a:t>Job matching service – matching people to jobs considering:</a:t>
            </a:r>
          </a:p>
          <a:p>
            <a:pPr lvl="1"/>
            <a:r>
              <a:rPr lang="en-US" sz="2400" dirty="0"/>
              <a:t>Corporate Culture</a:t>
            </a:r>
          </a:p>
          <a:p>
            <a:pPr lvl="1"/>
            <a:r>
              <a:rPr lang="en-US" sz="2400" dirty="0"/>
              <a:t>Personal strengths, soft skills (including DISC) and competencies (55 factors)</a:t>
            </a:r>
          </a:p>
          <a:p>
            <a:pPr lvl="1"/>
            <a:r>
              <a:rPr lang="en-US" sz="2400" dirty="0"/>
              <a:t>Technical and hard skill requirements</a:t>
            </a:r>
          </a:p>
          <a:p>
            <a:pPr lvl="1"/>
            <a:r>
              <a:rPr lang="en-US" sz="2400" dirty="0"/>
              <a:t>Mobility and promotion opportunities</a:t>
            </a:r>
          </a:p>
          <a:p>
            <a:pPr lvl="1"/>
            <a:r>
              <a:rPr lang="en-US" sz="2400" dirty="0"/>
              <a:t>Flexibility in work environment</a:t>
            </a:r>
          </a:p>
          <a:p>
            <a:pPr lvl="1"/>
            <a:r>
              <a:rPr lang="en-US" sz="2400" dirty="0"/>
              <a:t>Compensation </a:t>
            </a:r>
          </a:p>
          <a:p>
            <a:pPr lvl="1"/>
            <a:endParaRPr lang="en-US" sz="24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12</a:t>
            </a:fld>
            <a:endParaRPr lang="en-US" dirty="0"/>
          </a:p>
        </p:txBody>
      </p:sp>
    </p:spTree>
    <p:extLst>
      <p:ext uri="{BB962C8B-B14F-4D97-AF65-F5344CB8AC3E}">
        <p14:creationId xmlns:p14="http://schemas.microsoft.com/office/powerpoint/2010/main" val="780232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Engagement Essential</a:t>
            </a:r>
          </a:p>
        </p:txBody>
      </p:sp>
      <p:sp>
        <p:nvSpPr>
          <p:cNvPr id="3" name="Content Placeholder 2"/>
          <p:cNvSpPr>
            <a:spLocks noGrp="1"/>
          </p:cNvSpPr>
          <p:nvPr>
            <p:ph idx="1"/>
          </p:nvPr>
        </p:nvSpPr>
        <p:spPr>
          <a:xfrm>
            <a:off x="685800" y="1540933"/>
            <a:ext cx="7772400" cy="4555067"/>
          </a:xfrm>
        </p:spPr>
        <p:txBody>
          <a:bodyPr/>
          <a:lstStyle/>
          <a:p>
            <a:r>
              <a:rPr lang="en-US" sz="2400" b="1" dirty="0"/>
              <a:t>Register </a:t>
            </a:r>
            <a:r>
              <a:rPr lang="en-US" sz="2400" dirty="0"/>
              <a:t>and use the resources</a:t>
            </a:r>
          </a:p>
          <a:p>
            <a:r>
              <a:rPr lang="en-US" sz="2400" b="1" dirty="0"/>
              <a:t>Refer employers </a:t>
            </a:r>
            <a:r>
              <a:rPr lang="en-US" sz="2400" dirty="0"/>
              <a:t>(Engineering/IT department and HR decision makers) </a:t>
            </a:r>
          </a:p>
          <a:p>
            <a:r>
              <a:rPr lang="en-US" sz="2400" b="1" dirty="0"/>
              <a:t>Recruit </a:t>
            </a:r>
            <a:r>
              <a:rPr lang="en-US" sz="2400" dirty="0"/>
              <a:t>speakers and presenters</a:t>
            </a:r>
          </a:p>
          <a:p>
            <a:pPr marL="342900" lvl="1" indent="-342900">
              <a:buClr>
                <a:schemeClr val="bg2"/>
              </a:buClr>
              <a:buSzPct val="80000"/>
              <a:buBlip>
                <a:blip r:embed="rId2"/>
              </a:buBlip>
            </a:pPr>
            <a:r>
              <a:rPr lang="en-US" sz="2400" b="1" dirty="0"/>
              <a:t>Identify</a:t>
            </a:r>
            <a:r>
              <a:rPr lang="en-US" sz="2400" dirty="0"/>
              <a:t> universities and other partners </a:t>
            </a:r>
          </a:p>
          <a:p>
            <a:r>
              <a:rPr lang="en-US" sz="2400" b="1" dirty="0"/>
              <a:t>Tell people </a:t>
            </a:r>
            <a:r>
              <a:rPr lang="en-US" sz="2400" dirty="0"/>
              <a:t>about the Expo</a:t>
            </a:r>
          </a:p>
          <a:p>
            <a:pPr lvl="1"/>
            <a:r>
              <a:rPr lang="en-US" sz="2400" dirty="0"/>
              <a:t>Connect on Facebook </a:t>
            </a:r>
            <a:r>
              <a:rPr lang="en-US" sz="2400" b="1" i="1" dirty="0"/>
              <a:t>@</a:t>
            </a:r>
            <a:r>
              <a:rPr lang="en-US" sz="2400" b="1" i="1" dirty="0" err="1"/>
              <a:t>IEEEexpo</a:t>
            </a:r>
            <a:endParaRPr lang="en-US" sz="2400" b="1" i="1" dirty="0"/>
          </a:p>
          <a:p>
            <a:pPr lvl="1"/>
            <a:r>
              <a:rPr lang="en-US" sz="2400" dirty="0"/>
              <a:t>LinkedIn, Twitter, Facebook, Collabratec</a:t>
            </a:r>
          </a:p>
          <a:p>
            <a:pPr lvl="1"/>
            <a:r>
              <a:rPr lang="en-US" sz="2400" dirty="0"/>
              <a:t>Invite guests</a:t>
            </a:r>
          </a:p>
          <a:p>
            <a:pPr lvl="1"/>
            <a:r>
              <a:rPr lang="en-US" sz="2400" dirty="0"/>
              <a:t>Inform your network, colleagues, friends</a:t>
            </a:r>
          </a:p>
          <a:p>
            <a:pPr lvl="1"/>
            <a:endParaRPr lang="en-US" sz="2400" dirty="0"/>
          </a:p>
          <a:p>
            <a:endParaRPr lang="en-US" sz="24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13</a:t>
            </a:fld>
            <a:endParaRPr lang="en-US" dirty="0"/>
          </a:p>
        </p:txBody>
      </p:sp>
    </p:spTree>
    <p:extLst>
      <p:ext uri="{BB962C8B-B14F-4D97-AF65-F5344CB8AC3E}">
        <p14:creationId xmlns:p14="http://schemas.microsoft.com/office/powerpoint/2010/main" val="37038525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br>
              <a:rPr lang="en-US" dirty="0"/>
            </a:br>
            <a:endParaRPr lang="en-US" dirty="0"/>
          </a:p>
        </p:txBody>
      </p:sp>
      <p:sp>
        <p:nvSpPr>
          <p:cNvPr id="3" name="Content Placeholder 2"/>
          <p:cNvSpPr>
            <a:spLocks noGrp="1"/>
          </p:cNvSpPr>
          <p:nvPr>
            <p:ph idx="1"/>
          </p:nvPr>
        </p:nvSpPr>
        <p:spPr>
          <a:xfrm>
            <a:off x="627407" y="1981200"/>
            <a:ext cx="7772400" cy="4114800"/>
          </a:xfrm>
        </p:spPr>
        <p:txBody>
          <a:bodyPr/>
          <a:lstStyle/>
          <a:p>
            <a:pPr marL="0" indent="0">
              <a:buNone/>
            </a:pPr>
            <a:r>
              <a:rPr lang="en-US" sz="2400" dirty="0"/>
              <a:t>For more information please visit: </a:t>
            </a:r>
          </a:p>
          <a:p>
            <a:pPr marL="0" indent="0">
              <a:buNone/>
            </a:pPr>
            <a:r>
              <a:rPr lang="en-US" sz="2400" dirty="0" err="1">
                <a:hlinkClick r:id="rId2"/>
              </a:rPr>
              <a:t>www.IEEEexpo.org</a:t>
            </a:r>
            <a:endParaRPr lang="en-US" sz="2400" dirty="0"/>
          </a:p>
          <a:p>
            <a:pPr marL="0" indent="0">
              <a:buNone/>
            </a:pPr>
            <a:r>
              <a:rPr lang="en-US" sz="2400" dirty="0">
                <a:hlinkClick r:id="rId3"/>
              </a:rPr>
              <a:t>http://sites.ieee.org/r6careerexpo</a:t>
            </a:r>
            <a:endParaRPr lang="en-US" sz="2400" dirty="0"/>
          </a:p>
          <a:p>
            <a:pPr marL="0" indent="0">
              <a:buNone/>
            </a:pPr>
            <a:endParaRPr lang="en-US" sz="2400" dirty="0"/>
          </a:p>
          <a:p>
            <a:pPr marL="0" indent="0">
              <a:buNone/>
            </a:pPr>
            <a:r>
              <a:rPr lang="en-US" sz="2000" dirty="0"/>
              <a:t>Contacts:</a:t>
            </a:r>
          </a:p>
          <a:p>
            <a:r>
              <a:rPr lang="en-US" sz="2000" dirty="0"/>
              <a:t>Michael Andrews (</a:t>
            </a:r>
            <a:r>
              <a:rPr lang="en-US" sz="2000" dirty="0">
                <a:hlinkClick r:id="rId4"/>
              </a:rPr>
              <a:t>m.andrews@ieee.org</a:t>
            </a:r>
            <a:r>
              <a:rPr lang="en-US" sz="2000" dirty="0"/>
              <a:t>)</a:t>
            </a:r>
          </a:p>
          <a:p>
            <a:r>
              <a:rPr lang="en-US" sz="2000" dirty="0"/>
              <a:t>Kyla Bonnstetter at 602-373-3361</a:t>
            </a:r>
          </a:p>
          <a:p>
            <a:pPr marL="0" indent="0">
              <a:buNone/>
            </a:pPr>
            <a:r>
              <a:rPr lang="en-US" sz="2000"/>
              <a:t>	Email: </a:t>
            </a:r>
            <a:r>
              <a:rPr lang="en-US" sz="2000">
                <a:hlinkClick r:id="rId5"/>
              </a:rPr>
              <a:t>r6technexpo@ieee.org</a:t>
            </a:r>
            <a:r>
              <a:rPr lang="en-US" sz="2000"/>
              <a:t>  </a:t>
            </a:r>
            <a:endParaRPr lang="en-US" sz="20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14</a:t>
            </a:fld>
            <a:endParaRPr lang="en-US" dirty="0"/>
          </a:p>
        </p:txBody>
      </p:sp>
    </p:spTree>
    <p:extLst>
      <p:ext uri="{BB962C8B-B14F-4D97-AF65-F5344CB8AC3E}">
        <p14:creationId xmlns:p14="http://schemas.microsoft.com/office/powerpoint/2010/main" val="4375395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Region 6 Conferences</a:t>
            </a:r>
          </a:p>
        </p:txBody>
      </p:sp>
      <p:sp>
        <p:nvSpPr>
          <p:cNvPr id="6" name="Subtitle 5"/>
          <p:cNvSpPr>
            <a:spLocks noGrp="1"/>
          </p:cNvSpPr>
          <p:nvPr>
            <p:ph type="subTitle" idx="1"/>
          </p:nvPr>
        </p:nvSpPr>
        <p:spPr>
          <a:xfrm>
            <a:off x="758952" y="3962400"/>
            <a:ext cx="7772400" cy="1752600"/>
          </a:xfrm>
        </p:spPr>
        <p:txBody>
          <a:bodyPr/>
          <a:lstStyle/>
          <a:p>
            <a:r>
              <a:rPr lang="en-US" dirty="0"/>
              <a:t>Region 6 hosts and sponsors four major events:</a:t>
            </a:r>
          </a:p>
          <a:p>
            <a:pPr marL="1200150" lvl="1" indent="-457200">
              <a:buFont typeface="+mj-lt"/>
              <a:buAutoNum type="arabicPeriod"/>
            </a:pPr>
            <a:r>
              <a:rPr lang="en-US" sz="2000" b="1" dirty="0">
                <a:solidFill>
                  <a:schemeClr val="tx2"/>
                </a:solidFill>
              </a:rPr>
              <a:t>SusTech</a:t>
            </a:r>
          </a:p>
          <a:p>
            <a:pPr marL="1200150" lvl="1" indent="-457200">
              <a:buFont typeface="+mj-lt"/>
              <a:buAutoNum type="arabicPeriod"/>
            </a:pPr>
            <a:r>
              <a:rPr lang="en-US" sz="2000" b="1" dirty="0">
                <a:solidFill>
                  <a:schemeClr val="tx2"/>
                </a:solidFill>
              </a:rPr>
              <a:t>GHTC</a:t>
            </a:r>
          </a:p>
          <a:p>
            <a:pPr marL="1200150" lvl="1" indent="-457200">
              <a:buFont typeface="+mj-lt"/>
              <a:buAutoNum type="arabicPeriod"/>
            </a:pPr>
            <a:r>
              <a:rPr lang="en-US" sz="2000" b="1" dirty="0">
                <a:solidFill>
                  <a:schemeClr val="tx2"/>
                </a:solidFill>
              </a:rPr>
              <a:t>Rising Stars </a:t>
            </a:r>
          </a:p>
          <a:p>
            <a:pPr marL="1200150" lvl="1" indent="-457200">
              <a:buFont typeface="+mj-lt"/>
              <a:buAutoNum type="arabicPeriod"/>
            </a:pPr>
            <a:r>
              <a:rPr lang="en-US" sz="2000" b="1" dirty="0">
                <a:solidFill>
                  <a:schemeClr val="tx2"/>
                </a:solidFill>
              </a:rPr>
              <a:t>Career and Talent Expo</a:t>
            </a:r>
          </a:p>
        </p:txBody>
      </p:sp>
      <p:sp>
        <p:nvSpPr>
          <p:cNvPr id="4" name="Slide Number Placeholder 3"/>
          <p:cNvSpPr>
            <a:spLocks noGrp="1"/>
          </p:cNvSpPr>
          <p:nvPr>
            <p:ph type="sldNum" sz="quarter" idx="4294967295"/>
          </p:nvPr>
        </p:nvSpPr>
        <p:spPr>
          <a:xfrm>
            <a:off x="0" y="6172200"/>
            <a:ext cx="685800" cy="365125"/>
          </a:xfrm>
        </p:spPr>
        <p:txBody>
          <a:bodyPr/>
          <a:lstStyle/>
          <a:p>
            <a:pPr>
              <a:defRPr/>
            </a:pPr>
            <a:fld id="{81D8A8F5-65D6-4EEF-BA73-A9DF67802C77}" type="slidenum">
              <a:rPr lang="en-US" smtClean="0"/>
              <a:pPr>
                <a:defRPr/>
              </a:pPr>
              <a:t>15</a:t>
            </a:fld>
            <a:endParaRPr lang="en-US" dirty="0"/>
          </a:p>
        </p:txBody>
      </p:sp>
    </p:spTree>
    <p:extLst>
      <p:ext uri="{BB962C8B-B14F-4D97-AF65-F5344CB8AC3E}">
        <p14:creationId xmlns:p14="http://schemas.microsoft.com/office/powerpoint/2010/main" val="11130703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6 Conferences</a:t>
            </a:r>
          </a:p>
        </p:txBody>
      </p:sp>
      <p:sp>
        <p:nvSpPr>
          <p:cNvPr id="3" name="Content Placeholder 2"/>
          <p:cNvSpPr>
            <a:spLocks noGrp="1"/>
          </p:cNvSpPr>
          <p:nvPr>
            <p:ph idx="1"/>
          </p:nvPr>
        </p:nvSpPr>
        <p:spPr/>
        <p:txBody>
          <a:bodyPr/>
          <a:lstStyle/>
          <a:p>
            <a:r>
              <a:rPr lang="en-US" dirty="0"/>
              <a:t>SusTech – Sustainability Conference, October 9-11, Phoenix</a:t>
            </a:r>
          </a:p>
          <a:p>
            <a:r>
              <a:rPr lang="en-US" dirty="0"/>
              <a:t>GHTC – Humanitarian Conference, October 14-16, Seattle</a:t>
            </a:r>
          </a:p>
          <a:p>
            <a:r>
              <a:rPr lang="en-US" dirty="0"/>
              <a:t>Rising Stars – University and Young Professionals, Technical and Professional Development, January 2-4, Las Vegas</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16</a:t>
            </a:fld>
            <a:endParaRPr lang="en-US" dirty="0"/>
          </a:p>
        </p:txBody>
      </p:sp>
    </p:spTree>
    <p:extLst>
      <p:ext uri="{BB962C8B-B14F-4D97-AF65-F5344CB8AC3E}">
        <p14:creationId xmlns:p14="http://schemas.microsoft.com/office/powerpoint/2010/main" val="1562727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SusTech  </a:t>
            </a:r>
            <a:br>
              <a:rPr lang="en-US" dirty="0"/>
            </a:br>
            <a:r>
              <a:rPr lang="en-US" dirty="0"/>
              <a:t>Technologies for Sustainability</a:t>
            </a:r>
          </a:p>
        </p:txBody>
      </p:sp>
      <p:sp>
        <p:nvSpPr>
          <p:cNvPr id="3" name="Content Placeholder 2"/>
          <p:cNvSpPr>
            <a:spLocks noGrp="1"/>
          </p:cNvSpPr>
          <p:nvPr>
            <p:ph idx="1"/>
          </p:nvPr>
        </p:nvSpPr>
        <p:spPr>
          <a:xfrm>
            <a:off x="685800" y="1935480"/>
            <a:ext cx="7891272" cy="4114800"/>
          </a:xfrm>
        </p:spPr>
        <p:txBody>
          <a:bodyPr/>
          <a:lstStyle/>
          <a:p>
            <a:pPr marL="0" indent="0">
              <a:buNone/>
            </a:pPr>
            <a:r>
              <a:rPr lang="en-US" sz="2000" dirty="0"/>
              <a:t>Explores the development and application of science, engineering, and technology to promote sustainability.</a:t>
            </a:r>
          </a:p>
          <a:p>
            <a:pPr marL="0" indent="0">
              <a:buNone/>
            </a:pPr>
            <a:endParaRPr lang="en-US" sz="2000" dirty="0"/>
          </a:p>
          <a:p>
            <a:pPr marL="0" indent="0">
              <a:buNone/>
            </a:pPr>
            <a:r>
              <a:rPr lang="en-US" sz="2000" dirty="0"/>
              <a:t>Attendees are passionate about the environment and sustainability.  </a:t>
            </a:r>
          </a:p>
          <a:p>
            <a:pPr marL="0" indent="0">
              <a:buNone/>
            </a:pPr>
            <a:endParaRPr lang="en-US" sz="2000" dirty="0"/>
          </a:p>
          <a:p>
            <a:pPr marL="0" indent="0">
              <a:buNone/>
            </a:pPr>
            <a:r>
              <a:rPr lang="en-US" sz="2000" dirty="0"/>
              <a:t>Many have responsibility for developing innovative solutions to drive sustainable development.  </a:t>
            </a:r>
          </a:p>
          <a:p>
            <a:pPr marL="0" indent="0">
              <a:buNone/>
            </a:pPr>
            <a:endParaRPr lang="en-US" sz="2000" dirty="0"/>
          </a:p>
          <a:p>
            <a:pPr marL="0" indent="0">
              <a:buNone/>
            </a:pPr>
            <a:r>
              <a:rPr lang="en-US" sz="2000" dirty="0"/>
              <a:t>Some participants work for organizations where sustainable design is essential to all product designs.</a:t>
            </a:r>
          </a:p>
          <a:p>
            <a:endParaRPr lang="en-US" sz="20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17</a:t>
            </a:fld>
            <a:endParaRPr lang="en-US" dirty="0"/>
          </a:p>
        </p:txBody>
      </p:sp>
    </p:spTree>
    <p:extLst>
      <p:ext uri="{BB962C8B-B14F-4D97-AF65-F5344CB8AC3E}">
        <p14:creationId xmlns:p14="http://schemas.microsoft.com/office/powerpoint/2010/main" val="35179074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SusTech Highlights</a:t>
            </a:r>
          </a:p>
        </p:txBody>
      </p:sp>
      <p:sp>
        <p:nvSpPr>
          <p:cNvPr id="3" name="Content Placeholder 2"/>
          <p:cNvSpPr>
            <a:spLocks noGrp="1"/>
          </p:cNvSpPr>
          <p:nvPr>
            <p:ph idx="1"/>
          </p:nvPr>
        </p:nvSpPr>
        <p:spPr>
          <a:xfrm>
            <a:off x="685800" y="1981200"/>
            <a:ext cx="7964424" cy="4114800"/>
          </a:xfrm>
        </p:spPr>
        <p:txBody>
          <a:bodyPr/>
          <a:lstStyle/>
          <a:p>
            <a:r>
              <a:rPr lang="en-US" sz="2400" dirty="0"/>
              <a:t>Remarkable keynote presentations</a:t>
            </a:r>
          </a:p>
          <a:p>
            <a:r>
              <a:rPr lang="en-US" sz="2400" dirty="0"/>
              <a:t>Participation from over 20 countries</a:t>
            </a:r>
          </a:p>
          <a:p>
            <a:r>
              <a:rPr lang="en-US" sz="2400" dirty="0"/>
              <a:t>Engage with experts about a “hot topic”</a:t>
            </a:r>
          </a:p>
          <a:p>
            <a:r>
              <a:rPr lang="en-US" sz="2400" dirty="0"/>
              <a:t>Address issues relating to a  multidimensional, globally relevant topic</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18</a:t>
            </a:fld>
            <a:endParaRPr lang="en-US" dirty="0"/>
          </a:p>
        </p:txBody>
      </p:sp>
    </p:spTree>
    <p:extLst>
      <p:ext uri="{BB962C8B-B14F-4D97-AF65-F5344CB8AC3E}">
        <p14:creationId xmlns:p14="http://schemas.microsoft.com/office/powerpoint/2010/main" val="33994262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GHTC</a:t>
            </a:r>
          </a:p>
        </p:txBody>
      </p:sp>
      <p:sp>
        <p:nvSpPr>
          <p:cNvPr id="3" name="Content Placeholder 2"/>
          <p:cNvSpPr>
            <a:spLocks noGrp="1"/>
          </p:cNvSpPr>
          <p:nvPr>
            <p:ph idx="1"/>
          </p:nvPr>
        </p:nvSpPr>
        <p:spPr>
          <a:xfrm>
            <a:off x="694944" y="1469136"/>
            <a:ext cx="7772400" cy="4114800"/>
          </a:xfrm>
        </p:spPr>
        <p:txBody>
          <a:bodyPr/>
          <a:lstStyle/>
          <a:p>
            <a:pPr marL="0" indent="0">
              <a:buNone/>
            </a:pPr>
            <a:r>
              <a:rPr lang="en-US" sz="2000" dirty="0"/>
              <a:t>GHTC takes the IEEE tag line “Advancing Technology for Humanity” to a new level of commitment.</a:t>
            </a:r>
          </a:p>
          <a:p>
            <a:pPr marL="0" indent="0">
              <a:buNone/>
            </a:pPr>
            <a:endParaRPr lang="en-US" sz="2000" dirty="0"/>
          </a:p>
          <a:p>
            <a:pPr marL="0" indent="0">
              <a:buNone/>
            </a:pPr>
            <a:r>
              <a:rPr lang="en-US" sz="2000" dirty="0"/>
              <a:t>GHTC brings a global audience together to address critical issues for the benefit of the resource-constrained and vulnerable populations in the world.  Attendees represent for-profit and non-profit businesses, governmental and non-governmental organizations and academia to attend and present urgent needs, current research and innovative engineering solutions to humanitarian challenges and lessons learned from the actual deployment and application of humanitarian technologies.</a:t>
            </a:r>
          </a:p>
          <a:p>
            <a:endParaRPr lang="en-US" sz="2000" dirty="0"/>
          </a:p>
          <a:p>
            <a:endParaRPr lang="en-US" sz="20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19</a:t>
            </a:fld>
            <a:endParaRPr lang="en-US" dirty="0"/>
          </a:p>
        </p:txBody>
      </p:sp>
    </p:spTree>
    <p:extLst>
      <p:ext uri="{BB962C8B-B14F-4D97-AF65-F5344CB8AC3E}">
        <p14:creationId xmlns:p14="http://schemas.microsoft.com/office/powerpoint/2010/main" val="4383550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a:xfrm>
            <a:off x="694944" y="1176384"/>
            <a:ext cx="8042655" cy="2029571"/>
          </a:xfrm>
        </p:spPr>
        <p:txBody>
          <a:bodyPr/>
          <a:lstStyle/>
          <a:p>
            <a:pPr marL="0" indent="0">
              <a:buNone/>
            </a:pPr>
            <a:r>
              <a:rPr lang="en-US" sz="2400" dirty="0"/>
              <a:t>To provide members professional development and job leads through an online career fair with resources available 24/7 in a special interactive virtual environment.</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2</a:t>
            </a:fld>
            <a:endParaRPr lang="en-US" dirty="0"/>
          </a:p>
        </p:txBody>
      </p:sp>
      <p:pic>
        <p:nvPicPr>
          <p:cNvPr id="6" name="Picture 5"/>
          <p:cNvPicPr>
            <a:picLocks noChangeAspect="1"/>
          </p:cNvPicPr>
          <p:nvPr/>
        </p:nvPicPr>
        <p:blipFill>
          <a:blip r:embed="rId2"/>
          <a:stretch>
            <a:fillRect/>
          </a:stretch>
        </p:blipFill>
        <p:spPr>
          <a:xfrm>
            <a:off x="1219200" y="2793744"/>
            <a:ext cx="6570133" cy="3403279"/>
          </a:xfrm>
          <a:prstGeom prst="rect">
            <a:avLst/>
          </a:prstGeom>
        </p:spPr>
      </p:pic>
    </p:spTree>
    <p:extLst>
      <p:ext uri="{BB962C8B-B14F-4D97-AF65-F5344CB8AC3E}">
        <p14:creationId xmlns:p14="http://schemas.microsoft.com/office/powerpoint/2010/main" val="18275916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GHTC Highlights</a:t>
            </a:r>
          </a:p>
        </p:txBody>
      </p:sp>
      <p:sp>
        <p:nvSpPr>
          <p:cNvPr id="3" name="Content Placeholder 2"/>
          <p:cNvSpPr>
            <a:spLocks noGrp="1"/>
          </p:cNvSpPr>
          <p:nvPr>
            <p:ph idx="1"/>
          </p:nvPr>
        </p:nvSpPr>
        <p:spPr>
          <a:xfrm>
            <a:off x="685800" y="1399032"/>
            <a:ext cx="7772400" cy="4696968"/>
          </a:xfrm>
        </p:spPr>
        <p:txBody>
          <a:bodyPr/>
          <a:lstStyle/>
          <a:p>
            <a:r>
              <a:rPr lang="en-US" sz="1700" dirty="0"/>
              <a:t>Major speakers include </a:t>
            </a:r>
          </a:p>
          <a:p>
            <a:pPr lvl="1"/>
            <a:r>
              <a:rPr lang="en-US" sz="1700" dirty="0" err="1"/>
              <a:t>Bartosz</a:t>
            </a:r>
            <a:r>
              <a:rPr lang="en-US" sz="1700" dirty="0"/>
              <a:t> </a:t>
            </a:r>
            <a:r>
              <a:rPr lang="en-US" sz="1700" dirty="0" err="1"/>
              <a:t>Wojszczyk</a:t>
            </a:r>
            <a:r>
              <a:rPr lang="en-US" sz="1700" dirty="0"/>
              <a:t>, President and CEO, Decision Point Global </a:t>
            </a:r>
          </a:p>
          <a:p>
            <a:pPr lvl="1"/>
            <a:r>
              <a:rPr lang="en-US" sz="1700" dirty="0"/>
              <a:t>Walt Hubbard, Director of King County, Washington Office of Emergency Management </a:t>
            </a:r>
          </a:p>
          <a:p>
            <a:pPr lvl="1"/>
            <a:r>
              <a:rPr lang="en-US" sz="1700" dirty="0"/>
              <a:t>Alexis </a:t>
            </a:r>
            <a:r>
              <a:rPr lang="en-US" sz="1700" dirty="0" err="1"/>
              <a:t>Bonnell</a:t>
            </a:r>
            <a:r>
              <a:rPr lang="en-US" sz="1700" dirty="0"/>
              <a:t>, Division Chief-Applied Innovation and Acceleration, U.S. Global Development Lab, USAID </a:t>
            </a:r>
          </a:p>
          <a:p>
            <a:pPr lvl="1"/>
            <a:r>
              <a:rPr lang="en-US" sz="1700" dirty="0"/>
              <a:t>Maurizio </a:t>
            </a:r>
            <a:r>
              <a:rPr lang="en-US" sz="1700" dirty="0" err="1"/>
              <a:t>Vecchione</a:t>
            </a:r>
            <a:r>
              <a:rPr lang="en-US" sz="1700" dirty="0"/>
              <a:t>, Senior VP, Global Good </a:t>
            </a:r>
          </a:p>
          <a:p>
            <a:pPr lvl="1"/>
            <a:r>
              <a:rPr lang="en-US" sz="1700" dirty="0"/>
              <a:t>Dave Cook, Engineers Without Borders-USA 2016 President</a:t>
            </a:r>
          </a:p>
          <a:p>
            <a:r>
              <a:rPr lang="en-US" sz="1700" dirty="0"/>
              <a:t>Special Panels</a:t>
            </a:r>
          </a:p>
          <a:p>
            <a:pPr lvl="1"/>
            <a:r>
              <a:rPr lang="en-US" sz="1700" dirty="0"/>
              <a:t>Commercialization of Humanitarian Technology </a:t>
            </a:r>
          </a:p>
          <a:p>
            <a:pPr lvl="1"/>
            <a:r>
              <a:rPr lang="en-US" sz="1700" dirty="0"/>
              <a:t>Humanitarian Applications of Mobile Wireless Devices (Vodafone’s Wireless Innovation Project)</a:t>
            </a:r>
          </a:p>
          <a:p>
            <a:r>
              <a:rPr lang="en-US" sz="1700" dirty="0"/>
              <a:t>Poster sessions detailing deployed projects</a:t>
            </a:r>
          </a:p>
          <a:p>
            <a:r>
              <a:rPr lang="en-US" sz="1700" dirty="0"/>
              <a:t>Region 6 Director Award Ceremony</a:t>
            </a:r>
          </a:p>
          <a:p>
            <a:endParaRPr lang="en-US" sz="1700" dirty="0"/>
          </a:p>
          <a:p>
            <a:endParaRPr lang="en-US" sz="17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20</a:t>
            </a:fld>
            <a:endParaRPr lang="en-US" dirty="0"/>
          </a:p>
        </p:txBody>
      </p:sp>
    </p:spTree>
    <p:extLst>
      <p:ext uri="{BB962C8B-B14F-4D97-AF65-F5344CB8AC3E}">
        <p14:creationId xmlns:p14="http://schemas.microsoft.com/office/powerpoint/2010/main" val="31109425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Stars</a:t>
            </a:r>
          </a:p>
        </p:txBody>
      </p:sp>
      <p:sp>
        <p:nvSpPr>
          <p:cNvPr id="3" name="Content Placeholder 2"/>
          <p:cNvSpPr>
            <a:spLocks noGrp="1"/>
          </p:cNvSpPr>
          <p:nvPr>
            <p:ph idx="1"/>
          </p:nvPr>
        </p:nvSpPr>
        <p:spPr>
          <a:xfrm>
            <a:off x="704088" y="1524000"/>
            <a:ext cx="7772400" cy="4501896"/>
          </a:xfrm>
        </p:spPr>
        <p:txBody>
          <a:bodyPr/>
          <a:lstStyle/>
          <a:p>
            <a:pPr marL="0" indent="0">
              <a:buNone/>
            </a:pPr>
            <a:r>
              <a:rPr lang="en-US" sz="1600" dirty="0"/>
              <a:t>Rising Stars is a conference directed an university students and young professionals.  </a:t>
            </a:r>
          </a:p>
          <a:p>
            <a:pPr marL="0" indent="0">
              <a:buNone/>
            </a:pPr>
            <a:endParaRPr lang="en-US" sz="1600" dirty="0"/>
          </a:p>
          <a:p>
            <a:pPr marL="0" indent="0">
              <a:buNone/>
            </a:pPr>
            <a:r>
              <a:rPr lang="en-US" sz="1600" dirty="0"/>
              <a:t>The conference has two tracks: </a:t>
            </a:r>
          </a:p>
          <a:p>
            <a:pPr>
              <a:buFont typeface="+mj-lt"/>
              <a:buAutoNum type="arabicPeriod"/>
            </a:pPr>
            <a:r>
              <a:rPr lang="en-US" sz="1600" dirty="0"/>
              <a:t>Technical Innovations</a:t>
            </a:r>
          </a:p>
          <a:p>
            <a:pPr>
              <a:buFont typeface="+mj-lt"/>
              <a:buAutoNum type="arabicPeriod"/>
            </a:pPr>
            <a:r>
              <a:rPr lang="en-US" sz="1600" dirty="0"/>
              <a:t>Professional Development  </a:t>
            </a:r>
          </a:p>
          <a:p>
            <a:pPr marL="0" indent="0">
              <a:buNone/>
            </a:pPr>
            <a:endParaRPr lang="en-US" sz="1600" dirty="0"/>
          </a:p>
          <a:p>
            <a:pPr marL="0" indent="0">
              <a:buNone/>
            </a:pPr>
            <a:r>
              <a:rPr lang="en-US" sz="1600" dirty="0"/>
              <a:t>The technical element of the program allow conference attendees to get real time exposure to topics like virtual reality, medical/wearable systems, learning systems and high speed computing from experts with a C-suite perspective.</a:t>
            </a:r>
          </a:p>
          <a:p>
            <a:pPr marL="0" indent="0">
              <a:buNone/>
            </a:pPr>
            <a:r>
              <a:rPr lang="en-US" sz="1600" dirty="0"/>
              <a:t>  </a:t>
            </a:r>
          </a:p>
          <a:p>
            <a:pPr marL="0" indent="0">
              <a:buNone/>
            </a:pPr>
            <a:r>
              <a:rPr lang="en-US" sz="1600" dirty="0"/>
              <a:t>The professional development topics range from entrepreneurism, networking, use of social media, resume building to creating an effective mentor relationship and the challenges related to working in a multi-cultural, multi-generational environment.  </a:t>
            </a:r>
          </a:p>
          <a:p>
            <a:endParaRPr lang="en-US" sz="16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21</a:t>
            </a:fld>
            <a:endParaRPr lang="en-US" dirty="0"/>
          </a:p>
        </p:txBody>
      </p:sp>
    </p:spTree>
    <p:extLst>
      <p:ext uri="{BB962C8B-B14F-4D97-AF65-F5344CB8AC3E}">
        <p14:creationId xmlns:p14="http://schemas.microsoft.com/office/powerpoint/2010/main" val="2844700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Stars - Highlights</a:t>
            </a:r>
          </a:p>
        </p:txBody>
      </p:sp>
      <p:sp>
        <p:nvSpPr>
          <p:cNvPr id="3" name="Content Placeholder 2"/>
          <p:cNvSpPr>
            <a:spLocks noGrp="1"/>
          </p:cNvSpPr>
          <p:nvPr>
            <p:ph idx="1"/>
          </p:nvPr>
        </p:nvSpPr>
        <p:spPr/>
        <p:txBody>
          <a:bodyPr/>
          <a:lstStyle/>
          <a:p>
            <a:r>
              <a:rPr lang="en-US" dirty="0"/>
              <a:t>Icebreaker Sessions</a:t>
            </a:r>
          </a:p>
          <a:p>
            <a:r>
              <a:rPr lang="en-US" dirty="0"/>
              <a:t>Corporate mixer</a:t>
            </a:r>
          </a:p>
          <a:p>
            <a:r>
              <a:rPr lang="en-US" dirty="0"/>
              <a:t>Remarkable speakers</a:t>
            </a:r>
          </a:p>
          <a:p>
            <a:pPr lvl="1"/>
            <a:r>
              <a:rPr lang="en-US" dirty="0"/>
              <a:t>Emerging technology</a:t>
            </a:r>
          </a:p>
          <a:p>
            <a:pPr lvl="1"/>
            <a:r>
              <a:rPr lang="en-US" dirty="0"/>
              <a:t>Professional development</a:t>
            </a:r>
          </a:p>
          <a:p>
            <a:r>
              <a:rPr lang="en-US" dirty="0"/>
              <a:t>Excellent venue</a:t>
            </a:r>
          </a:p>
          <a:p>
            <a:r>
              <a:rPr lang="en-US" dirty="0"/>
              <a:t>CES</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22</a:t>
            </a:fld>
            <a:endParaRPr lang="en-US" dirty="0"/>
          </a:p>
        </p:txBody>
      </p:sp>
    </p:spTree>
    <p:extLst>
      <p:ext uri="{BB962C8B-B14F-4D97-AF65-F5344CB8AC3E}">
        <p14:creationId xmlns:p14="http://schemas.microsoft.com/office/powerpoint/2010/main" val="38560657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28A2BA72-B85F-4D12-8953-EDB174DB11EC}" type="slidenum">
              <a:rPr lang="en-US" sz="1350" ker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685800" eaLnBrk="1" fontAlgn="auto" hangingPunct="1">
                <a:spcBef>
                  <a:spcPts val="0"/>
                </a:spcBef>
                <a:spcAft>
                  <a:spcPts val="0"/>
                </a:spcAft>
                <a:defRPr/>
              </a:pPr>
              <a:t>23</a:t>
            </a:fld>
            <a:endParaRPr lang="en-US" sz="1350" kern="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7" name="Picture 6"/>
          <p:cNvPicPr>
            <a:picLocks noChangeAspect="1"/>
          </p:cNvPicPr>
          <p:nvPr/>
        </p:nvPicPr>
        <p:blipFill>
          <a:blip r:embed="rId2"/>
          <a:stretch>
            <a:fillRect/>
          </a:stretch>
        </p:blipFill>
        <p:spPr>
          <a:xfrm>
            <a:off x="328744" y="4793149"/>
            <a:ext cx="1508891" cy="283489"/>
          </a:xfrm>
          <a:prstGeom prst="rect">
            <a:avLst/>
          </a:prstGeom>
        </p:spPr>
      </p:pic>
      <p:pic>
        <p:nvPicPr>
          <p:cNvPr id="12" name="Picture 11"/>
          <p:cNvPicPr>
            <a:picLocks noChangeAspect="1"/>
          </p:cNvPicPr>
          <p:nvPr/>
        </p:nvPicPr>
        <p:blipFill>
          <a:blip r:embed="rId3"/>
          <a:stretch>
            <a:fillRect/>
          </a:stretch>
        </p:blipFill>
        <p:spPr>
          <a:xfrm>
            <a:off x="293109" y="3448043"/>
            <a:ext cx="1337432" cy="306533"/>
          </a:xfrm>
          <a:prstGeom prst="rect">
            <a:avLst/>
          </a:prstGeom>
        </p:spPr>
      </p:pic>
      <p:pic>
        <p:nvPicPr>
          <p:cNvPr id="13" name="Picture 12"/>
          <p:cNvPicPr>
            <a:picLocks noChangeAspect="1"/>
          </p:cNvPicPr>
          <p:nvPr/>
        </p:nvPicPr>
        <p:blipFill>
          <a:blip r:embed="rId4"/>
          <a:stretch>
            <a:fillRect/>
          </a:stretch>
        </p:blipFill>
        <p:spPr>
          <a:xfrm>
            <a:off x="7368031" y="3609586"/>
            <a:ext cx="1333445" cy="425402"/>
          </a:xfrm>
          <a:prstGeom prst="rect">
            <a:avLst/>
          </a:prstGeom>
        </p:spPr>
      </p:pic>
      <p:pic>
        <p:nvPicPr>
          <p:cNvPr id="15" name="Picture 14"/>
          <p:cNvPicPr>
            <a:picLocks noChangeAspect="1"/>
          </p:cNvPicPr>
          <p:nvPr/>
        </p:nvPicPr>
        <p:blipFill>
          <a:blip r:embed="rId5"/>
          <a:stretch>
            <a:fillRect/>
          </a:stretch>
        </p:blipFill>
        <p:spPr>
          <a:xfrm>
            <a:off x="7027464" y="2593184"/>
            <a:ext cx="1635224" cy="351154"/>
          </a:xfrm>
          <a:prstGeom prst="rect">
            <a:avLst/>
          </a:prstGeom>
        </p:spPr>
      </p:pic>
      <p:pic>
        <p:nvPicPr>
          <p:cNvPr id="17" name="Picture 16"/>
          <p:cNvPicPr>
            <a:picLocks noChangeAspect="1"/>
          </p:cNvPicPr>
          <p:nvPr/>
        </p:nvPicPr>
        <p:blipFill>
          <a:blip r:embed="rId6"/>
          <a:stretch>
            <a:fillRect/>
          </a:stretch>
        </p:blipFill>
        <p:spPr>
          <a:xfrm>
            <a:off x="223275" y="4136322"/>
            <a:ext cx="1062124" cy="311906"/>
          </a:xfrm>
          <a:prstGeom prst="rect">
            <a:avLst/>
          </a:prstGeom>
        </p:spPr>
      </p:pic>
      <p:pic>
        <p:nvPicPr>
          <p:cNvPr id="18" name="Picture 17"/>
          <p:cNvPicPr>
            <a:picLocks noChangeAspect="1"/>
          </p:cNvPicPr>
          <p:nvPr/>
        </p:nvPicPr>
        <p:blipFill>
          <a:blip r:embed="rId7"/>
          <a:stretch>
            <a:fillRect/>
          </a:stretch>
        </p:blipFill>
        <p:spPr>
          <a:xfrm>
            <a:off x="1898024" y="5403195"/>
            <a:ext cx="1526610" cy="305756"/>
          </a:xfrm>
          <a:prstGeom prst="rect">
            <a:avLst/>
          </a:prstGeom>
        </p:spPr>
      </p:pic>
      <p:pic>
        <p:nvPicPr>
          <p:cNvPr id="20" name="Picture 19"/>
          <p:cNvPicPr>
            <a:picLocks noChangeAspect="1"/>
          </p:cNvPicPr>
          <p:nvPr/>
        </p:nvPicPr>
        <p:blipFill>
          <a:blip r:embed="rId8"/>
          <a:stretch>
            <a:fillRect/>
          </a:stretch>
        </p:blipFill>
        <p:spPr>
          <a:xfrm>
            <a:off x="2060194" y="4725218"/>
            <a:ext cx="1137158" cy="351420"/>
          </a:xfrm>
          <a:prstGeom prst="rect">
            <a:avLst/>
          </a:prstGeom>
        </p:spPr>
      </p:pic>
      <p:pic>
        <p:nvPicPr>
          <p:cNvPr id="4" name="Picture 3"/>
          <p:cNvPicPr>
            <a:picLocks noChangeAspect="1"/>
          </p:cNvPicPr>
          <p:nvPr/>
        </p:nvPicPr>
        <p:blipFill>
          <a:blip r:embed="rId9"/>
          <a:stretch>
            <a:fillRect/>
          </a:stretch>
        </p:blipFill>
        <p:spPr>
          <a:xfrm>
            <a:off x="212031" y="2619178"/>
            <a:ext cx="1070247" cy="561801"/>
          </a:xfrm>
          <a:prstGeom prst="rect">
            <a:avLst/>
          </a:prstGeom>
        </p:spPr>
      </p:pic>
      <p:pic>
        <p:nvPicPr>
          <p:cNvPr id="19" name="Picture 18"/>
          <p:cNvPicPr>
            <a:picLocks noChangeAspect="1"/>
          </p:cNvPicPr>
          <p:nvPr/>
        </p:nvPicPr>
        <p:blipFill>
          <a:blip r:embed="rId10"/>
          <a:stretch>
            <a:fillRect/>
          </a:stretch>
        </p:blipFill>
        <p:spPr>
          <a:xfrm>
            <a:off x="5874930" y="5054762"/>
            <a:ext cx="1134568" cy="762578"/>
          </a:xfrm>
          <a:prstGeom prst="rect">
            <a:avLst/>
          </a:prstGeom>
        </p:spPr>
      </p:pic>
      <p:pic>
        <p:nvPicPr>
          <p:cNvPr id="22" name="Picture 21"/>
          <p:cNvPicPr>
            <a:picLocks noChangeAspect="1"/>
          </p:cNvPicPr>
          <p:nvPr/>
        </p:nvPicPr>
        <p:blipFill>
          <a:blip r:embed="rId11"/>
          <a:stretch>
            <a:fillRect/>
          </a:stretch>
        </p:blipFill>
        <p:spPr>
          <a:xfrm>
            <a:off x="3931990" y="4707900"/>
            <a:ext cx="1596311" cy="450145"/>
          </a:xfrm>
          <a:prstGeom prst="rect">
            <a:avLst/>
          </a:prstGeom>
        </p:spPr>
      </p:pic>
      <p:pic>
        <p:nvPicPr>
          <p:cNvPr id="23" name="Picture 22"/>
          <p:cNvPicPr>
            <a:picLocks noChangeAspect="1"/>
          </p:cNvPicPr>
          <p:nvPr/>
        </p:nvPicPr>
        <p:blipFill>
          <a:blip r:embed="rId12"/>
          <a:stretch>
            <a:fillRect/>
          </a:stretch>
        </p:blipFill>
        <p:spPr>
          <a:xfrm>
            <a:off x="1991142" y="3180979"/>
            <a:ext cx="1016249" cy="556757"/>
          </a:xfrm>
          <a:prstGeom prst="rect">
            <a:avLst/>
          </a:prstGeom>
        </p:spPr>
      </p:pic>
      <p:pic>
        <p:nvPicPr>
          <p:cNvPr id="24" name="Picture 23"/>
          <p:cNvPicPr>
            <a:picLocks noChangeAspect="1"/>
          </p:cNvPicPr>
          <p:nvPr/>
        </p:nvPicPr>
        <p:blipFill>
          <a:blip r:embed="rId13"/>
          <a:stretch>
            <a:fillRect/>
          </a:stretch>
        </p:blipFill>
        <p:spPr>
          <a:xfrm>
            <a:off x="6182452" y="3797890"/>
            <a:ext cx="981199" cy="543164"/>
          </a:xfrm>
          <a:prstGeom prst="rect">
            <a:avLst/>
          </a:prstGeom>
        </p:spPr>
      </p:pic>
      <p:pic>
        <p:nvPicPr>
          <p:cNvPr id="25" name="Picture 24"/>
          <p:cNvPicPr>
            <a:picLocks noChangeAspect="1"/>
          </p:cNvPicPr>
          <p:nvPr/>
        </p:nvPicPr>
        <p:blipFill>
          <a:blip r:embed="rId14"/>
          <a:stretch>
            <a:fillRect/>
          </a:stretch>
        </p:blipFill>
        <p:spPr>
          <a:xfrm>
            <a:off x="4159650" y="5278632"/>
            <a:ext cx="1246592" cy="445448"/>
          </a:xfrm>
          <a:prstGeom prst="rect">
            <a:avLst/>
          </a:prstGeom>
        </p:spPr>
      </p:pic>
      <p:pic>
        <p:nvPicPr>
          <p:cNvPr id="26" name="Picture 25"/>
          <p:cNvPicPr>
            <a:picLocks noChangeAspect="1"/>
          </p:cNvPicPr>
          <p:nvPr/>
        </p:nvPicPr>
        <p:blipFill>
          <a:blip r:embed="rId15"/>
          <a:stretch>
            <a:fillRect/>
          </a:stretch>
        </p:blipFill>
        <p:spPr>
          <a:xfrm>
            <a:off x="2856953" y="4178197"/>
            <a:ext cx="1643584" cy="354632"/>
          </a:xfrm>
          <a:prstGeom prst="rect">
            <a:avLst/>
          </a:prstGeom>
        </p:spPr>
      </p:pic>
      <p:pic>
        <p:nvPicPr>
          <p:cNvPr id="27" name="Picture 26"/>
          <p:cNvPicPr>
            <a:picLocks noChangeAspect="1"/>
          </p:cNvPicPr>
          <p:nvPr/>
        </p:nvPicPr>
        <p:blipFill>
          <a:blip r:embed="rId16"/>
          <a:stretch>
            <a:fillRect/>
          </a:stretch>
        </p:blipFill>
        <p:spPr>
          <a:xfrm>
            <a:off x="1787843" y="3850405"/>
            <a:ext cx="697949" cy="694847"/>
          </a:xfrm>
          <a:prstGeom prst="rect">
            <a:avLst/>
          </a:prstGeom>
        </p:spPr>
      </p:pic>
      <p:pic>
        <p:nvPicPr>
          <p:cNvPr id="28" name="Picture 27"/>
          <p:cNvPicPr>
            <a:picLocks noChangeAspect="1"/>
          </p:cNvPicPr>
          <p:nvPr/>
        </p:nvPicPr>
        <p:blipFill>
          <a:blip r:embed="rId17"/>
          <a:stretch>
            <a:fillRect/>
          </a:stretch>
        </p:blipFill>
        <p:spPr>
          <a:xfrm>
            <a:off x="4851662" y="3754576"/>
            <a:ext cx="1156286" cy="617690"/>
          </a:xfrm>
          <a:prstGeom prst="rect">
            <a:avLst/>
          </a:prstGeom>
        </p:spPr>
      </p:pic>
      <p:pic>
        <p:nvPicPr>
          <p:cNvPr id="29" name="Picture 28"/>
          <p:cNvPicPr>
            <a:picLocks noChangeAspect="1"/>
          </p:cNvPicPr>
          <p:nvPr/>
        </p:nvPicPr>
        <p:blipFill>
          <a:blip r:embed="rId18"/>
          <a:stretch>
            <a:fillRect/>
          </a:stretch>
        </p:blipFill>
        <p:spPr>
          <a:xfrm>
            <a:off x="3382593" y="3360754"/>
            <a:ext cx="992981" cy="650081"/>
          </a:xfrm>
          <a:prstGeom prst="rect">
            <a:avLst/>
          </a:prstGeom>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71335" y="4994383"/>
            <a:ext cx="789174" cy="558998"/>
          </a:xfrm>
          <a:prstGeom prst="rect">
            <a:avLst/>
          </a:prstGeom>
        </p:spPr>
      </p:pic>
      <p:pic>
        <p:nvPicPr>
          <p:cNvPr id="31" name="Picture 30"/>
          <p:cNvPicPr>
            <a:picLocks noChangeAspect="1"/>
          </p:cNvPicPr>
          <p:nvPr/>
        </p:nvPicPr>
        <p:blipFill>
          <a:blip r:embed="rId20"/>
          <a:stretch>
            <a:fillRect/>
          </a:stretch>
        </p:blipFill>
        <p:spPr>
          <a:xfrm>
            <a:off x="242860" y="5377595"/>
            <a:ext cx="1112414" cy="350411"/>
          </a:xfrm>
          <a:prstGeom prst="rect">
            <a:avLst/>
          </a:prstGeom>
        </p:spPr>
      </p:pic>
      <p:pic>
        <p:nvPicPr>
          <p:cNvPr id="32" name="Picture 31"/>
          <p:cNvPicPr>
            <a:picLocks noChangeAspect="1"/>
          </p:cNvPicPr>
          <p:nvPr/>
        </p:nvPicPr>
        <p:blipFill rotWithShape="1">
          <a:blip r:embed="rId21"/>
          <a:srcRect l="41262" t="-8279"/>
          <a:stretch/>
        </p:blipFill>
        <p:spPr>
          <a:xfrm>
            <a:off x="1745272" y="2514976"/>
            <a:ext cx="1078260" cy="502724"/>
          </a:xfrm>
          <a:prstGeom prst="rect">
            <a:avLst/>
          </a:prstGeom>
        </p:spPr>
      </p:pic>
      <p:pic>
        <p:nvPicPr>
          <p:cNvPr id="34" name="Picture 33"/>
          <p:cNvPicPr>
            <a:picLocks noChangeAspect="1"/>
          </p:cNvPicPr>
          <p:nvPr/>
        </p:nvPicPr>
        <p:blipFill>
          <a:blip r:embed="rId22"/>
          <a:stretch>
            <a:fillRect/>
          </a:stretch>
        </p:blipFill>
        <p:spPr>
          <a:xfrm>
            <a:off x="5772775" y="2427509"/>
            <a:ext cx="558667" cy="558667"/>
          </a:xfrm>
          <a:prstGeom prst="rect">
            <a:avLst/>
          </a:prstGeom>
        </p:spPr>
      </p:pic>
      <p:pic>
        <p:nvPicPr>
          <p:cNvPr id="38" name="Picture 37"/>
          <p:cNvPicPr>
            <a:picLocks noChangeAspect="1"/>
          </p:cNvPicPr>
          <p:nvPr/>
        </p:nvPicPr>
        <p:blipFill rotWithShape="1">
          <a:blip r:embed="rId23" cstate="print">
            <a:extLst>
              <a:ext uri="{28A0092B-C50C-407E-A947-70E740481C1C}">
                <a14:useLocalDpi xmlns:a14="http://schemas.microsoft.com/office/drawing/2010/main" val="0"/>
              </a:ext>
            </a:extLst>
          </a:blip>
          <a:srcRect l="6638" t="11959" r="3599" b="35535"/>
          <a:stretch/>
        </p:blipFill>
        <p:spPr>
          <a:xfrm>
            <a:off x="7512749" y="4235457"/>
            <a:ext cx="855407" cy="500354"/>
          </a:xfrm>
          <a:prstGeom prst="rect">
            <a:avLst/>
          </a:prstGeom>
        </p:spPr>
      </p:pic>
      <p:pic>
        <p:nvPicPr>
          <p:cNvPr id="39" name="Picture 38"/>
          <p:cNvPicPr>
            <a:picLocks noChangeAspect="1"/>
          </p:cNvPicPr>
          <p:nvPr/>
        </p:nvPicPr>
        <p:blipFill>
          <a:blip r:embed="rId24"/>
          <a:stretch>
            <a:fillRect/>
          </a:stretch>
        </p:blipFill>
        <p:spPr>
          <a:xfrm>
            <a:off x="6259221" y="3204929"/>
            <a:ext cx="933157" cy="344921"/>
          </a:xfrm>
          <a:prstGeom prst="rect">
            <a:avLst/>
          </a:prstGeom>
        </p:spPr>
      </p:pic>
      <p:pic>
        <p:nvPicPr>
          <p:cNvPr id="40" name="Picture 39"/>
          <p:cNvPicPr>
            <a:picLocks noChangeAspect="1"/>
          </p:cNvPicPr>
          <p:nvPr/>
        </p:nvPicPr>
        <p:blipFill>
          <a:blip r:embed="rId25"/>
          <a:stretch>
            <a:fillRect/>
          </a:stretch>
        </p:blipFill>
        <p:spPr>
          <a:xfrm>
            <a:off x="4331414" y="2619611"/>
            <a:ext cx="967986" cy="304155"/>
          </a:xfrm>
          <a:prstGeom prst="rect">
            <a:avLst/>
          </a:prstGeom>
        </p:spPr>
      </p:pic>
      <p:sp>
        <p:nvSpPr>
          <p:cNvPr id="33" name="Title 3"/>
          <p:cNvSpPr txBox="1">
            <a:spLocks/>
          </p:cNvSpPr>
          <p:nvPr/>
        </p:nvSpPr>
        <p:spPr>
          <a:xfrm>
            <a:off x="628650" y="488224"/>
            <a:ext cx="7886700" cy="1128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defTabSz="685800" fontAlgn="auto">
              <a:spcBef>
                <a:spcPts val="750"/>
              </a:spcBef>
              <a:spcAft>
                <a:spcPts val="0"/>
              </a:spcAft>
            </a:pPr>
            <a: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r>
            <a:b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We promise a mix of technical innovation </a:t>
            </a:r>
            <a:b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and professional development topics from experts representing a variety of perspectives</a:t>
            </a:r>
            <a:br>
              <a:rPr lang="en-US" sz="2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endParaRPr lang="en-US" sz="405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ndParaRPr>
          </a:p>
        </p:txBody>
      </p:sp>
      <p:pic>
        <p:nvPicPr>
          <p:cNvPr id="2" name="Picture 1"/>
          <p:cNvPicPr>
            <a:picLocks noChangeAspect="1"/>
          </p:cNvPicPr>
          <p:nvPr/>
        </p:nvPicPr>
        <p:blipFill>
          <a:blip r:embed="rId26"/>
          <a:stretch>
            <a:fillRect/>
          </a:stretch>
        </p:blipFill>
        <p:spPr>
          <a:xfrm>
            <a:off x="5963410" y="4527526"/>
            <a:ext cx="1302470" cy="455864"/>
          </a:xfrm>
          <a:prstGeom prst="rect">
            <a:avLst/>
          </a:prstGeom>
        </p:spPr>
      </p:pic>
      <p:pic>
        <p:nvPicPr>
          <p:cNvPr id="5" name="Picture 4"/>
          <p:cNvPicPr>
            <a:picLocks noChangeAspect="1"/>
          </p:cNvPicPr>
          <p:nvPr/>
        </p:nvPicPr>
        <p:blipFill>
          <a:blip r:embed="rId27"/>
          <a:stretch>
            <a:fillRect/>
          </a:stretch>
        </p:blipFill>
        <p:spPr>
          <a:xfrm>
            <a:off x="4491445" y="3262016"/>
            <a:ext cx="1544003" cy="271791"/>
          </a:xfrm>
          <a:prstGeom prst="rect">
            <a:avLst/>
          </a:prstGeom>
        </p:spPr>
      </p:pic>
      <p:pic>
        <p:nvPicPr>
          <p:cNvPr id="6" name="Picture 5"/>
          <p:cNvPicPr>
            <a:picLocks noChangeAspect="1"/>
          </p:cNvPicPr>
          <p:nvPr/>
        </p:nvPicPr>
        <p:blipFill>
          <a:blip r:embed="rId28"/>
          <a:stretch>
            <a:fillRect/>
          </a:stretch>
        </p:blipFill>
        <p:spPr>
          <a:xfrm>
            <a:off x="3123035" y="2570775"/>
            <a:ext cx="921676" cy="520947"/>
          </a:xfrm>
          <a:prstGeom prst="rect">
            <a:avLst/>
          </a:prstGeom>
        </p:spPr>
      </p:pic>
      <p:pic>
        <p:nvPicPr>
          <p:cNvPr id="8" name="Picture 7"/>
          <p:cNvPicPr>
            <a:picLocks noChangeAspect="1"/>
          </p:cNvPicPr>
          <p:nvPr/>
        </p:nvPicPr>
        <p:blipFill>
          <a:blip r:embed="rId29"/>
          <a:stretch>
            <a:fillRect/>
          </a:stretch>
        </p:blipFill>
        <p:spPr>
          <a:xfrm>
            <a:off x="7430367" y="3079295"/>
            <a:ext cx="1271109" cy="374578"/>
          </a:xfrm>
          <a:prstGeom prst="rect">
            <a:avLst/>
          </a:prstGeom>
        </p:spPr>
      </p:pic>
      <p:pic>
        <p:nvPicPr>
          <p:cNvPr id="9" name="Picture 8"/>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493182" y="1801368"/>
            <a:ext cx="873577" cy="489203"/>
          </a:xfrm>
          <a:prstGeom prst="rect">
            <a:avLst/>
          </a:prstGeom>
        </p:spPr>
      </p:pic>
      <p:pic>
        <p:nvPicPr>
          <p:cNvPr id="10" name="Picture 9"/>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65760" y="6041656"/>
            <a:ext cx="1810321" cy="359905"/>
          </a:xfrm>
          <a:prstGeom prst="rect">
            <a:avLst/>
          </a:prstGeom>
        </p:spPr>
      </p:pic>
      <p:pic>
        <p:nvPicPr>
          <p:cNvPr id="11" name="Picture 10"/>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2687384" y="5888736"/>
            <a:ext cx="671392" cy="692658"/>
          </a:xfrm>
          <a:prstGeom prst="rect">
            <a:avLst/>
          </a:prstGeom>
        </p:spPr>
      </p:pic>
      <p:pic>
        <p:nvPicPr>
          <p:cNvPr id="14" name="Picture 13"/>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849624" y="5981865"/>
            <a:ext cx="738949" cy="404837"/>
          </a:xfrm>
          <a:prstGeom prst="rect">
            <a:avLst/>
          </a:prstGeom>
        </p:spPr>
      </p:pic>
      <p:pic>
        <p:nvPicPr>
          <p:cNvPr id="16" name="Picture 15"/>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84048" y="1992822"/>
            <a:ext cx="928306" cy="413192"/>
          </a:xfrm>
          <a:prstGeom prst="rect">
            <a:avLst/>
          </a:prstGeom>
        </p:spPr>
      </p:pic>
      <p:pic>
        <p:nvPicPr>
          <p:cNvPr id="21" name="Picture 20"/>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972056" y="1884623"/>
            <a:ext cx="1292352" cy="407091"/>
          </a:xfrm>
          <a:prstGeom prst="rect">
            <a:avLst/>
          </a:prstGeom>
        </p:spPr>
      </p:pic>
      <p:pic>
        <p:nvPicPr>
          <p:cNvPr id="35" name="Picture 34"/>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3776472" y="1875536"/>
            <a:ext cx="1147572" cy="446278"/>
          </a:xfrm>
          <a:prstGeom prst="rect">
            <a:avLst/>
          </a:prstGeom>
        </p:spPr>
      </p:pic>
      <p:pic>
        <p:nvPicPr>
          <p:cNvPr id="36" name="Picture 35"/>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928616" y="5999928"/>
            <a:ext cx="1209103" cy="457260"/>
          </a:xfrm>
          <a:prstGeom prst="rect">
            <a:avLst/>
          </a:prstGeom>
        </p:spPr>
      </p:pic>
      <p:pic>
        <p:nvPicPr>
          <p:cNvPr id="37" name="Picture 36"/>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5513831" y="1736534"/>
            <a:ext cx="1368967" cy="525653"/>
          </a:xfrm>
          <a:prstGeom prst="rect">
            <a:avLst/>
          </a:prstGeom>
        </p:spPr>
      </p:pic>
      <p:pic>
        <p:nvPicPr>
          <p:cNvPr id="41" name="Picture 40"/>
          <p:cNvPicPr>
            <a:picLocks noChangeAspect="1"/>
          </p:cNvPicPr>
          <p:nvPr/>
        </p:nvPicPr>
        <p:blipFill>
          <a:blip r:embed="rId39"/>
          <a:stretch>
            <a:fillRect/>
          </a:stretch>
        </p:blipFill>
        <p:spPr>
          <a:xfrm>
            <a:off x="6739127" y="5910803"/>
            <a:ext cx="1098613" cy="754029"/>
          </a:xfrm>
          <a:prstGeom prst="rect">
            <a:avLst/>
          </a:prstGeom>
        </p:spPr>
      </p:pic>
    </p:spTree>
    <p:extLst>
      <p:ext uri="{BB962C8B-B14F-4D97-AF65-F5344CB8AC3E}">
        <p14:creationId xmlns:p14="http://schemas.microsoft.com/office/powerpoint/2010/main" val="1529641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31392" y="1416684"/>
            <a:ext cx="7162800" cy="1820291"/>
          </a:xfrm>
        </p:spPr>
        <p:txBody>
          <a:bodyPr/>
          <a:lstStyle/>
          <a:p>
            <a:pPr algn="ctr"/>
            <a:r>
              <a:rPr lang="en-US" dirty="0"/>
              <a:t>It’s important!</a:t>
            </a:r>
            <a:br>
              <a:rPr lang="en-US" dirty="0"/>
            </a:br>
            <a:r>
              <a:rPr lang="en-US" dirty="0"/>
              <a:t/>
            </a:r>
            <a:br>
              <a:rPr lang="en-US" dirty="0"/>
            </a:br>
            <a:r>
              <a:rPr lang="en-US" sz="3200" dirty="0"/>
              <a:t>Personally and professionally</a:t>
            </a:r>
            <a:endParaRPr lang="en-US" dirty="0"/>
          </a:p>
        </p:txBody>
      </p:sp>
      <p:sp>
        <p:nvSpPr>
          <p:cNvPr id="8" name="Subtitle 7"/>
          <p:cNvSpPr>
            <a:spLocks noGrp="1"/>
          </p:cNvSpPr>
          <p:nvPr>
            <p:ph type="subTitle" idx="1"/>
          </p:nvPr>
        </p:nvSpPr>
        <p:spPr>
          <a:xfrm>
            <a:off x="859536" y="3962400"/>
            <a:ext cx="7351776" cy="1752600"/>
          </a:xfrm>
        </p:spPr>
        <p:txBody>
          <a:bodyPr/>
          <a:lstStyle/>
          <a:p>
            <a:r>
              <a:rPr lang="en-US" dirty="0"/>
              <a:t>Region 6 believes that every member wants the opportunity to network with other professionals, share ideas, be innovative. </a:t>
            </a:r>
          </a:p>
          <a:p>
            <a:endParaRPr lang="en-US" dirty="0"/>
          </a:p>
          <a:p>
            <a:r>
              <a:rPr lang="en-US" dirty="0"/>
              <a:t>These conferences provide you that chance!</a:t>
            </a:r>
          </a:p>
        </p:txBody>
      </p:sp>
      <p:sp>
        <p:nvSpPr>
          <p:cNvPr id="4" name="Slide Number Placeholder 3"/>
          <p:cNvSpPr>
            <a:spLocks noGrp="1"/>
          </p:cNvSpPr>
          <p:nvPr>
            <p:ph type="sldNum" sz="quarter" idx="4294967295"/>
          </p:nvPr>
        </p:nvSpPr>
        <p:spPr>
          <a:xfrm>
            <a:off x="0" y="6172200"/>
            <a:ext cx="685800" cy="365125"/>
          </a:xfrm>
        </p:spPr>
        <p:txBody>
          <a:bodyPr/>
          <a:lstStyle/>
          <a:p>
            <a:pPr>
              <a:defRPr/>
            </a:pPr>
            <a:fld id="{81D8A8F5-65D6-4EEF-BA73-A9DF67802C77}" type="slidenum">
              <a:rPr lang="en-US" smtClean="0"/>
              <a:pPr>
                <a:defRPr/>
              </a:pPr>
              <a:t>24</a:t>
            </a:fld>
            <a:endParaRPr lang="en-US" dirty="0"/>
          </a:p>
        </p:txBody>
      </p:sp>
    </p:spTree>
    <p:extLst>
      <p:ext uri="{BB962C8B-B14F-4D97-AF65-F5344CB8AC3E}">
        <p14:creationId xmlns:p14="http://schemas.microsoft.com/office/powerpoint/2010/main" val="25264936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172200"/>
            <a:ext cx="685800" cy="365125"/>
          </a:xfrm>
        </p:spPr>
        <p:txBody>
          <a:bodyPr/>
          <a:lstStyle/>
          <a:p>
            <a:pPr>
              <a:defRPr/>
            </a:pPr>
            <a:fld id="{81D8A8F5-65D6-4EEF-BA73-A9DF67802C77}" type="slidenum">
              <a:rPr lang="en-US" smtClean="0"/>
              <a:pPr>
                <a:defRPr/>
              </a:pPr>
              <a:t>25</a:t>
            </a:fld>
            <a:endParaRPr lang="en-US" dirty="0"/>
          </a:p>
        </p:txBody>
      </p:sp>
    </p:spTree>
    <p:extLst>
      <p:ext uri="{BB962C8B-B14F-4D97-AF65-F5344CB8AC3E}">
        <p14:creationId xmlns:p14="http://schemas.microsoft.com/office/powerpoint/2010/main" val="37858043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 was created for…</a:t>
            </a:r>
          </a:p>
        </p:txBody>
      </p:sp>
      <p:sp>
        <p:nvSpPr>
          <p:cNvPr id="3" name="Content Placeholder 2"/>
          <p:cNvSpPr>
            <a:spLocks noGrp="1"/>
          </p:cNvSpPr>
          <p:nvPr>
            <p:ph idx="1"/>
          </p:nvPr>
        </p:nvSpPr>
        <p:spPr>
          <a:xfrm>
            <a:off x="685800" y="1981200"/>
            <a:ext cx="7845552" cy="4114800"/>
          </a:xfrm>
        </p:spPr>
        <p:txBody>
          <a:bodyPr/>
          <a:lstStyle/>
          <a:p>
            <a:r>
              <a:rPr lang="en-US" sz="2400" dirty="0"/>
              <a:t>Professional and personal development</a:t>
            </a:r>
          </a:p>
          <a:p>
            <a:r>
              <a:rPr lang="en-US" sz="2400" dirty="0"/>
              <a:t>Career resources and job leads for all experience levels</a:t>
            </a:r>
          </a:p>
          <a:p>
            <a:r>
              <a:rPr lang="en-US" sz="2400" dirty="0"/>
              <a:t>Expert tools to support your job search</a:t>
            </a:r>
          </a:p>
          <a:p>
            <a:r>
              <a:rPr lang="en-US" sz="2400" dirty="0"/>
              <a:t>Build network with Skype – LinkedIn and Collabratec-like features</a:t>
            </a:r>
          </a:p>
          <a:p>
            <a:r>
              <a:rPr lang="en-US" sz="2400" dirty="0"/>
              <a:t>Create relationships between IEEE and companies</a:t>
            </a:r>
          </a:p>
          <a:p>
            <a:r>
              <a:rPr lang="en-US" sz="2400" dirty="0"/>
              <a:t>Satisfy company employment and member needs</a:t>
            </a:r>
          </a:p>
          <a:p>
            <a:endParaRPr lang="en-US" sz="24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3</a:t>
            </a:fld>
            <a:endParaRPr lang="en-US" dirty="0"/>
          </a:p>
        </p:txBody>
      </p:sp>
    </p:spTree>
    <p:extLst>
      <p:ext uri="{BB962C8B-B14F-4D97-AF65-F5344CB8AC3E}">
        <p14:creationId xmlns:p14="http://schemas.microsoft.com/office/powerpoint/2010/main" val="4615380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Expo’s impact on individuals</a:t>
            </a:r>
          </a:p>
        </p:txBody>
      </p:sp>
      <p:sp>
        <p:nvSpPr>
          <p:cNvPr id="3" name="Content Placeholder 2"/>
          <p:cNvSpPr>
            <a:spLocks noGrp="1"/>
          </p:cNvSpPr>
          <p:nvPr>
            <p:ph idx="1"/>
          </p:nvPr>
        </p:nvSpPr>
        <p:spPr/>
        <p:txBody>
          <a:bodyPr/>
          <a:lstStyle/>
          <a:p>
            <a:r>
              <a:rPr lang="en-US" sz="2400" dirty="0"/>
              <a:t>Provides unique and personalized resources including self-assessment/DISC profile</a:t>
            </a:r>
          </a:p>
          <a:p>
            <a:r>
              <a:rPr lang="en-US" sz="2400" dirty="0"/>
              <a:t>Easy, convenient and fun to use</a:t>
            </a:r>
          </a:p>
          <a:p>
            <a:r>
              <a:rPr lang="en-US" sz="2400" dirty="0"/>
              <a:t>Direct access to employers and interviewers </a:t>
            </a:r>
          </a:p>
          <a:p>
            <a:r>
              <a:rPr lang="en-US" sz="2400" dirty="0"/>
              <a:t>All tools, resources and companies in one location</a:t>
            </a:r>
          </a:p>
          <a:p>
            <a:r>
              <a:rPr lang="en-US" sz="2400" dirty="0"/>
              <a:t>Access to webinar speakers (live Q&amp;A)</a:t>
            </a:r>
          </a:p>
          <a:p>
            <a:r>
              <a:rPr lang="en-US" sz="2400" dirty="0"/>
              <a:t>Be expertly coached for your next career move</a:t>
            </a:r>
          </a:p>
          <a:p>
            <a:r>
              <a:rPr lang="en-US" sz="2400" dirty="0"/>
              <a:t>Employers recognize quality of IEEE members and place members as a hiring priority</a:t>
            </a:r>
          </a:p>
          <a:p>
            <a:endParaRPr lang="en-US" sz="2400" dirty="0"/>
          </a:p>
          <a:p>
            <a:endParaRPr lang="en-US" sz="2400"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4</a:t>
            </a:fld>
            <a:endParaRPr lang="en-US" dirty="0"/>
          </a:p>
        </p:txBody>
      </p:sp>
    </p:spTree>
    <p:extLst>
      <p:ext uri="{BB962C8B-B14F-4D97-AF65-F5344CB8AC3E}">
        <p14:creationId xmlns:p14="http://schemas.microsoft.com/office/powerpoint/2010/main" val="22795030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Expo is the Largest STEM Job Fair</a:t>
            </a:r>
          </a:p>
        </p:txBody>
      </p:sp>
      <p:sp>
        <p:nvSpPr>
          <p:cNvPr id="3" name="Content Placeholder 2"/>
          <p:cNvSpPr>
            <a:spLocks noGrp="1"/>
          </p:cNvSpPr>
          <p:nvPr>
            <p:ph idx="1"/>
          </p:nvPr>
        </p:nvSpPr>
        <p:spPr>
          <a:xfrm>
            <a:off x="668867" y="1652694"/>
            <a:ext cx="7725325" cy="1383114"/>
          </a:xfrm>
        </p:spPr>
        <p:txBody>
          <a:bodyPr/>
          <a:lstStyle/>
          <a:p>
            <a:r>
              <a:rPr lang="en-US" sz="2400" dirty="0"/>
              <a:t>Has hosted over 2,500 people </a:t>
            </a:r>
          </a:p>
          <a:p>
            <a:r>
              <a:rPr lang="en-US" sz="2400" dirty="0"/>
              <a:t>Registrant engagement is over 97%</a:t>
            </a:r>
          </a:p>
          <a:p>
            <a:r>
              <a:rPr lang="en-US" sz="2400" dirty="0"/>
              <a:t>Live webinars average 150 people</a:t>
            </a:r>
          </a:p>
          <a:p>
            <a:endParaRPr lang="en-US" sz="2400"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5</a:t>
            </a:fld>
            <a:endParaRPr lang="en-US" dirty="0"/>
          </a:p>
        </p:txBody>
      </p:sp>
      <p:pic>
        <p:nvPicPr>
          <p:cNvPr id="5" name="Picture 4"/>
          <p:cNvPicPr>
            <a:picLocks noChangeAspect="1"/>
          </p:cNvPicPr>
          <p:nvPr/>
        </p:nvPicPr>
        <p:blipFill>
          <a:blip r:embed="rId2"/>
          <a:stretch>
            <a:fillRect/>
          </a:stretch>
        </p:blipFill>
        <p:spPr>
          <a:xfrm>
            <a:off x="1219200" y="3066645"/>
            <a:ext cx="6637866" cy="3390745"/>
          </a:xfrm>
          <a:prstGeom prst="rect">
            <a:avLst/>
          </a:prstGeom>
        </p:spPr>
      </p:pic>
    </p:spTree>
    <p:extLst>
      <p:ext uri="{BB962C8B-B14F-4D97-AF65-F5344CB8AC3E}">
        <p14:creationId xmlns:p14="http://schemas.microsoft.com/office/powerpoint/2010/main" val="28336106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78933"/>
          </a:xfrm>
        </p:spPr>
        <p:txBody>
          <a:bodyPr/>
          <a:lstStyle/>
          <a:p>
            <a:r>
              <a:rPr lang="en-US" dirty="0"/>
              <a:t>Attendance is FREE for:</a:t>
            </a:r>
            <a:br>
              <a:rPr lang="en-US" dirty="0"/>
            </a:br>
            <a:endParaRPr lang="en-US" dirty="0"/>
          </a:p>
        </p:txBody>
      </p:sp>
      <p:sp>
        <p:nvSpPr>
          <p:cNvPr id="3" name="Content Placeholder 2"/>
          <p:cNvSpPr>
            <a:spLocks noGrp="1"/>
          </p:cNvSpPr>
          <p:nvPr>
            <p:ph idx="1"/>
          </p:nvPr>
        </p:nvSpPr>
        <p:spPr>
          <a:xfrm>
            <a:off x="803471" y="1166691"/>
            <a:ext cx="7713133" cy="2895599"/>
          </a:xfrm>
        </p:spPr>
        <p:txBody>
          <a:bodyPr/>
          <a:lstStyle/>
          <a:p>
            <a:pPr marL="0" indent="0">
              <a:lnSpc>
                <a:spcPct val="120000"/>
              </a:lnSpc>
              <a:buNone/>
            </a:pPr>
            <a:r>
              <a:rPr lang="en-US" sz="2400" dirty="0"/>
              <a:t>All IEEE members		University Students</a:t>
            </a:r>
          </a:p>
          <a:p>
            <a:pPr marL="0" indent="0">
              <a:lnSpc>
                <a:spcPct val="120000"/>
              </a:lnSpc>
              <a:buNone/>
            </a:pPr>
            <a:r>
              <a:rPr lang="en-US" sz="2400" dirty="0"/>
              <a:t>US Military 			Unemployed</a:t>
            </a:r>
          </a:p>
          <a:p>
            <a:pPr marL="0" indent="0">
              <a:lnSpc>
                <a:spcPct val="120000"/>
              </a:lnSpc>
              <a:buNone/>
            </a:pPr>
            <a:r>
              <a:rPr lang="en-US" sz="2400" dirty="0"/>
              <a:t>Company guests</a:t>
            </a:r>
          </a:p>
          <a:p>
            <a:pPr marL="0" indent="0">
              <a:lnSpc>
                <a:spcPct val="120000"/>
              </a:lnSpc>
              <a:buNone/>
            </a:pPr>
            <a:endParaRPr lang="en-US"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6</a:t>
            </a:fld>
            <a:endParaRPr lang="en-US" dirty="0"/>
          </a:p>
        </p:txBody>
      </p:sp>
      <p:pic>
        <p:nvPicPr>
          <p:cNvPr id="5" name="Picture 4"/>
          <p:cNvPicPr>
            <a:picLocks noChangeAspect="1"/>
          </p:cNvPicPr>
          <p:nvPr/>
        </p:nvPicPr>
        <p:blipFill>
          <a:blip r:embed="rId2"/>
          <a:stretch>
            <a:fillRect/>
          </a:stretch>
        </p:blipFill>
        <p:spPr>
          <a:xfrm>
            <a:off x="708780" y="3027489"/>
            <a:ext cx="7909329" cy="3480630"/>
          </a:xfrm>
          <a:prstGeom prst="rect">
            <a:avLst/>
          </a:prstGeom>
        </p:spPr>
      </p:pic>
    </p:spTree>
    <p:extLst>
      <p:ext uri="{BB962C8B-B14F-4D97-AF65-F5344CB8AC3E}">
        <p14:creationId xmlns:p14="http://schemas.microsoft.com/office/powerpoint/2010/main" val="3002580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Key Event Dates</a:t>
            </a:r>
          </a:p>
        </p:txBody>
      </p:sp>
      <p:sp>
        <p:nvSpPr>
          <p:cNvPr id="3" name="Content Placeholder 2"/>
          <p:cNvSpPr>
            <a:spLocks noGrp="1"/>
          </p:cNvSpPr>
          <p:nvPr>
            <p:ph idx="1"/>
          </p:nvPr>
        </p:nvSpPr>
        <p:spPr>
          <a:xfrm>
            <a:off x="668866" y="1761065"/>
            <a:ext cx="7899061" cy="4402667"/>
          </a:xfrm>
        </p:spPr>
        <p:txBody>
          <a:bodyPr/>
          <a:lstStyle/>
          <a:p>
            <a:pPr>
              <a:lnSpc>
                <a:spcPct val="120000"/>
              </a:lnSpc>
            </a:pPr>
            <a:r>
              <a:rPr lang="en-US" sz="2400" dirty="0"/>
              <a:t>Live dates always 3rd Wednesday of the month</a:t>
            </a:r>
          </a:p>
          <a:p>
            <a:pPr>
              <a:lnSpc>
                <a:spcPct val="120000"/>
              </a:lnSpc>
            </a:pPr>
            <a:r>
              <a:rPr lang="en-US" sz="2400" dirty="0"/>
              <a:t>Corporate and Tech Job events (</a:t>
            </a:r>
            <a:r>
              <a:rPr lang="en-US" sz="2400" i="1" dirty="0"/>
              <a:t>schedule TBD</a:t>
            </a:r>
            <a:r>
              <a:rPr lang="en-US" sz="2400" dirty="0"/>
              <a:t>)</a:t>
            </a:r>
          </a:p>
          <a:p>
            <a:pPr>
              <a:lnSpc>
                <a:spcPct val="120000"/>
              </a:lnSpc>
            </a:pPr>
            <a:r>
              <a:rPr lang="en-US" sz="2400" dirty="0"/>
              <a:t>Live Expo Job Fair scheduled dates – 2017 </a:t>
            </a:r>
          </a:p>
          <a:p>
            <a:pPr lvl="1"/>
            <a:r>
              <a:rPr lang="en-US" sz="2400" b="1" dirty="0"/>
              <a:t>January 18</a:t>
            </a:r>
          </a:p>
          <a:p>
            <a:pPr lvl="1"/>
            <a:r>
              <a:rPr lang="en-US" sz="2400" b="1" dirty="0"/>
              <a:t>March 15 </a:t>
            </a:r>
          </a:p>
          <a:p>
            <a:pPr lvl="1"/>
            <a:r>
              <a:rPr lang="en-US" sz="2400" b="1" dirty="0"/>
              <a:t>May 17</a:t>
            </a:r>
          </a:p>
          <a:p>
            <a:pPr lvl="1"/>
            <a:r>
              <a:rPr lang="en-US" sz="2400" b="1" dirty="0"/>
              <a:t>July 19 </a:t>
            </a:r>
          </a:p>
          <a:p>
            <a:pPr lvl="1"/>
            <a:r>
              <a:rPr lang="en-US" sz="2400" b="1" dirty="0"/>
              <a:t>September 20</a:t>
            </a:r>
          </a:p>
          <a:p>
            <a:pPr lvl="1"/>
            <a:r>
              <a:rPr lang="en-US" sz="2400" b="1" dirty="0"/>
              <a:t>November 15</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7</a:t>
            </a:fld>
            <a:endParaRPr lang="en-US" dirty="0"/>
          </a:p>
        </p:txBody>
      </p:sp>
    </p:spTree>
    <p:extLst>
      <p:ext uri="{BB962C8B-B14F-4D97-AF65-F5344CB8AC3E}">
        <p14:creationId xmlns:p14="http://schemas.microsoft.com/office/powerpoint/2010/main" val="10596984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Your Career Advantage</a:t>
            </a:r>
          </a:p>
        </p:txBody>
      </p:sp>
      <p:sp>
        <p:nvSpPr>
          <p:cNvPr id="3" name="Content Placeholder 2"/>
          <p:cNvSpPr>
            <a:spLocks noGrp="1"/>
          </p:cNvSpPr>
          <p:nvPr>
            <p:ph idx="1"/>
          </p:nvPr>
        </p:nvSpPr>
        <p:spPr>
          <a:xfrm>
            <a:off x="685799" y="1892995"/>
            <a:ext cx="8175171" cy="4114800"/>
          </a:xfrm>
        </p:spPr>
        <p:txBody>
          <a:bodyPr/>
          <a:lstStyle/>
          <a:p>
            <a:pPr>
              <a:lnSpc>
                <a:spcPct val="120000"/>
              </a:lnSpc>
              <a:buClr>
                <a:srgbClr val="808080"/>
              </a:buClr>
            </a:pPr>
            <a:r>
              <a:rPr lang="en-US" sz="2400" dirty="0">
                <a:ea typeface="Calibri" panose="020F0502020204030204" pitchFamily="34" charset="0"/>
              </a:rPr>
              <a:t>Free self assessment based on DISC profile </a:t>
            </a:r>
          </a:p>
          <a:p>
            <a:pPr>
              <a:lnSpc>
                <a:spcPct val="120000"/>
              </a:lnSpc>
              <a:buClr>
                <a:srgbClr val="808080"/>
              </a:buClr>
            </a:pPr>
            <a:r>
              <a:rPr lang="en-US" sz="2400" dirty="0">
                <a:ea typeface="Calibri" panose="020F0502020204030204" pitchFamily="34" charset="0"/>
              </a:rPr>
              <a:t>Free eBook “</a:t>
            </a:r>
            <a:r>
              <a:rPr lang="en-US" sz="2400" i="1" dirty="0">
                <a:ea typeface="Calibri" panose="020F0502020204030204" pitchFamily="34" charset="0"/>
              </a:rPr>
              <a:t>7 Distinct Advantages for Your Job Search</a:t>
            </a:r>
            <a:r>
              <a:rPr lang="en-US" sz="2400" dirty="0">
                <a:ea typeface="Calibri" panose="020F0502020204030204" pitchFamily="34" charset="0"/>
              </a:rPr>
              <a:t>” that explains how to incorporate DISC results into the search</a:t>
            </a:r>
          </a:p>
          <a:p>
            <a:pPr>
              <a:lnSpc>
                <a:spcPct val="120000"/>
              </a:lnSpc>
              <a:buClr>
                <a:srgbClr val="808080"/>
              </a:buClr>
            </a:pPr>
            <a:r>
              <a:rPr lang="en-US" sz="2400" dirty="0"/>
              <a:t>Live and on-demand webinars</a:t>
            </a:r>
          </a:p>
          <a:p>
            <a:pPr>
              <a:lnSpc>
                <a:spcPct val="120000"/>
              </a:lnSpc>
              <a:buClr>
                <a:srgbClr val="808080"/>
              </a:buClr>
            </a:pPr>
            <a:r>
              <a:rPr lang="en-US" sz="2400" dirty="0"/>
              <a:t>Expert resume review and guidance</a:t>
            </a:r>
          </a:p>
          <a:p>
            <a:pPr>
              <a:lnSpc>
                <a:spcPct val="120000"/>
              </a:lnSpc>
              <a:buClr>
                <a:srgbClr val="808080"/>
              </a:buClr>
            </a:pPr>
            <a:r>
              <a:rPr lang="en-US" sz="2400" dirty="0"/>
              <a:t>Video and book “must watch/read” resources</a:t>
            </a:r>
          </a:p>
          <a:p>
            <a:pPr>
              <a:lnSpc>
                <a:spcPct val="120000"/>
              </a:lnSpc>
              <a:buClr>
                <a:srgbClr val="808080"/>
              </a:buClr>
            </a:pPr>
            <a:r>
              <a:rPr lang="en-US" sz="2400" dirty="0"/>
              <a:t>100 M personal storage for resume and videos </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8</a:t>
            </a:fld>
            <a:endParaRPr lang="en-US" dirty="0"/>
          </a:p>
        </p:txBody>
      </p:sp>
    </p:spTree>
    <p:extLst>
      <p:ext uri="{BB962C8B-B14F-4D97-AF65-F5344CB8AC3E}">
        <p14:creationId xmlns:p14="http://schemas.microsoft.com/office/powerpoint/2010/main" val="4149875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Hang Outs and Chat Rooms</a:t>
            </a:r>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9</a:t>
            </a:fld>
            <a:endParaRPr lang="en-US" dirty="0"/>
          </a:p>
        </p:txBody>
      </p:sp>
      <p:pic>
        <p:nvPicPr>
          <p:cNvPr id="5" name="Picture 4"/>
          <p:cNvPicPr>
            <a:picLocks noChangeAspect="1"/>
          </p:cNvPicPr>
          <p:nvPr/>
        </p:nvPicPr>
        <p:blipFill>
          <a:blip r:embed="rId2"/>
          <a:stretch>
            <a:fillRect/>
          </a:stretch>
        </p:blipFill>
        <p:spPr>
          <a:xfrm>
            <a:off x="519524" y="1466009"/>
            <a:ext cx="8052638" cy="4129558"/>
          </a:xfrm>
          <a:prstGeom prst="rect">
            <a:avLst/>
          </a:prstGeom>
        </p:spPr>
      </p:pic>
    </p:spTree>
    <p:extLst>
      <p:ext uri="{BB962C8B-B14F-4D97-AF65-F5344CB8AC3E}">
        <p14:creationId xmlns:p14="http://schemas.microsoft.com/office/powerpoint/2010/main" val="205771902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9515</TotalTime>
  <Words>902</Words>
  <Application>Microsoft Macintosh PowerPoint</Application>
  <PresentationFormat>On-screen Show (4:3)</PresentationFormat>
  <Paragraphs>170</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ieee_corporate_template_1</vt:lpstr>
      <vt:lpstr>IEEE_customSlides</vt:lpstr>
      <vt:lpstr>Depth</vt:lpstr>
      <vt:lpstr>IEEE Online Career &amp; Talent Expo</vt:lpstr>
      <vt:lpstr>Our Mission</vt:lpstr>
      <vt:lpstr>Expo was created for…</vt:lpstr>
      <vt:lpstr>The Expo’s impact on individuals</vt:lpstr>
      <vt:lpstr>The Expo is the Largest STEM Job Fair</vt:lpstr>
      <vt:lpstr>Attendance is FREE for: </vt:lpstr>
      <vt:lpstr>2017 Key Event Dates</vt:lpstr>
      <vt:lpstr>Resources for Your Career Advantage</vt:lpstr>
      <vt:lpstr>Hang Outs and Chat Rooms</vt:lpstr>
      <vt:lpstr>Theater - Webinars</vt:lpstr>
      <vt:lpstr>Outcomes – successes</vt:lpstr>
      <vt:lpstr>Future Expo Service</vt:lpstr>
      <vt:lpstr>Your Engagement Essential</vt:lpstr>
      <vt:lpstr>Contact Information </vt:lpstr>
      <vt:lpstr>Region 6 Conferences</vt:lpstr>
      <vt:lpstr>Region 6 Conferences</vt:lpstr>
      <vt:lpstr>SusTech   Technologies for Sustainability</vt:lpstr>
      <vt:lpstr>SusTech Highlights</vt:lpstr>
      <vt:lpstr>GHTC</vt:lpstr>
      <vt:lpstr>GHTC Highlights</vt:lpstr>
      <vt:lpstr>Rising Stars</vt:lpstr>
      <vt:lpstr>Rising Stars - Highlights</vt:lpstr>
      <vt:lpstr>PowerPoint Presentation</vt:lpstr>
      <vt:lpstr>It’s important!  Personally and professionally</vt:lpstr>
      <vt:lpstr>PowerPoint Presentation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ftardo</dc:creator>
  <cp:lastModifiedBy>Thomas Coughlin </cp:lastModifiedBy>
  <cp:revision>281</cp:revision>
  <dcterms:created xsi:type="dcterms:W3CDTF">2010-02-05T19:49:13Z</dcterms:created>
  <dcterms:modified xsi:type="dcterms:W3CDTF">2016-10-08T16:48:35Z</dcterms:modified>
</cp:coreProperties>
</file>