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6" r:id="rId2"/>
  </p:sldMasterIdLst>
  <p:notesMasterIdLst>
    <p:notesMasterId r:id="rId119"/>
  </p:notesMasterIdLst>
  <p:handoutMasterIdLst>
    <p:handoutMasterId r:id="rId120"/>
  </p:handoutMasterIdLst>
  <p:sldIdLst>
    <p:sldId id="1018" r:id="rId3"/>
    <p:sldId id="752" r:id="rId4"/>
    <p:sldId id="640" r:id="rId5"/>
    <p:sldId id="424" r:id="rId6"/>
    <p:sldId id="745" r:id="rId7"/>
    <p:sldId id="1038" r:id="rId8"/>
    <p:sldId id="1022" r:id="rId9"/>
    <p:sldId id="1023" r:id="rId10"/>
    <p:sldId id="1024" r:id="rId11"/>
    <p:sldId id="1025" r:id="rId12"/>
    <p:sldId id="1026" r:id="rId13"/>
    <p:sldId id="1027" r:id="rId14"/>
    <p:sldId id="1028" r:id="rId15"/>
    <p:sldId id="1029" r:id="rId16"/>
    <p:sldId id="1037" r:id="rId17"/>
    <p:sldId id="1031" r:id="rId18"/>
    <p:sldId id="1033" r:id="rId19"/>
    <p:sldId id="1034" r:id="rId20"/>
    <p:sldId id="1032" r:id="rId21"/>
    <p:sldId id="1035" r:id="rId22"/>
    <p:sldId id="1036" r:id="rId23"/>
    <p:sldId id="764" r:id="rId24"/>
    <p:sldId id="765" r:id="rId25"/>
    <p:sldId id="1019" r:id="rId26"/>
    <p:sldId id="1020" r:id="rId27"/>
    <p:sldId id="521" r:id="rId28"/>
    <p:sldId id="522" r:id="rId29"/>
    <p:sldId id="525" r:id="rId30"/>
    <p:sldId id="524" r:id="rId31"/>
    <p:sldId id="523" r:id="rId32"/>
    <p:sldId id="526" r:id="rId33"/>
    <p:sldId id="626" r:id="rId34"/>
    <p:sldId id="625" r:id="rId35"/>
    <p:sldId id="531" r:id="rId36"/>
    <p:sldId id="800" r:id="rId37"/>
    <p:sldId id="533" r:id="rId38"/>
    <p:sldId id="534" r:id="rId39"/>
    <p:sldId id="535" r:id="rId40"/>
    <p:sldId id="536" r:id="rId41"/>
    <p:sldId id="537" r:id="rId42"/>
    <p:sldId id="538" r:id="rId43"/>
    <p:sldId id="540" r:id="rId44"/>
    <p:sldId id="541" r:id="rId45"/>
    <p:sldId id="542" r:id="rId46"/>
    <p:sldId id="761" r:id="rId47"/>
    <p:sldId id="762" r:id="rId48"/>
    <p:sldId id="595" r:id="rId49"/>
    <p:sldId id="768" r:id="rId50"/>
    <p:sldId id="769" r:id="rId51"/>
    <p:sldId id="682" r:id="rId52"/>
    <p:sldId id="683" r:id="rId53"/>
    <p:sldId id="685" r:id="rId54"/>
    <p:sldId id="688" r:id="rId55"/>
    <p:sldId id="689" r:id="rId56"/>
    <p:sldId id="883" r:id="rId57"/>
    <p:sldId id="686" r:id="rId58"/>
    <p:sldId id="690" r:id="rId59"/>
    <p:sldId id="873" r:id="rId60"/>
    <p:sldId id="882" r:id="rId61"/>
    <p:sldId id="691" r:id="rId62"/>
    <p:sldId id="687" r:id="rId63"/>
    <p:sldId id="692" r:id="rId64"/>
    <p:sldId id="884" r:id="rId65"/>
    <p:sldId id="694" r:id="rId66"/>
    <p:sldId id="695" r:id="rId67"/>
    <p:sldId id="696" r:id="rId68"/>
    <p:sldId id="699" r:id="rId69"/>
    <p:sldId id="700" r:id="rId70"/>
    <p:sldId id="697" r:id="rId71"/>
    <p:sldId id="701" r:id="rId72"/>
    <p:sldId id="702" r:id="rId73"/>
    <p:sldId id="979" r:id="rId74"/>
    <p:sldId id="980" r:id="rId75"/>
    <p:sldId id="981" r:id="rId76"/>
    <p:sldId id="982" r:id="rId77"/>
    <p:sldId id="983" r:id="rId78"/>
    <p:sldId id="984" r:id="rId79"/>
    <p:sldId id="985" r:id="rId80"/>
    <p:sldId id="986" r:id="rId81"/>
    <p:sldId id="987" r:id="rId82"/>
    <p:sldId id="988" r:id="rId83"/>
    <p:sldId id="989" r:id="rId84"/>
    <p:sldId id="990" r:id="rId85"/>
    <p:sldId id="991" r:id="rId86"/>
    <p:sldId id="992" r:id="rId87"/>
    <p:sldId id="993" r:id="rId88"/>
    <p:sldId id="994" r:id="rId89"/>
    <p:sldId id="995" r:id="rId90"/>
    <p:sldId id="996" r:id="rId91"/>
    <p:sldId id="997" r:id="rId92"/>
    <p:sldId id="998" r:id="rId93"/>
    <p:sldId id="999" r:id="rId94"/>
    <p:sldId id="1000" r:id="rId95"/>
    <p:sldId id="1001" r:id="rId96"/>
    <p:sldId id="1002" r:id="rId97"/>
    <p:sldId id="1003" r:id="rId98"/>
    <p:sldId id="1004" r:id="rId99"/>
    <p:sldId id="1005" r:id="rId100"/>
    <p:sldId id="1006" r:id="rId101"/>
    <p:sldId id="970" r:id="rId102"/>
    <p:sldId id="971" r:id="rId103"/>
    <p:sldId id="972" r:id="rId104"/>
    <p:sldId id="973" r:id="rId105"/>
    <p:sldId id="974" r:id="rId106"/>
    <p:sldId id="975" r:id="rId107"/>
    <p:sldId id="976" r:id="rId108"/>
    <p:sldId id="977" r:id="rId109"/>
    <p:sldId id="1017" r:id="rId110"/>
    <p:sldId id="1009" r:id="rId111"/>
    <p:sldId id="1010" r:id="rId112"/>
    <p:sldId id="1011" r:id="rId113"/>
    <p:sldId id="1012" r:id="rId114"/>
    <p:sldId id="1013" r:id="rId115"/>
    <p:sldId id="1014" r:id="rId116"/>
    <p:sldId id="1015" r:id="rId117"/>
    <p:sldId id="1016" r:id="rId118"/>
  </p:sldIdLst>
  <p:sldSz cx="9144000" cy="6858000" type="screen4x3"/>
  <p:notesSz cx="6950075" cy="9236075"/>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hn, Adrienne Adrien." initials="HA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75"/>
    <a:srgbClr val="FF9900"/>
    <a:srgbClr val="2F80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93" autoAdjust="0"/>
    <p:restoredTop sz="91474" autoAdjust="0"/>
  </p:normalViewPr>
  <p:slideViewPr>
    <p:cSldViewPr snapToGrid="0" snapToObjects="1">
      <p:cViewPr>
        <p:scale>
          <a:sx n="66" d="100"/>
          <a:sy n="66" d="100"/>
        </p:scale>
        <p:origin x="-3024" y="-200"/>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4544"/>
    </p:cViewPr>
  </p:sorterViewPr>
  <p:notesViewPr>
    <p:cSldViewPr snapToGrid="0" snapToObjects="1">
      <p:cViewPr varScale="1">
        <p:scale>
          <a:sx n="66" d="100"/>
          <a:sy n="66" d="100"/>
        </p:scale>
        <p:origin x="-3216"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commentAuthors" Target="commentAuthors.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notesMaster" Target="notesMasters/notesMaster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D23496-E37C-4200-B422-0A0A79449E06}" type="doc">
      <dgm:prSet loTypeId="urn:microsoft.com/office/officeart/2005/8/layout/equation1" loCatId="relationship" qsTypeId="urn:microsoft.com/office/officeart/2005/8/quickstyle/simple1" qsCatId="simple" csTypeId="urn:microsoft.com/office/officeart/2005/8/colors/accent1_4" csCatId="accent1" phldr="1"/>
      <dgm:spPr/>
      <dgm:t>
        <a:bodyPr/>
        <a:lstStyle/>
        <a:p>
          <a:endParaRPr lang="en-US"/>
        </a:p>
      </dgm:t>
    </dgm:pt>
    <dgm:pt modelId="{8F64691F-7294-4B43-A2CE-900AFC2140D4}">
      <dgm:prSet phldrT="[Text]" custT="1"/>
      <dgm:spPr/>
      <dgm:t>
        <a:bodyPr/>
        <a:lstStyle/>
        <a:p>
          <a:pPr>
            <a:lnSpc>
              <a:spcPct val="100000"/>
            </a:lnSpc>
            <a:spcAft>
              <a:spcPts val="0"/>
            </a:spcAft>
          </a:pPr>
          <a:r>
            <a:rPr lang="en-US" sz="1400" b="1" dirty="0" smtClean="0">
              <a:latin typeface="Arial" pitchFamily="34" charset="0"/>
              <a:cs typeface="Arial" pitchFamily="34" charset="0"/>
            </a:rPr>
            <a:t>2015 Renewals*</a:t>
          </a:r>
        </a:p>
        <a:p>
          <a:pPr>
            <a:lnSpc>
              <a:spcPct val="100000"/>
            </a:lnSpc>
            <a:spcAft>
              <a:spcPts val="0"/>
            </a:spcAft>
          </a:pPr>
          <a:r>
            <a:rPr lang="en-US" sz="800" b="1" dirty="0" smtClean="0">
              <a:latin typeface="Arial" pitchFamily="34" charset="0"/>
              <a:cs typeface="Arial" pitchFamily="34" charset="0"/>
            </a:rPr>
            <a:t> </a:t>
          </a:r>
        </a:p>
        <a:p>
          <a:pPr>
            <a:lnSpc>
              <a:spcPct val="150000"/>
            </a:lnSpc>
            <a:spcAft>
              <a:spcPts val="0"/>
            </a:spcAft>
          </a:pPr>
          <a:r>
            <a:rPr lang="en-US" sz="1400" b="1" i="0" u="none" dirty="0" smtClean="0">
              <a:latin typeface="Arial" panose="020B0604020202020204" pitchFamily="34" charset="0"/>
              <a:cs typeface="Arial" panose="020B0604020202020204" pitchFamily="34" charset="0"/>
            </a:rPr>
            <a:t>273,492</a:t>
          </a:r>
          <a:endParaRPr lang="en-US" sz="1400" b="1" i="1" dirty="0">
            <a:latin typeface="Arial" pitchFamily="34" charset="0"/>
            <a:cs typeface="Arial" pitchFamily="34" charset="0"/>
          </a:endParaRPr>
        </a:p>
      </dgm:t>
    </dgm:pt>
    <dgm:pt modelId="{EB075E89-5AE0-415D-8FBD-450AC2E428C6}" type="parTrans" cxnId="{34E85210-DEE1-4B6E-ACB7-E237835F6F8C}">
      <dgm:prSet/>
      <dgm:spPr/>
      <dgm:t>
        <a:bodyPr/>
        <a:lstStyle/>
        <a:p>
          <a:endParaRPr lang="en-US"/>
        </a:p>
      </dgm:t>
    </dgm:pt>
    <dgm:pt modelId="{67B99B38-A89A-4E1B-AD03-D999DE8A9728}" type="sibTrans" cxnId="{34E85210-DEE1-4B6E-ACB7-E237835F6F8C}">
      <dgm:prSet/>
      <dgm:spPr/>
      <dgm:t>
        <a:bodyPr/>
        <a:lstStyle/>
        <a:p>
          <a:endParaRPr lang="en-US"/>
        </a:p>
      </dgm:t>
    </dgm:pt>
    <dgm:pt modelId="{3756A1A9-3B5A-46D4-AB47-5FFEADC5F1F0}">
      <dgm:prSet phldrT="[Text]" custT="1"/>
      <dgm:spPr/>
      <dgm:t>
        <a:bodyPr/>
        <a:lstStyle/>
        <a:p>
          <a:pPr>
            <a:lnSpc>
              <a:spcPct val="100000"/>
            </a:lnSpc>
            <a:spcAft>
              <a:spcPts val="0"/>
            </a:spcAft>
          </a:pPr>
          <a:endParaRPr lang="en-US" sz="800" dirty="0" smtClean="0">
            <a:latin typeface="Arial" pitchFamily="34" charset="0"/>
            <a:cs typeface="Arial" pitchFamily="34" charset="0"/>
          </a:endParaRPr>
        </a:p>
        <a:p>
          <a:pPr>
            <a:lnSpc>
              <a:spcPct val="100000"/>
            </a:lnSpc>
            <a:spcAft>
              <a:spcPts val="0"/>
            </a:spcAft>
          </a:pPr>
          <a:r>
            <a:rPr lang="en-US" sz="1400" b="1" dirty="0" smtClean="0">
              <a:latin typeface="Arial" pitchFamily="34" charset="0"/>
              <a:cs typeface="Arial" pitchFamily="34" charset="0"/>
            </a:rPr>
            <a:t>Reinstates</a:t>
          </a:r>
        </a:p>
        <a:p>
          <a:pPr>
            <a:lnSpc>
              <a:spcPct val="100000"/>
            </a:lnSpc>
            <a:spcAft>
              <a:spcPts val="0"/>
            </a:spcAft>
          </a:pPr>
          <a:endParaRPr lang="en-US" sz="800" b="1" dirty="0" smtClean="0">
            <a:latin typeface="Arial" pitchFamily="34" charset="0"/>
            <a:cs typeface="Arial" pitchFamily="34" charset="0"/>
          </a:endParaRPr>
        </a:p>
        <a:p>
          <a:pPr>
            <a:lnSpc>
              <a:spcPct val="100000"/>
            </a:lnSpc>
            <a:spcAft>
              <a:spcPts val="0"/>
            </a:spcAft>
          </a:pPr>
          <a:r>
            <a:rPr lang="en-US" sz="1400" b="1" dirty="0" smtClean="0">
              <a:latin typeface="Arial" pitchFamily="34" charset="0"/>
              <a:cs typeface="Arial" pitchFamily="34" charset="0"/>
            </a:rPr>
            <a:t>18,171</a:t>
          </a:r>
          <a:endParaRPr lang="en-US" sz="1200" b="1" dirty="0">
            <a:latin typeface="Arial" pitchFamily="34" charset="0"/>
            <a:cs typeface="Arial" pitchFamily="34" charset="0"/>
          </a:endParaRPr>
        </a:p>
      </dgm:t>
    </dgm:pt>
    <dgm:pt modelId="{7258F3F6-9A0D-4226-9B98-F7D73E2F335B}" type="parTrans" cxnId="{73EE057B-5A2D-4F3B-AD81-67DA2BF23130}">
      <dgm:prSet/>
      <dgm:spPr/>
      <dgm:t>
        <a:bodyPr/>
        <a:lstStyle/>
        <a:p>
          <a:endParaRPr lang="en-US"/>
        </a:p>
      </dgm:t>
    </dgm:pt>
    <dgm:pt modelId="{CA5A8A4B-79EF-4EA8-9483-4A96D04CAF9D}" type="sibTrans" cxnId="{73EE057B-5A2D-4F3B-AD81-67DA2BF23130}">
      <dgm:prSet/>
      <dgm:spPr/>
      <dgm:t>
        <a:bodyPr/>
        <a:lstStyle/>
        <a:p>
          <a:endParaRPr lang="en-US"/>
        </a:p>
      </dgm:t>
    </dgm:pt>
    <dgm:pt modelId="{5B0ACFA2-7ECF-4064-9F70-3E6F67574EE5}">
      <dgm:prSet phldrT="[Text]" custT="1"/>
      <dgm:spPr/>
      <dgm:t>
        <a:bodyPr/>
        <a:lstStyle/>
        <a:p>
          <a:pPr>
            <a:lnSpc>
              <a:spcPct val="100000"/>
            </a:lnSpc>
            <a:spcAft>
              <a:spcPts val="0"/>
            </a:spcAft>
          </a:pPr>
          <a:r>
            <a:rPr lang="en-US" sz="1400" b="1" dirty="0" smtClean="0">
              <a:latin typeface="Arial" pitchFamily="34" charset="0"/>
              <a:cs typeface="Arial" pitchFamily="34" charset="0"/>
            </a:rPr>
            <a:t>2016 Renewal Opportunity</a:t>
          </a:r>
        </a:p>
        <a:p>
          <a:pPr>
            <a:lnSpc>
              <a:spcPct val="100000"/>
            </a:lnSpc>
            <a:spcAft>
              <a:spcPts val="0"/>
            </a:spcAft>
          </a:pPr>
          <a:endParaRPr lang="en-US" sz="800" b="1" dirty="0" smtClean="0">
            <a:latin typeface="Arial" pitchFamily="34" charset="0"/>
            <a:cs typeface="Arial" pitchFamily="34" charset="0"/>
          </a:endParaRPr>
        </a:p>
        <a:p>
          <a:pPr>
            <a:lnSpc>
              <a:spcPct val="100000"/>
            </a:lnSpc>
            <a:spcAft>
              <a:spcPts val="0"/>
            </a:spcAft>
          </a:pPr>
          <a:r>
            <a:rPr lang="en-US" sz="1400" b="1" i="0" dirty="0" smtClean="0">
              <a:latin typeface="Arial" pitchFamily="34" charset="0"/>
              <a:cs typeface="Arial" pitchFamily="34" charset="0"/>
            </a:rPr>
            <a:t>380,735</a:t>
          </a:r>
          <a:endParaRPr lang="en-US" sz="1400" b="1" i="0" dirty="0">
            <a:latin typeface="Arial" pitchFamily="34" charset="0"/>
            <a:cs typeface="Arial" pitchFamily="34" charset="0"/>
          </a:endParaRPr>
        </a:p>
      </dgm:t>
    </dgm:pt>
    <dgm:pt modelId="{C3806347-7D1E-41B5-A65C-2D69CA1D10F3}" type="parTrans" cxnId="{6B341F3B-8A7F-40DA-A836-AD0306326FA7}">
      <dgm:prSet/>
      <dgm:spPr/>
      <dgm:t>
        <a:bodyPr/>
        <a:lstStyle/>
        <a:p>
          <a:endParaRPr lang="en-US"/>
        </a:p>
      </dgm:t>
    </dgm:pt>
    <dgm:pt modelId="{8B114B82-D6FD-4EAB-BAAA-A76D6F258086}" type="sibTrans" cxnId="{6B341F3B-8A7F-40DA-A836-AD0306326FA7}">
      <dgm:prSet/>
      <dgm:spPr/>
      <dgm:t>
        <a:bodyPr/>
        <a:lstStyle/>
        <a:p>
          <a:endParaRPr lang="en-US"/>
        </a:p>
      </dgm:t>
    </dgm:pt>
    <dgm:pt modelId="{9B7ED5D8-C003-483B-8B90-41C72BA13733}">
      <dgm:prSet phldrT="[Text]" custT="1"/>
      <dgm:spPr/>
      <dgm:t>
        <a:bodyPr/>
        <a:lstStyle/>
        <a:p>
          <a:pPr>
            <a:lnSpc>
              <a:spcPct val="100000"/>
            </a:lnSpc>
            <a:spcAft>
              <a:spcPts val="0"/>
            </a:spcAft>
          </a:pPr>
          <a:r>
            <a:rPr lang="en-US" sz="1400" b="1" dirty="0" smtClean="0">
              <a:latin typeface="Arial" pitchFamily="34" charset="0"/>
              <a:cs typeface="Arial" pitchFamily="34" charset="0"/>
            </a:rPr>
            <a:t>New Recruits</a:t>
          </a:r>
        </a:p>
        <a:p>
          <a:pPr>
            <a:lnSpc>
              <a:spcPct val="100000"/>
            </a:lnSpc>
            <a:spcAft>
              <a:spcPts val="0"/>
            </a:spcAft>
          </a:pPr>
          <a:endParaRPr lang="en-US" sz="800" b="1" dirty="0" smtClean="0">
            <a:latin typeface="Arial" pitchFamily="34" charset="0"/>
            <a:cs typeface="Arial" pitchFamily="34" charset="0"/>
          </a:endParaRPr>
        </a:p>
        <a:p>
          <a:pPr>
            <a:lnSpc>
              <a:spcPct val="100000"/>
            </a:lnSpc>
            <a:spcAft>
              <a:spcPts val="0"/>
            </a:spcAft>
          </a:pPr>
          <a:r>
            <a:rPr lang="en-US" sz="1400" b="1" dirty="0" smtClean="0">
              <a:latin typeface="Arial" pitchFamily="34" charset="0"/>
              <a:cs typeface="Arial" pitchFamily="34" charset="0"/>
            </a:rPr>
            <a:t>89,072</a:t>
          </a:r>
          <a:endParaRPr lang="en-US" sz="1400" b="1" dirty="0">
            <a:latin typeface="Arial" pitchFamily="34" charset="0"/>
            <a:cs typeface="Arial" pitchFamily="34" charset="0"/>
          </a:endParaRPr>
        </a:p>
      </dgm:t>
    </dgm:pt>
    <dgm:pt modelId="{2C5062B8-27ED-477E-A29C-3B8CB1FF531E}" type="parTrans" cxnId="{B3C35DE9-FCC6-4C60-BF96-56E93CFC0601}">
      <dgm:prSet/>
      <dgm:spPr/>
      <dgm:t>
        <a:bodyPr/>
        <a:lstStyle/>
        <a:p>
          <a:endParaRPr lang="en-US"/>
        </a:p>
      </dgm:t>
    </dgm:pt>
    <dgm:pt modelId="{24001DDD-795E-4C11-9E41-51F5D4633CDE}" type="sibTrans" cxnId="{B3C35DE9-FCC6-4C60-BF96-56E93CFC0601}">
      <dgm:prSet/>
      <dgm:spPr/>
      <dgm:t>
        <a:bodyPr/>
        <a:lstStyle/>
        <a:p>
          <a:endParaRPr lang="en-US"/>
        </a:p>
      </dgm:t>
    </dgm:pt>
    <dgm:pt modelId="{50C1963A-A120-413C-B1E4-26AD442A8AF6}" type="pres">
      <dgm:prSet presAssocID="{C3D23496-E37C-4200-B422-0A0A79449E06}" presName="linearFlow" presStyleCnt="0">
        <dgm:presLayoutVars>
          <dgm:dir/>
          <dgm:resizeHandles val="exact"/>
        </dgm:presLayoutVars>
      </dgm:prSet>
      <dgm:spPr/>
      <dgm:t>
        <a:bodyPr/>
        <a:lstStyle/>
        <a:p>
          <a:endParaRPr lang="en-US"/>
        </a:p>
      </dgm:t>
    </dgm:pt>
    <dgm:pt modelId="{482A1B61-312B-45D9-AC54-CFE4B4D7016A}" type="pres">
      <dgm:prSet presAssocID="{8F64691F-7294-4B43-A2CE-900AFC2140D4}" presName="node" presStyleLbl="node1" presStyleIdx="0" presStyleCnt="4" custScaleX="102777" custScaleY="100308">
        <dgm:presLayoutVars>
          <dgm:bulletEnabled val="1"/>
        </dgm:presLayoutVars>
      </dgm:prSet>
      <dgm:spPr/>
      <dgm:t>
        <a:bodyPr/>
        <a:lstStyle/>
        <a:p>
          <a:endParaRPr lang="en-US"/>
        </a:p>
      </dgm:t>
    </dgm:pt>
    <dgm:pt modelId="{26106C1E-D0DB-4215-8D39-CD2C584FDD18}" type="pres">
      <dgm:prSet presAssocID="{67B99B38-A89A-4E1B-AD03-D999DE8A9728}" presName="spacerL" presStyleCnt="0"/>
      <dgm:spPr/>
    </dgm:pt>
    <dgm:pt modelId="{5081C073-D3A7-4727-AEB0-DC9E3E3E6CC4}" type="pres">
      <dgm:prSet presAssocID="{67B99B38-A89A-4E1B-AD03-D999DE8A9728}" presName="sibTrans" presStyleLbl="sibTrans2D1" presStyleIdx="0" presStyleCnt="3"/>
      <dgm:spPr/>
      <dgm:t>
        <a:bodyPr/>
        <a:lstStyle/>
        <a:p>
          <a:endParaRPr lang="en-US"/>
        </a:p>
      </dgm:t>
    </dgm:pt>
    <dgm:pt modelId="{67B6226E-470E-4A54-8D52-B6EFF22E7F75}" type="pres">
      <dgm:prSet presAssocID="{67B99B38-A89A-4E1B-AD03-D999DE8A9728}" presName="spacerR" presStyleCnt="0"/>
      <dgm:spPr/>
    </dgm:pt>
    <dgm:pt modelId="{FBBAA080-37DE-4CD5-A741-5298578D92E6}" type="pres">
      <dgm:prSet presAssocID="{9B7ED5D8-C003-483B-8B90-41C72BA13733}" presName="node" presStyleLbl="node1" presStyleIdx="1" presStyleCnt="4" custScaleX="102145" custScaleY="101832">
        <dgm:presLayoutVars>
          <dgm:bulletEnabled val="1"/>
        </dgm:presLayoutVars>
      </dgm:prSet>
      <dgm:spPr/>
      <dgm:t>
        <a:bodyPr/>
        <a:lstStyle/>
        <a:p>
          <a:endParaRPr lang="en-US"/>
        </a:p>
      </dgm:t>
    </dgm:pt>
    <dgm:pt modelId="{E9F6F90B-7E5D-43C5-8ADA-97A283C5EB1A}" type="pres">
      <dgm:prSet presAssocID="{24001DDD-795E-4C11-9E41-51F5D4633CDE}" presName="spacerL" presStyleCnt="0"/>
      <dgm:spPr/>
    </dgm:pt>
    <dgm:pt modelId="{0DF6BACE-FD9C-47A6-80D8-AD5F4837EA22}" type="pres">
      <dgm:prSet presAssocID="{24001DDD-795E-4C11-9E41-51F5D4633CDE}" presName="sibTrans" presStyleLbl="sibTrans2D1" presStyleIdx="1" presStyleCnt="3"/>
      <dgm:spPr/>
      <dgm:t>
        <a:bodyPr/>
        <a:lstStyle/>
        <a:p>
          <a:endParaRPr lang="en-US"/>
        </a:p>
      </dgm:t>
    </dgm:pt>
    <dgm:pt modelId="{00B5E56D-5BC4-410D-817B-F5E2AB5EE42D}" type="pres">
      <dgm:prSet presAssocID="{24001DDD-795E-4C11-9E41-51F5D4633CDE}" presName="spacerR" presStyleCnt="0"/>
      <dgm:spPr/>
    </dgm:pt>
    <dgm:pt modelId="{ABA6B68E-9E9C-4120-A3A6-37312D179F75}" type="pres">
      <dgm:prSet presAssocID="{3756A1A9-3B5A-46D4-AB47-5FFEADC5F1F0}" presName="node" presStyleLbl="node1" presStyleIdx="2" presStyleCnt="4" custScaleX="102323" custScaleY="100288">
        <dgm:presLayoutVars>
          <dgm:bulletEnabled val="1"/>
        </dgm:presLayoutVars>
      </dgm:prSet>
      <dgm:spPr/>
      <dgm:t>
        <a:bodyPr/>
        <a:lstStyle/>
        <a:p>
          <a:endParaRPr lang="en-US"/>
        </a:p>
      </dgm:t>
    </dgm:pt>
    <dgm:pt modelId="{3479DB3E-AAD9-4748-ADF2-EF73572AF4DA}" type="pres">
      <dgm:prSet presAssocID="{CA5A8A4B-79EF-4EA8-9483-4A96D04CAF9D}" presName="spacerL" presStyleCnt="0"/>
      <dgm:spPr/>
    </dgm:pt>
    <dgm:pt modelId="{D3ECC905-77DB-4AA0-AF76-E9475A808EEC}" type="pres">
      <dgm:prSet presAssocID="{CA5A8A4B-79EF-4EA8-9483-4A96D04CAF9D}" presName="sibTrans" presStyleLbl="sibTrans2D1" presStyleIdx="2" presStyleCnt="3"/>
      <dgm:spPr/>
      <dgm:t>
        <a:bodyPr/>
        <a:lstStyle/>
        <a:p>
          <a:endParaRPr lang="en-US"/>
        </a:p>
      </dgm:t>
    </dgm:pt>
    <dgm:pt modelId="{BA5B44A4-FE71-46BE-95B2-0E4DA3E0528E}" type="pres">
      <dgm:prSet presAssocID="{CA5A8A4B-79EF-4EA8-9483-4A96D04CAF9D}" presName="spacerR" presStyleCnt="0"/>
      <dgm:spPr/>
    </dgm:pt>
    <dgm:pt modelId="{39D046EF-C14E-45BD-B4B0-843173A1A199}" type="pres">
      <dgm:prSet presAssocID="{5B0ACFA2-7ECF-4064-9F70-3E6F67574EE5}" presName="node" presStyleLbl="node1" presStyleIdx="3" presStyleCnt="4" custScaleX="123576" custScaleY="136291">
        <dgm:presLayoutVars>
          <dgm:bulletEnabled val="1"/>
        </dgm:presLayoutVars>
      </dgm:prSet>
      <dgm:spPr/>
      <dgm:t>
        <a:bodyPr/>
        <a:lstStyle/>
        <a:p>
          <a:endParaRPr lang="en-US"/>
        </a:p>
      </dgm:t>
    </dgm:pt>
  </dgm:ptLst>
  <dgm:cxnLst>
    <dgm:cxn modelId="{E32F4255-87B8-4D31-844F-6B45B5D83CE4}" type="presOf" srcId="{8F64691F-7294-4B43-A2CE-900AFC2140D4}" destId="{482A1B61-312B-45D9-AC54-CFE4B4D7016A}" srcOrd="0" destOrd="0" presId="urn:microsoft.com/office/officeart/2005/8/layout/equation1"/>
    <dgm:cxn modelId="{384D530B-AA91-4E9F-972C-2608B904A4E5}" type="presOf" srcId="{CA5A8A4B-79EF-4EA8-9483-4A96D04CAF9D}" destId="{D3ECC905-77DB-4AA0-AF76-E9475A808EEC}" srcOrd="0" destOrd="0" presId="urn:microsoft.com/office/officeart/2005/8/layout/equation1"/>
    <dgm:cxn modelId="{4D71425A-8E63-4C56-9CD4-32F68BA56C01}" type="presOf" srcId="{67B99B38-A89A-4E1B-AD03-D999DE8A9728}" destId="{5081C073-D3A7-4727-AEB0-DC9E3E3E6CC4}" srcOrd="0" destOrd="0" presId="urn:microsoft.com/office/officeart/2005/8/layout/equation1"/>
    <dgm:cxn modelId="{8A273E36-4853-4FB7-9EB9-99D1198D3B94}" type="presOf" srcId="{24001DDD-795E-4C11-9E41-51F5D4633CDE}" destId="{0DF6BACE-FD9C-47A6-80D8-AD5F4837EA22}" srcOrd="0" destOrd="0" presId="urn:microsoft.com/office/officeart/2005/8/layout/equation1"/>
    <dgm:cxn modelId="{D5FFFD01-A9B6-40CE-9AA2-669AAC3E9F5E}" type="presOf" srcId="{9B7ED5D8-C003-483B-8B90-41C72BA13733}" destId="{FBBAA080-37DE-4CD5-A741-5298578D92E6}" srcOrd="0" destOrd="0" presId="urn:microsoft.com/office/officeart/2005/8/layout/equation1"/>
    <dgm:cxn modelId="{73EE057B-5A2D-4F3B-AD81-67DA2BF23130}" srcId="{C3D23496-E37C-4200-B422-0A0A79449E06}" destId="{3756A1A9-3B5A-46D4-AB47-5FFEADC5F1F0}" srcOrd="2" destOrd="0" parTransId="{7258F3F6-9A0D-4226-9B98-F7D73E2F335B}" sibTransId="{CA5A8A4B-79EF-4EA8-9483-4A96D04CAF9D}"/>
    <dgm:cxn modelId="{E2C9C82D-2D19-48F1-8A1B-7F455F2A6D57}" type="presOf" srcId="{3756A1A9-3B5A-46D4-AB47-5FFEADC5F1F0}" destId="{ABA6B68E-9E9C-4120-A3A6-37312D179F75}" srcOrd="0" destOrd="0" presId="urn:microsoft.com/office/officeart/2005/8/layout/equation1"/>
    <dgm:cxn modelId="{34E85210-DEE1-4B6E-ACB7-E237835F6F8C}" srcId="{C3D23496-E37C-4200-B422-0A0A79449E06}" destId="{8F64691F-7294-4B43-A2CE-900AFC2140D4}" srcOrd="0" destOrd="0" parTransId="{EB075E89-5AE0-415D-8FBD-450AC2E428C6}" sibTransId="{67B99B38-A89A-4E1B-AD03-D999DE8A9728}"/>
    <dgm:cxn modelId="{E219E329-AE41-455E-A265-19CE2FA9A29C}" type="presOf" srcId="{5B0ACFA2-7ECF-4064-9F70-3E6F67574EE5}" destId="{39D046EF-C14E-45BD-B4B0-843173A1A199}" srcOrd="0" destOrd="0" presId="urn:microsoft.com/office/officeart/2005/8/layout/equation1"/>
    <dgm:cxn modelId="{330AA8DA-95D3-41DD-9191-C7C923F831A3}" type="presOf" srcId="{C3D23496-E37C-4200-B422-0A0A79449E06}" destId="{50C1963A-A120-413C-B1E4-26AD442A8AF6}" srcOrd="0" destOrd="0" presId="urn:microsoft.com/office/officeart/2005/8/layout/equation1"/>
    <dgm:cxn modelId="{6B341F3B-8A7F-40DA-A836-AD0306326FA7}" srcId="{C3D23496-E37C-4200-B422-0A0A79449E06}" destId="{5B0ACFA2-7ECF-4064-9F70-3E6F67574EE5}" srcOrd="3" destOrd="0" parTransId="{C3806347-7D1E-41B5-A65C-2D69CA1D10F3}" sibTransId="{8B114B82-D6FD-4EAB-BAAA-A76D6F258086}"/>
    <dgm:cxn modelId="{B3C35DE9-FCC6-4C60-BF96-56E93CFC0601}" srcId="{C3D23496-E37C-4200-B422-0A0A79449E06}" destId="{9B7ED5D8-C003-483B-8B90-41C72BA13733}" srcOrd="1" destOrd="0" parTransId="{2C5062B8-27ED-477E-A29C-3B8CB1FF531E}" sibTransId="{24001DDD-795E-4C11-9E41-51F5D4633CDE}"/>
    <dgm:cxn modelId="{40AB7EE4-C4AB-4D7F-A45E-6ECDAC3CB7D1}" type="presParOf" srcId="{50C1963A-A120-413C-B1E4-26AD442A8AF6}" destId="{482A1B61-312B-45D9-AC54-CFE4B4D7016A}" srcOrd="0" destOrd="0" presId="urn:microsoft.com/office/officeart/2005/8/layout/equation1"/>
    <dgm:cxn modelId="{6F873C93-EBC6-4C5D-AA97-1E1B128119E1}" type="presParOf" srcId="{50C1963A-A120-413C-B1E4-26AD442A8AF6}" destId="{26106C1E-D0DB-4215-8D39-CD2C584FDD18}" srcOrd="1" destOrd="0" presId="urn:microsoft.com/office/officeart/2005/8/layout/equation1"/>
    <dgm:cxn modelId="{A5A5AC34-484F-4B8C-8268-A4F10097C228}" type="presParOf" srcId="{50C1963A-A120-413C-B1E4-26AD442A8AF6}" destId="{5081C073-D3A7-4727-AEB0-DC9E3E3E6CC4}" srcOrd="2" destOrd="0" presId="urn:microsoft.com/office/officeart/2005/8/layout/equation1"/>
    <dgm:cxn modelId="{B199125C-7768-4D50-A8D2-B43F37EBF5FC}" type="presParOf" srcId="{50C1963A-A120-413C-B1E4-26AD442A8AF6}" destId="{67B6226E-470E-4A54-8D52-B6EFF22E7F75}" srcOrd="3" destOrd="0" presId="urn:microsoft.com/office/officeart/2005/8/layout/equation1"/>
    <dgm:cxn modelId="{84B39652-1DCE-4D27-9EC9-58DA0A97CC17}" type="presParOf" srcId="{50C1963A-A120-413C-B1E4-26AD442A8AF6}" destId="{FBBAA080-37DE-4CD5-A741-5298578D92E6}" srcOrd="4" destOrd="0" presId="urn:microsoft.com/office/officeart/2005/8/layout/equation1"/>
    <dgm:cxn modelId="{9B035AE3-8DDA-4CC5-A30F-D89DEFD9CE9A}" type="presParOf" srcId="{50C1963A-A120-413C-B1E4-26AD442A8AF6}" destId="{E9F6F90B-7E5D-43C5-8ADA-97A283C5EB1A}" srcOrd="5" destOrd="0" presId="urn:microsoft.com/office/officeart/2005/8/layout/equation1"/>
    <dgm:cxn modelId="{E1F51E0F-57D4-451E-AB6F-FD6A3CC1DF3C}" type="presParOf" srcId="{50C1963A-A120-413C-B1E4-26AD442A8AF6}" destId="{0DF6BACE-FD9C-47A6-80D8-AD5F4837EA22}" srcOrd="6" destOrd="0" presId="urn:microsoft.com/office/officeart/2005/8/layout/equation1"/>
    <dgm:cxn modelId="{8341270E-6414-4777-BCA7-4A178EF51F93}" type="presParOf" srcId="{50C1963A-A120-413C-B1E4-26AD442A8AF6}" destId="{00B5E56D-5BC4-410D-817B-F5E2AB5EE42D}" srcOrd="7" destOrd="0" presId="urn:microsoft.com/office/officeart/2005/8/layout/equation1"/>
    <dgm:cxn modelId="{ABF98EC7-5CA9-4F20-80EF-142F9B3388CD}" type="presParOf" srcId="{50C1963A-A120-413C-B1E4-26AD442A8AF6}" destId="{ABA6B68E-9E9C-4120-A3A6-37312D179F75}" srcOrd="8" destOrd="0" presId="urn:microsoft.com/office/officeart/2005/8/layout/equation1"/>
    <dgm:cxn modelId="{04449E67-F480-471C-8116-A14A46548304}" type="presParOf" srcId="{50C1963A-A120-413C-B1E4-26AD442A8AF6}" destId="{3479DB3E-AAD9-4748-ADF2-EF73572AF4DA}" srcOrd="9" destOrd="0" presId="urn:microsoft.com/office/officeart/2005/8/layout/equation1"/>
    <dgm:cxn modelId="{4C9B26E0-A3AC-404A-BF4F-6B6065C7937C}" type="presParOf" srcId="{50C1963A-A120-413C-B1E4-26AD442A8AF6}" destId="{D3ECC905-77DB-4AA0-AF76-E9475A808EEC}" srcOrd="10" destOrd="0" presId="urn:microsoft.com/office/officeart/2005/8/layout/equation1"/>
    <dgm:cxn modelId="{290CC60F-46EC-4E6F-8A13-7AC9C6BC9E92}" type="presParOf" srcId="{50C1963A-A120-413C-B1E4-26AD442A8AF6}" destId="{BA5B44A4-FE71-46BE-95B2-0E4DA3E0528E}" srcOrd="11" destOrd="0" presId="urn:microsoft.com/office/officeart/2005/8/layout/equation1"/>
    <dgm:cxn modelId="{1B4F0439-7666-43E1-A8A0-0C9D6DB86932}" type="presParOf" srcId="{50C1963A-A120-413C-B1E4-26AD442A8AF6}" destId="{39D046EF-C14E-45BD-B4B0-843173A1A199}"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CF72B-AC80-4712-9501-68C34DA8CBC5}"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n-US"/>
        </a:p>
      </dgm:t>
    </dgm:pt>
    <dgm:pt modelId="{8C992AB3-4959-4E80-B964-69CD6BCC7D29}">
      <dgm:prSet phldrT="[Text]" custT="1"/>
      <dgm:spPr/>
      <dgm:t>
        <a:bodyPr/>
        <a:lstStyle/>
        <a:p>
          <a:r>
            <a:rPr lang="en-US" sz="2800" dirty="0" smtClean="0"/>
            <a:t>Increased Retention</a:t>
          </a:r>
          <a:endParaRPr lang="en-US" sz="2800" dirty="0"/>
        </a:p>
      </dgm:t>
    </dgm:pt>
    <dgm:pt modelId="{68A6C3A3-584E-47A3-96DB-9F02740B24D6}" type="parTrans" cxnId="{4CC64550-A6C9-43C6-B328-BD2A1F4B2562}">
      <dgm:prSet/>
      <dgm:spPr/>
      <dgm:t>
        <a:bodyPr/>
        <a:lstStyle/>
        <a:p>
          <a:endParaRPr lang="en-US" sz="2000"/>
        </a:p>
      </dgm:t>
    </dgm:pt>
    <dgm:pt modelId="{A085D3D0-CA35-4206-A9D2-6D8842C71453}" type="sibTrans" cxnId="{4CC64550-A6C9-43C6-B328-BD2A1F4B2562}">
      <dgm:prSet/>
      <dgm:spPr/>
      <dgm:t>
        <a:bodyPr/>
        <a:lstStyle/>
        <a:p>
          <a:endParaRPr lang="en-US" sz="2000"/>
        </a:p>
      </dgm:t>
    </dgm:pt>
    <dgm:pt modelId="{3E12F0BF-462A-4011-B9D7-426678C93703}">
      <dgm:prSet phldrT="[Text]" custT="1"/>
      <dgm:spPr/>
      <dgm:t>
        <a:bodyPr anchor="ctr"/>
        <a:lstStyle/>
        <a:p>
          <a:r>
            <a:rPr lang="en-US" sz="1400" dirty="0" smtClean="0"/>
            <a:t>Every 1% Increase in Higher Grade Retention = ~$200,000 in Dues</a:t>
          </a:r>
          <a:endParaRPr lang="en-US" sz="1400" dirty="0"/>
        </a:p>
      </dgm:t>
    </dgm:pt>
    <dgm:pt modelId="{0B3F06FC-D856-4919-AF06-73C3E00FFBC7}" type="parTrans" cxnId="{6F002320-E54B-428F-BE10-2C1444350998}">
      <dgm:prSet/>
      <dgm:spPr/>
      <dgm:t>
        <a:bodyPr/>
        <a:lstStyle/>
        <a:p>
          <a:endParaRPr lang="en-US" sz="2000"/>
        </a:p>
      </dgm:t>
    </dgm:pt>
    <dgm:pt modelId="{1FF39CB2-EE5E-4B0F-9673-6F775A6D986B}" type="sibTrans" cxnId="{6F002320-E54B-428F-BE10-2C1444350998}">
      <dgm:prSet/>
      <dgm:spPr/>
      <dgm:t>
        <a:bodyPr/>
        <a:lstStyle/>
        <a:p>
          <a:endParaRPr lang="en-US" sz="2000"/>
        </a:p>
      </dgm:t>
    </dgm:pt>
    <dgm:pt modelId="{99C827B9-0F72-42C6-83B6-912E68726AA2}">
      <dgm:prSet phldrT="[Text]" custT="1"/>
      <dgm:spPr/>
      <dgm:t>
        <a:bodyPr/>
        <a:lstStyle/>
        <a:p>
          <a:r>
            <a:rPr lang="en-US" sz="2800" dirty="0" smtClean="0"/>
            <a:t>Increased Referrals</a:t>
          </a:r>
          <a:endParaRPr lang="en-US" sz="2800" dirty="0"/>
        </a:p>
      </dgm:t>
    </dgm:pt>
    <dgm:pt modelId="{1207110F-6878-4FA7-9B1E-F1661695D56F}" type="parTrans" cxnId="{8FF3EC17-4887-43C5-8F70-1140895F1BA6}">
      <dgm:prSet/>
      <dgm:spPr/>
      <dgm:t>
        <a:bodyPr/>
        <a:lstStyle/>
        <a:p>
          <a:endParaRPr lang="en-US" sz="2000"/>
        </a:p>
      </dgm:t>
    </dgm:pt>
    <dgm:pt modelId="{70EA96DA-6271-4F6E-B1C9-C10C3619996D}" type="sibTrans" cxnId="{8FF3EC17-4887-43C5-8F70-1140895F1BA6}">
      <dgm:prSet/>
      <dgm:spPr/>
      <dgm:t>
        <a:bodyPr/>
        <a:lstStyle/>
        <a:p>
          <a:endParaRPr lang="en-US" sz="2000"/>
        </a:p>
      </dgm:t>
    </dgm:pt>
    <dgm:pt modelId="{674852E6-C29F-47A0-84F8-65D77AFFF81F}">
      <dgm:prSet phldrT="[Text]" custT="1"/>
      <dgm:spPr/>
      <dgm:t>
        <a:bodyPr anchor="ctr"/>
        <a:lstStyle/>
        <a:p>
          <a:r>
            <a:rPr lang="en-US" sz="1400" dirty="0" smtClean="0"/>
            <a:t>Currently 65% of recruitment is driven by referrals</a:t>
          </a:r>
          <a:endParaRPr lang="en-US" sz="1400" dirty="0"/>
        </a:p>
      </dgm:t>
    </dgm:pt>
    <dgm:pt modelId="{E82F35A8-99E9-4128-8758-6E68ACC6E706}" type="parTrans" cxnId="{0CF4E4ED-D2D0-4C12-9884-965A857D97B3}">
      <dgm:prSet/>
      <dgm:spPr/>
      <dgm:t>
        <a:bodyPr/>
        <a:lstStyle/>
        <a:p>
          <a:endParaRPr lang="en-US" sz="2000"/>
        </a:p>
      </dgm:t>
    </dgm:pt>
    <dgm:pt modelId="{90326151-A6C5-4E96-BEAD-364E0CE334BD}" type="sibTrans" cxnId="{0CF4E4ED-D2D0-4C12-9884-965A857D97B3}">
      <dgm:prSet/>
      <dgm:spPr/>
      <dgm:t>
        <a:bodyPr/>
        <a:lstStyle/>
        <a:p>
          <a:endParaRPr lang="en-US" sz="2000"/>
        </a:p>
      </dgm:t>
    </dgm:pt>
    <dgm:pt modelId="{432CC15F-A99E-4F18-B1A4-99ECE698C422}">
      <dgm:prSet phldrT="[Text]" custT="1"/>
      <dgm:spPr/>
      <dgm:t>
        <a:bodyPr anchor="ctr"/>
        <a:lstStyle/>
        <a:p>
          <a:r>
            <a:rPr lang="en-US" sz="1400" dirty="0" smtClean="0"/>
            <a:t>“Great” satisfaction will drive a higher percentage of referrals from a larger number of members</a:t>
          </a:r>
          <a:endParaRPr lang="en-US" sz="1400" dirty="0"/>
        </a:p>
      </dgm:t>
    </dgm:pt>
    <dgm:pt modelId="{0D9FA995-7C7E-480A-AD8D-7A29D4E52C1C}" type="parTrans" cxnId="{0FA00EA2-45C1-4ED7-86F8-E27CE699F7EA}">
      <dgm:prSet/>
      <dgm:spPr/>
      <dgm:t>
        <a:bodyPr/>
        <a:lstStyle/>
        <a:p>
          <a:endParaRPr lang="en-US" sz="2000"/>
        </a:p>
      </dgm:t>
    </dgm:pt>
    <dgm:pt modelId="{D98F645F-0F89-4273-9040-EB4982D6E25B}" type="sibTrans" cxnId="{0FA00EA2-45C1-4ED7-86F8-E27CE699F7EA}">
      <dgm:prSet/>
      <dgm:spPr/>
      <dgm:t>
        <a:bodyPr/>
        <a:lstStyle/>
        <a:p>
          <a:endParaRPr lang="en-US" sz="2000"/>
        </a:p>
      </dgm:t>
    </dgm:pt>
    <dgm:pt modelId="{F63E17FD-6182-4981-A647-78B79D046C5D}">
      <dgm:prSet phldrT="[Text]" custT="1"/>
      <dgm:spPr/>
      <dgm:t>
        <a:bodyPr anchor="ctr"/>
        <a:lstStyle/>
        <a:p>
          <a:r>
            <a:rPr lang="en-US" sz="1400" dirty="0" smtClean="0"/>
            <a:t> Larger number of members to purchase societies, optional publications, and other services</a:t>
          </a:r>
          <a:endParaRPr lang="en-US" sz="1400" dirty="0"/>
        </a:p>
      </dgm:t>
    </dgm:pt>
    <dgm:pt modelId="{895031DF-67A1-472D-981F-79CA8AE5FBE3}" type="parTrans" cxnId="{7746DB55-9270-4392-8E3D-577A737518A3}">
      <dgm:prSet/>
      <dgm:spPr/>
      <dgm:t>
        <a:bodyPr/>
        <a:lstStyle/>
        <a:p>
          <a:endParaRPr lang="en-US" sz="2000"/>
        </a:p>
      </dgm:t>
    </dgm:pt>
    <dgm:pt modelId="{4415C04E-E7B1-4231-9499-93E0876C4A0D}" type="sibTrans" cxnId="{7746DB55-9270-4392-8E3D-577A737518A3}">
      <dgm:prSet/>
      <dgm:spPr/>
      <dgm:t>
        <a:bodyPr/>
        <a:lstStyle/>
        <a:p>
          <a:endParaRPr lang="en-US" sz="2000"/>
        </a:p>
      </dgm:t>
    </dgm:pt>
    <dgm:pt modelId="{B578F0DD-FDBD-40C7-BFB1-3AA14444870F}">
      <dgm:prSet phldrT="[Text]" custT="1"/>
      <dgm:spPr/>
      <dgm:t>
        <a:bodyPr anchor="ctr"/>
        <a:lstStyle/>
        <a:p>
          <a:endParaRPr lang="en-US" sz="1400" dirty="0"/>
        </a:p>
      </dgm:t>
    </dgm:pt>
    <dgm:pt modelId="{95ED6729-5134-475A-B364-60DAF9136986}" type="parTrans" cxnId="{95DCEFB0-EE4A-422A-9073-67FBC17B4B40}">
      <dgm:prSet/>
      <dgm:spPr/>
      <dgm:t>
        <a:bodyPr/>
        <a:lstStyle/>
        <a:p>
          <a:endParaRPr lang="en-US" sz="2000"/>
        </a:p>
      </dgm:t>
    </dgm:pt>
    <dgm:pt modelId="{9E9627C5-A3D1-4C1A-9D01-C872CBA0E5EF}" type="sibTrans" cxnId="{95DCEFB0-EE4A-422A-9073-67FBC17B4B40}">
      <dgm:prSet/>
      <dgm:spPr/>
      <dgm:t>
        <a:bodyPr/>
        <a:lstStyle/>
        <a:p>
          <a:endParaRPr lang="en-US" sz="2000"/>
        </a:p>
      </dgm:t>
    </dgm:pt>
    <dgm:pt modelId="{ED4854E1-A8BE-4EEC-AE01-F39FEA8487CA}">
      <dgm:prSet phldrT="[Text]" custT="1"/>
      <dgm:spPr/>
      <dgm:t>
        <a:bodyPr anchor="ctr"/>
        <a:lstStyle/>
        <a:p>
          <a:endParaRPr lang="en-US" sz="1400" dirty="0"/>
        </a:p>
      </dgm:t>
    </dgm:pt>
    <dgm:pt modelId="{D19E8553-8ECD-40F7-A6F6-011E13E379FC}" type="parTrans" cxnId="{359B3C29-8A5D-4A3F-B830-C4E4F8EB4CEF}">
      <dgm:prSet/>
      <dgm:spPr/>
      <dgm:t>
        <a:bodyPr/>
        <a:lstStyle/>
        <a:p>
          <a:endParaRPr lang="en-US" sz="2000"/>
        </a:p>
      </dgm:t>
    </dgm:pt>
    <dgm:pt modelId="{49E2537D-37C5-4428-ADAB-62B82E86DD5D}" type="sibTrans" cxnId="{359B3C29-8A5D-4A3F-B830-C4E4F8EB4CEF}">
      <dgm:prSet/>
      <dgm:spPr/>
      <dgm:t>
        <a:bodyPr/>
        <a:lstStyle/>
        <a:p>
          <a:endParaRPr lang="en-US" sz="2000"/>
        </a:p>
      </dgm:t>
    </dgm:pt>
    <dgm:pt modelId="{B9A4FD2D-61DF-460C-8144-D97596799046}">
      <dgm:prSet custT="1"/>
      <dgm:spPr/>
      <dgm:t>
        <a:bodyPr/>
        <a:lstStyle/>
        <a:p>
          <a:r>
            <a:rPr lang="en-US" sz="2800" dirty="0" smtClean="0"/>
            <a:t>Economies of Scale</a:t>
          </a:r>
          <a:endParaRPr lang="en-US" sz="2800" dirty="0"/>
        </a:p>
      </dgm:t>
    </dgm:pt>
    <dgm:pt modelId="{B6AF51C1-3FA4-430B-97B4-9433EDDA5439}" type="parTrans" cxnId="{2E3BCA95-2C16-476B-A409-9056B1CB92EA}">
      <dgm:prSet/>
      <dgm:spPr/>
      <dgm:t>
        <a:bodyPr/>
        <a:lstStyle/>
        <a:p>
          <a:endParaRPr lang="en-US" sz="2000"/>
        </a:p>
      </dgm:t>
    </dgm:pt>
    <dgm:pt modelId="{DF847583-6587-4A85-A9BF-28C2D04C8E86}" type="sibTrans" cxnId="{2E3BCA95-2C16-476B-A409-9056B1CB92EA}">
      <dgm:prSet/>
      <dgm:spPr/>
      <dgm:t>
        <a:bodyPr/>
        <a:lstStyle/>
        <a:p>
          <a:endParaRPr lang="en-US" sz="2000"/>
        </a:p>
      </dgm:t>
    </dgm:pt>
    <dgm:pt modelId="{7A9FD68A-D74B-484A-9F47-3936E5CA50F5}">
      <dgm:prSet custT="1"/>
      <dgm:spPr/>
      <dgm:t>
        <a:bodyPr anchor="ctr"/>
        <a:lstStyle/>
        <a:p>
          <a:r>
            <a:rPr lang="en-US" sz="1400" dirty="0" smtClean="0"/>
            <a:t>Allows fixed costs of membership to be spread across a larger number of members</a:t>
          </a:r>
          <a:endParaRPr lang="en-US" sz="1400" dirty="0"/>
        </a:p>
      </dgm:t>
    </dgm:pt>
    <dgm:pt modelId="{46761AC9-6496-40ED-B93B-DBCD59851218}" type="parTrans" cxnId="{37D3CD2B-89B4-47E6-8907-CF5AE20F6226}">
      <dgm:prSet/>
      <dgm:spPr/>
      <dgm:t>
        <a:bodyPr/>
        <a:lstStyle/>
        <a:p>
          <a:endParaRPr lang="en-US" sz="2000"/>
        </a:p>
      </dgm:t>
    </dgm:pt>
    <dgm:pt modelId="{0F205E89-300A-48AA-8A72-A898B2AAA718}" type="sibTrans" cxnId="{37D3CD2B-89B4-47E6-8907-CF5AE20F6226}">
      <dgm:prSet/>
      <dgm:spPr/>
      <dgm:t>
        <a:bodyPr/>
        <a:lstStyle/>
        <a:p>
          <a:endParaRPr lang="en-US" sz="2000"/>
        </a:p>
      </dgm:t>
    </dgm:pt>
    <dgm:pt modelId="{5DB323FC-2073-4B5C-9B91-7F2DC6122FAD}" type="pres">
      <dgm:prSet presAssocID="{403CF72B-AC80-4712-9501-68C34DA8CBC5}" presName="Name0" presStyleCnt="0">
        <dgm:presLayoutVars>
          <dgm:dir/>
          <dgm:animLvl val="lvl"/>
          <dgm:resizeHandles/>
        </dgm:presLayoutVars>
      </dgm:prSet>
      <dgm:spPr/>
      <dgm:t>
        <a:bodyPr/>
        <a:lstStyle/>
        <a:p>
          <a:endParaRPr lang="en-US"/>
        </a:p>
      </dgm:t>
    </dgm:pt>
    <dgm:pt modelId="{A41174A0-7A11-44CB-BE4F-EAD22D992BFA}" type="pres">
      <dgm:prSet presAssocID="{8C992AB3-4959-4E80-B964-69CD6BCC7D29}" presName="linNode" presStyleCnt="0"/>
      <dgm:spPr/>
    </dgm:pt>
    <dgm:pt modelId="{DCACB867-C365-4A07-BE3D-7E35CAF9F93A}" type="pres">
      <dgm:prSet presAssocID="{8C992AB3-4959-4E80-B964-69CD6BCC7D29}" presName="parentShp" presStyleLbl="node1" presStyleIdx="0" presStyleCnt="3" custScaleX="90266">
        <dgm:presLayoutVars>
          <dgm:bulletEnabled val="1"/>
        </dgm:presLayoutVars>
      </dgm:prSet>
      <dgm:spPr/>
      <dgm:t>
        <a:bodyPr/>
        <a:lstStyle/>
        <a:p>
          <a:endParaRPr lang="en-US"/>
        </a:p>
      </dgm:t>
    </dgm:pt>
    <dgm:pt modelId="{14F02133-1B8F-468B-A28E-346BDDEFEFB3}" type="pres">
      <dgm:prSet presAssocID="{8C992AB3-4959-4E80-B964-69CD6BCC7D29}" presName="childShp" presStyleLbl="bgAccFollowNode1" presStyleIdx="0" presStyleCnt="3">
        <dgm:presLayoutVars>
          <dgm:bulletEnabled val="1"/>
        </dgm:presLayoutVars>
      </dgm:prSet>
      <dgm:spPr/>
      <dgm:t>
        <a:bodyPr/>
        <a:lstStyle/>
        <a:p>
          <a:endParaRPr lang="en-US"/>
        </a:p>
      </dgm:t>
    </dgm:pt>
    <dgm:pt modelId="{BB7EA291-7ABA-4C6E-B183-001AC595FEA6}" type="pres">
      <dgm:prSet presAssocID="{A085D3D0-CA35-4206-A9D2-6D8842C71453}" presName="spacing" presStyleCnt="0"/>
      <dgm:spPr/>
    </dgm:pt>
    <dgm:pt modelId="{46F6425F-0259-41C2-980A-D9878B2DDD87}" type="pres">
      <dgm:prSet presAssocID="{99C827B9-0F72-42C6-83B6-912E68726AA2}" presName="linNode" presStyleCnt="0"/>
      <dgm:spPr/>
    </dgm:pt>
    <dgm:pt modelId="{48A9C39A-27B5-46D7-88D3-D2EEBCF2B14D}" type="pres">
      <dgm:prSet presAssocID="{99C827B9-0F72-42C6-83B6-912E68726AA2}" presName="parentShp" presStyleLbl="node1" presStyleIdx="1" presStyleCnt="3" custScaleX="90678">
        <dgm:presLayoutVars>
          <dgm:bulletEnabled val="1"/>
        </dgm:presLayoutVars>
      </dgm:prSet>
      <dgm:spPr/>
      <dgm:t>
        <a:bodyPr/>
        <a:lstStyle/>
        <a:p>
          <a:endParaRPr lang="en-US"/>
        </a:p>
      </dgm:t>
    </dgm:pt>
    <dgm:pt modelId="{8CAB3B2E-FF5E-4D2B-8F5C-E7821720C4EF}" type="pres">
      <dgm:prSet presAssocID="{99C827B9-0F72-42C6-83B6-912E68726AA2}" presName="childShp" presStyleLbl="bgAccFollowNode1" presStyleIdx="1" presStyleCnt="3">
        <dgm:presLayoutVars>
          <dgm:bulletEnabled val="1"/>
        </dgm:presLayoutVars>
      </dgm:prSet>
      <dgm:spPr/>
      <dgm:t>
        <a:bodyPr/>
        <a:lstStyle/>
        <a:p>
          <a:endParaRPr lang="en-US"/>
        </a:p>
      </dgm:t>
    </dgm:pt>
    <dgm:pt modelId="{25E91B9F-4987-4440-8A09-6562C5C0652E}" type="pres">
      <dgm:prSet presAssocID="{70EA96DA-6271-4F6E-B1C9-C10C3619996D}" presName="spacing" presStyleCnt="0"/>
      <dgm:spPr/>
    </dgm:pt>
    <dgm:pt modelId="{67F9D31E-9067-4169-9A01-92BA59146B20}" type="pres">
      <dgm:prSet presAssocID="{B9A4FD2D-61DF-460C-8144-D97596799046}" presName="linNode" presStyleCnt="0"/>
      <dgm:spPr/>
    </dgm:pt>
    <dgm:pt modelId="{258C1048-9A9F-4351-A740-20DC293334DD}" type="pres">
      <dgm:prSet presAssocID="{B9A4FD2D-61DF-460C-8144-D97596799046}" presName="parentShp" presStyleLbl="node1" presStyleIdx="2" presStyleCnt="3" custScaleX="90266">
        <dgm:presLayoutVars>
          <dgm:bulletEnabled val="1"/>
        </dgm:presLayoutVars>
      </dgm:prSet>
      <dgm:spPr/>
      <dgm:t>
        <a:bodyPr/>
        <a:lstStyle/>
        <a:p>
          <a:endParaRPr lang="en-US"/>
        </a:p>
      </dgm:t>
    </dgm:pt>
    <dgm:pt modelId="{98DFEF08-9255-4921-86AC-7B05DFDF7BAB}" type="pres">
      <dgm:prSet presAssocID="{B9A4FD2D-61DF-460C-8144-D97596799046}" presName="childShp" presStyleLbl="bgAccFollowNode1" presStyleIdx="2" presStyleCnt="3">
        <dgm:presLayoutVars>
          <dgm:bulletEnabled val="1"/>
        </dgm:presLayoutVars>
      </dgm:prSet>
      <dgm:spPr/>
      <dgm:t>
        <a:bodyPr/>
        <a:lstStyle/>
        <a:p>
          <a:endParaRPr lang="en-US"/>
        </a:p>
      </dgm:t>
    </dgm:pt>
  </dgm:ptLst>
  <dgm:cxnLst>
    <dgm:cxn modelId="{2E3BCA95-2C16-476B-A409-9056B1CB92EA}" srcId="{403CF72B-AC80-4712-9501-68C34DA8CBC5}" destId="{B9A4FD2D-61DF-460C-8144-D97596799046}" srcOrd="2" destOrd="0" parTransId="{B6AF51C1-3FA4-430B-97B4-9433EDDA5439}" sibTransId="{DF847583-6587-4A85-A9BF-28C2D04C8E86}"/>
    <dgm:cxn modelId="{22E6DB5C-909F-483A-AF0A-DFBB126187AB}" type="presOf" srcId="{99C827B9-0F72-42C6-83B6-912E68726AA2}" destId="{48A9C39A-27B5-46D7-88D3-D2EEBCF2B14D}" srcOrd="0" destOrd="0" presId="urn:microsoft.com/office/officeart/2005/8/layout/vList6"/>
    <dgm:cxn modelId="{92E93AB7-4B80-40CE-914A-F12D67871647}" type="presOf" srcId="{3E12F0BF-462A-4011-B9D7-426678C93703}" destId="{14F02133-1B8F-468B-A28E-346BDDEFEFB3}" srcOrd="0" destOrd="0" presId="urn:microsoft.com/office/officeart/2005/8/layout/vList6"/>
    <dgm:cxn modelId="{212F43AC-4B35-48C6-8690-78F763FAD8D9}" type="presOf" srcId="{7A9FD68A-D74B-484A-9F47-3936E5CA50F5}" destId="{98DFEF08-9255-4921-86AC-7B05DFDF7BAB}" srcOrd="0" destOrd="0" presId="urn:microsoft.com/office/officeart/2005/8/layout/vList6"/>
    <dgm:cxn modelId="{7746DB55-9270-4392-8E3D-577A737518A3}" srcId="{8C992AB3-4959-4E80-B964-69CD6BCC7D29}" destId="{F63E17FD-6182-4981-A647-78B79D046C5D}" srcOrd="2" destOrd="0" parTransId="{895031DF-67A1-472D-981F-79CA8AE5FBE3}" sibTransId="{4415C04E-E7B1-4231-9499-93E0876C4A0D}"/>
    <dgm:cxn modelId="{0FA00EA2-45C1-4ED7-86F8-E27CE699F7EA}" srcId="{99C827B9-0F72-42C6-83B6-912E68726AA2}" destId="{432CC15F-A99E-4F18-B1A4-99ECE698C422}" srcOrd="2" destOrd="0" parTransId="{0D9FA995-7C7E-480A-AD8D-7A29D4E52C1C}" sibTransId="{D98F645F-0F89-4273-9040-EB4982D6E25B}"/>
    <dgm:cxn modelId="{A07B171D-0DF6-4892-BFD0-16EB1FE106E9}" type="presOf" srcId="{B9A4FD2D-61DF-460C-8144-D97596799046}" destId="{258C1048-9A9F-4351-A740-20DC293334DD}" srcOrd="0" destOrd="0" presId="urn:microsoft.com/office/officeart/2005/8/layout/vList6"/>
    <dgm:cxn modelId="{0CF4E4ED-D2D0-4C12-9884-965A857D97B3}" srcId="{99C827B9-0F72-42C6-83B6-912E68726AA2}" destId="{674852E6-C29F-47A0-84F8-65D77AFFF81F}" srcOrd="0" destOrd="0" parTransId="{E82F35A8-99E9-4128-8758-6E68ACC6E706}" sibTransId="{90326151-A6C5-4E96-BEAD-364E0CE334BD}"/>
    <dgm:cxn modelId="{8994E523-5B87-4050-BC5E-E45701924C54}" type="presOf" srcId="{674852E6-C29F-47A0-84F8-65D77AFFF81F}" destId="{8CAB3B2E-FF5E-4D2B-8F5C-E7821720C4EF}" srcOrd="0" destOrd="0" presId="urn:microsoft.com/office/officeart/2005/8/layout/vList6"/>
    <dgm:cxn modelId="{6F002320-E54B-428F-BE10-2C1444350998}" srcId="{8C992AB3-4959-4E80-B964-69CD6BCC7D29}" destId="{3E12F0BF-462A-4011-B9D7-426678C93703}" srcOrd="0" destOrd="0" parTransId="{0B3F06FC-D856-4919-AF06-73C3E00FFBC7}" sibTransId="{1FF39CB2-EE5E-4B0F-9673-6F775A6D986B}"/>
    <dgm:cxn modelId="{AAB8F8C2-D7E5-4D6E-9C26-9DDE612495CA}" type="presOf" srcId="{ED4854E1-A8BE-4EEC-AE01-F39FEA8487CA}" destId="{14F02133-1B8F-468B-A28E-346BDDEFEFB3}" srcOrd="0" destOrd="1" presId="urn:microsoft.com/office/officeart/2005/8/layout/vList6"/>
    <dgm:cxn modelId="{8FF3EC17-4887-43C5-8F70-1140895F1BA6}" srcId="{403CF72B-AC80-4712-9501-68C34DA8CBC5}" destId="{99C827B9-0F72-42C6-83B6-912E68726AA2}" srcOrd="1" destOrd="0" parTransId="{1207110F-6878-4FA7-9B1E-F1661695D56F}" sibTransId="{70EA96DA-6271-4F6E-B1C9-C10C3619996D}"/>
    <dgm:cxn modelId="{6F185429-4FEF-44A8-9EA5-267C2228316F}" type="presOf" srcId="{432CC15F-A99E-4F18-B1A4-99ECE698C422}" destId="{8CAB3B2E-FF5E-4D2B-8F5C-E7821720C4EF}" srcOrd="0" destOrd="2" presId="urn:microsoft.com/office/officeart/2005/8/layout/vList6"/>
    <dgm:cxn modelId="{68FD505F-A975-46CA-B3B1-222ABC3D0809}" type="presOf" srcId="{B578F0DD-FDBD-40C7-BFB1-3AA14444870F}" destId="{8CAB3B2E-FF5E-4D2B-8F5C-E7821720C4EF}" srcOrd="0" destOrd="1" presId="urn:microsoft.com/office/officeart/2005/8/layout/vList6"/>
    <dgm:cxn modelId="{E27412F9-EE6F-4020-AF8E-C09E8F3B2DFE}" type="presOf" srcId="{403CF72B-AC80-4712-9501-68C34DA8CBC5}" destId="{5DB323FC-2073-4B5C-9B91-7F2DC6122FAD}" srcOrd="0" destOrd="0" presId="urn:microsoft.com/office/officeart/2005/8/layout/vList6"/>
    <dgm:cxn modelId="{359B3C29-8A5D-4A3F-B830-C4E4F8EB4CEF}" srcId="{8C992AB3-4959-4E80-B964-69CD6BCC7D29}" destId="{ED4854E1-A8BE-4EEC-AE01-F39FEA8487CA}" srcOrd="1" destOrd="0" parTransId="{D19E8553-8ECD-40F7-A6F6-011E13E379FC}" sibTransId="{49E2537D-37C5-4428-ADAB-62B82E86DD5D}"/>
    <dgm:cxn modelId="{B6BC8A6C-CD69-4B7E-95C9-B7F082C2338D}" type="presOf" srcId="{8C992AB3-4959-4E80-B964-69CD6BCC7D29}" destId="{DCACB867-C365-4A07-BE3D-7E35CAF9F93A}" srcOrd="0" destOrd="0" presId="urn:microsoft.com/office/officeart/2005/8/layout/vList6"/>
    <dgm:cxn modelId="{95DCEFB0-EE4A-422A-9073-67FBC17B4B40}" srcId="{99C827B9-0F72-42C6-83B6-912E68726AA2}" destId="{B578F0DD-FDBD-40C7-BFB1-3AA14444870F}" srcOrd="1" destOrd="0" parTransId="{95ED6729-5134-475A-B364-60DAF9136986}" sibTransId="{9E9627C5-A3D1-4C1A-9D01-C872CBA0E5EF}"/>
    <dgm:cxn modelId="{A1E8E577-B049-4898-ABDE-F33DB9DB2D91}" type="presOf" srcId="{F63E17FD-6182-4981-A647-78B79D046C5D}" destId="{14F02133-1B8F-468B-A28E-346BDDEFEFB3}" srcOrd="0" destOrd="2" presId="urn:microsoft.com/office/officeart/2005/8/layout/vList6"/>
    <dgm:cxn modelId="{37D3CD2B-89B4-47E6-8907-CF5AE20F6226}" srcId="{B9A4FD2D-61DF-460C-8144-D97596799046}" destId="{7A9FD68A-D74B-484A-9F47-3936E5CA50F5}" srcOrd="0" destOrd="0" parTransId="{46761AC9-6496-40ED-B93B-DBCD59851218}" sibTransId="{0F205E89-300A-48AA-8A72-A898B2AAA718}"/>
    <dgm:cxn modelId="{4CC64550-A6C9-43C6-B328-BD2A1F4B2562}" srcId="{403CF72B-AC80-4712-9501-68C34DA8CBC5}" destId="{8C992AB3-4959-4E80-B964-69CD6BCC7D29}" srcOrd="0" destOrd="0" parTransId="{68A6C3A3-584E-47A3-96DB-9F02740B24D6}" sibTransId="{A085D3D0-CA35-4206-A9D2-6D8842C71453}"/>
    <dgm:cxn modelId="{41FB7A38-0FBD-42C2-A21A-9FD96A03864D}" type="presParOf" srcId="{5DB323FC-2073-4B5C-9B91-7F2DC6122FAD}" destId="{A41174A0-7A11-44CB-BE4F-EAD22D992BFA}" srcOrd="0" destOrd="0" presId="urn:microsoft.com/office/officeart/2005/8/layout/vList6"/>
    <dgm:cxn modelId="{FD9ABD49-FE11-4F66-8E76-053556EF7A68}" type="presParOf" srcId="{A41174A0-7A11-44CB-BE4F-EAD22D992BFA}" destId="{DCACB867-C365-4A07-BE3D-7E35CAF9F93A}" srcOrd="0" destOrd="0" presId="urn:microsoft.com/office/officeart/2005/8/layout/vList6"/>
    <dgm:cxn modelId="{9D263D65-E2D4-4C2C-8500-0A9EA81A64F3}" type="presParOf" srcId="{A41174A0-7A11-44CB-BE4F-EAD22D992BFA}" destId="{14F02133-1B8F-468B-A28E-346BDDEFEFB3}" srcOrd="1" destOrd="0" presId="urn:microsoft.com/office/officeart/2005/8/layout/vList6"/>
    <dgm:cxn modelId="{34418CDE-E182-4A92-BB96-0F30BA863CEF}" type="presParOf" srcId="{5DB323FC-2073-4B5C-9B91-7F2DC6122FAD}" destId="{BB7EA291-7ABA-4C6E-B183-001AC595FEA6}" srcOrd="1" destOrd="0" presId="urn:microsoft.com/office/officeart/2005/8/layout/vList6"/>
    <dgm:cxn modelId="{CEB74B2F-4DCA-4C71-9833-F882261DE726}" type="presParOf" srcId="{5DB323FC-2073-4B5C-9B91-7F2DC6122FAD}" destId="{46F6425F-0259-41C2-980A-D9878B2DDD87}" srcOrd="2" destOrd="0" presId="urn:microsoft.com/office/officeart/2005/8/layout/vList6"/>
    <dgm:cxn modelId="{D763675A-3051-48EA-A81B-ADAB319F4A0A}" type="presParOf" srcId="{46F6425F-0259-41C2-980A-D9878B2DDD87}" destId="{48A9C39A-27B5-46D7-88D3-D2EEBCF2B14D}" srcOrd="0" destOrd="0" presId="urn:microsoft.com/office/officeart/2005/8/layout/vList6"/>
    <dgm:cxn modelId="{AFBACE35-C700-4E75-B252-C367EEB1CE48}" type="presParOf" srcId="{46F6425F-0259-41C2-980A-D9878B2DDD87}" destId="{8CAB3B2E-FF5E-4D2B-8F5C-E7821720C4EF}" srcOrd="1" destOrd="0" presId="urn:microsoft.com/office/officeart/2005/8/layout/vList6"/>
    <dgm:cxn modelId="{92ACBA2B-E459-4788-B5E9-8AB2FACBC40F}" type="presParOf" srcId="{5DB323FC-2073-4B5C-9B91-7F2DC6122FAD}" destId="{25E91B9F-4987-4440-8A09-6562C5C0652E}" srcOrd="3" destOrd="0" presId="urn:microsoft.com/office/officeart/2005/8/layout/vList6"/>
    <dgm:cxn modelId="{05DEE156-A291-4618-A54B-1D85FD0C9796}" type="presParOf" srcId="{5DB323FC-2073-4B5C-9B91-7F2DC6122FAD}" destId="{67F9D31E-9067-4169-9A01-92BA59146B20}" srcOrd="4" destOrd="0" presId="urn:microsoft.com/office/officeart/2005/8/layout/vList6"/>
    <dgm:cxn modelId="{261DC0D1-3185-4941-B3E4-B0F260060BB7}" type="presParOf" srcId="{67F9D31E-9067-4169-9A01-92BA59146B20}" destId="{258C1048-9A9F-4351-A740-20DC293334DD}" srcOrd="0" destOrd="0" presId="urn:microsoft.com/office/officeart/2005/8/layout/vList6"/>
    <dgm:cxn modelId="{5D448BBF-EABD-4615-BAC7-2F7F4BA6160A}" type="presParOf" srcId="{67F9D31E-9067-4169-9A01-92BA59146B20}" destId="{98DFEF08-9255-4921-86AC-7B05DFDF7BA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71C4E6-AD10-431B-B6D4-BC04A5A730E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344ACF84-7375-46E1-BEAD-686A9D339761}">
      <dgm:prSet phldrT="[Text]"/>
      <dgm:spPr/>
      <dgm:t>
        <a:bodyPr vert="vert270"/>
        <a:lstStyle/>
        <a:p>
          <a:r>
            <a:rPr lang="en-US" dirty="0" smtClean="0"/>
            <a:t>Improved Satisfaction</a:t>
          </a:r>
          <a:endParaRPr lang="en-US" dirty="0"/>
        </a:p>
      </dgm:t>
    </dgm:pt>
    <dgm:pt modelId="{BA1F2ED0-0E61-404F-9546-81194FD65DAA}" type="parTrans" cxnId="{751ECFC0-33E0-4DB7-8527-F363B55C09C4}">
      <dgm:prSet/>
      <dgm:spPr/>
      <dgm:t>
        <a:bodyPr/>
        <a:lstStyle/>
        <a:p>
          <a:endParaRPr lang="en-US"/>
        </a:p>
      </dgm:t>
    </dgm:pt>
    <dgm:pt modelId="{6319CFFD-D472-41EB-A4B4-AA7576E7E5C7}" type="sibTrans" cxnId="{751ECFC0-33E0-4DB7-8527-F363B55C09C4}">
      <dgm:prSet/>
      <dgm:spPr/>
      <dgm:t>
        <a:bodyPr/>
        <a:lstStyle/>
        <a:p>
          <a:endParaRPr lang="en-US"/>
        </a:p>
      </dgm:t>
    </dgm:pt>
    <dgm:pt modelId="{E7710263-EED8-4556-87B1-10124DBF446F}">
      <dgm:prSet phldrT="[Text]"/>
      <dgm:spPr>
        <a:solidFill>
          <a:srgbClr val="FFC000">
            <a:alpha val="51000"/>
          </a:srgbClr>
        </a:solidFill>
      </dgm:spPr>
      <dgm:t>
        <a:bodyPr/>
        <a:lstStyle/>
        <a:p>
          <a:r>
            <a:rPr lang="en-US" dirty="0" smtClean="0"/>
            <a:t>  </a:t>
          </a:r>
          <a:endParaRPr lang="en-US" dirty="0"/>
        </a:p>
      </dgm:t>
    </dgm:pt>
    <dgm:pt modelId="{2FE47009-1FEF-4EF6-8609-B124D65F1B34}" type="parTrans" cxnId="{C0923676-7EBD-4FCE-88AD-1D3C7BA52F2E}">
      <dgm:prSet/>
      <dgm:spPr/>
      <dgm:t>
        <a:bodyPr/>
        <a:lstStyle/>
        <a:p>
          <a:endParaRPr lang="en-US"/>
        </a:p>
      </dgm:t>
    </dgm:pt>
    <dgm:pt modelId="{BBFF7167-89FA-4DE8-8C19-6C292083923C}" type="sibTrans" cxnId="{C0923676-7EBD-4FCE-88AD-1D3C7BA52F2E}">
      <dgm:prSet/>
      <dgm:spPr/>
      <dgm:t>
        <a:bodyPr/>
        <a:lstStyle/>
        <a:p>
          <a:endParaRPr lang="en-US"/>
        </a:p>
      </dgm:t>
    </dgm:pt>
    <dgm:pt modelId="{BFE13160-355C-47B7-B247-2CEBD4431689}" type="pres">
      <dgm:prSet presAssocID="{2371C4E6-AD10-431B-B6D4-BC04A5A730EF}" presName="Name0" presStyleCnt="0">
        <dgm:presLayoutVars>
          <dgm:dir/>
          <dgm:animLvl val="lvl"/>
          <dgm:resizeHandles/>
        </dgm:presLayoutVars>
      </dgm:prSet>
      <dgm:spPr/>
      <dgm:t>
        <a:bodyPr/>
        <a:lstStyle/>
        <a:p>
          <a:endParaRPr lang="en-US"/>
        </a:p>
      </dgm:t>
    </dgm:pt>
    <dgm:pt modelId="{1B7F7F7E-F46C-4F45-880F-C211E55EE8EB}" type="pres">
      <dgm:prSet presAssocID="{344ACF84-7375-46E1-BEAD-686A9D339761}" presName="linNode" presStyleCnt="0"/>
      <dgm:spPr/>
    </dgm:pt>
    <dgm:pt modelId="{B4707FEB-F333-4084-BD4D-1CED82BA1097}" type="pres">
      <dgm:prSet presAssocID="{344ACF84-7375-46E1-BEAD-686A9D339761}" presName="parentShp" presStyleLbl="node1" presStyleIdx="0" presStyleCnt="1" custScaleX="71767" custLinFactNeighborX="-22126">
        <dgm:presLayoutVars>
          <dgm:bulletEnabled val="1"/>
        </dgm:presLayoutVars>
      </dgm:prSet>
      <dgm:spPr/>
      <dgm:t>
        <a:bodyPr/>
        <a:lstStyle/>
        <a:p>
          <a:endParaRPr lang="en-US"/>
        </a:p>
      </dgm:t>
    </dgm:pt>
    <dgm:pt modelId="{D170A501-BCF3-48AC-93A4-3E128447EF69}" type="pres">
      <dgm:prSet presAssocID="{344ACF84-7375-46E1-BEAD-686A9D339761}" presName="childShp" presStyleLbl="bgAccFollowNode1" presStyleIdx="0" presStyleCnt="1" custScaleX="39939" custLinFactNeighborX="-58873" custLinFactNeighborY="-877">
        <dgm:presLayoutVars>
          <dgm:bulletEnabled val="1"/>
        </dgm:presLayoutVars>
      </dgm:prSet>
      <dgm:spPr/>
      <dgm:t>
        <a:bodyPr/>
        <a:lstStyle/>
        <a:p>
          <a:endParaRPr lang="en-US"/>
        </a:p>
      </dgm:t>
    </dgm:pt>
  </dgm:ptLst>
  <dgm:cxnLst>
    <dgm:cxn modelId="{751ECFC0-33E0-4DB7-8527-F363B55C09C4}" srcId="{2371C4E6-AD10-431B-B6D4-BC04A5A730EF}" destId="{344ACF84-7375-46E1-BEAD-686A9D339761}" srcOrd="0" destOrd="0" parTransId="{BA1F2ED0-0E61-404F-9546-81194FD65DAA}" sibTransId="{6319CFFD-D472-41EB-A4B4-AA7576E7E5C7}"/>
    <dgm:cxn modelId="{EDB931C7-E33E-41AC-A647-E90C534F40EC}" type="presOf" srcId="{344ACF84-7375-46E1-BEAD-686A9D339761}" destId="{B4707FEB-F333-4084-BD4D-1CED82BA1097}" srcOrd="0" destOrd="0" presId="urn:microsoft.com/office/officeart/2005/8/layout/vList6"/>
    <dgm:cxn modelId="{29019EDA-290B-49E2-8898-80AE2AF33714}" type="presOf" srcId="{E7710263-EED8-4556-87B1-10124DBF446F}" destId="{D170A501-BCF3-48AC-93A4-3E128447EF69}" srcOrd="0" destOrd="0" presId="urn:microsoft.com/office/officeart/2005/8/layout/vList6"/>
    <dgm:cxn modelId="{C0923676-7EBD-4FCE-88AD-1D3C7BA52F2E}" srcId="{344ACF84-7375-46E1-BEAD-686A9D339761}" destId="{E7710263-EED8-4556-87B1-10124DBF446F}" srcOrd="0" destOrd="0" parTransId="{2FE47009-1FEF-4EF6-8609-B124D65F1B34}" sibTransId="{BBFF7167-89FA-4DE8-8C19-6C292083923C}"/>
    <dgm:cxn modelId="{31B9C04F-BB4B-4EBC-87BD-558A59071A5D}" type="presOf" srcId="{2371C4E6-AD10-431B-B6D4-BC04A5A730EF}" destId="{BFE13160-355C-47B7-B247-2CEBD4431689}" srcOrd="0" destOrd="0" presId="urn:microsoft.com/office/officeart/2005/8/layout/vList6"/>
    <dgm:cxn modelId="{A34EE8CB-FFDE-4187-B9E0-F329F3F7FC52}" type="presParOf" srcId="{BFE13160-355C-47B7-B247-2CEBD4431689}" destId="{1B7F7F7E-F46C-4F45-880F-C211E55EE8EB}" srcOrd="0" destOrd="0" presId="urn:microsoft.com/office/officeart/2005/8/layout/vList6"/>
    <dgm:cxn modelId="{37ED4A9C-DA0C-4F1C-9EB5-1F0572FBB7E0}" type="presParOf" srcId="{1B7F7F7E-F46C-4F45-880F-C211E55EE8EB}" destId="{B4707FEB-F333-4084-BD4D-1CED82BA1097}" srcOrd="0" destOrd="0" presId="urn:microsoft.com/office/officeart/2005/8/layout/vList6"/>
    <dgm:cxn modelId="{1452D4DB-B940-4FC3-B5E3-A496076382C0}" type="presParOf" srcId="{1B7F7F7E-F46C-4F45-880F-C211E55EE8EB}" destId="{D170A501-BCF3-48AC-93A4-3E128447EF69}"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1B61-312B-45D9-AC54-CFE4B4D7016A}">
      <dsp:nvSpPr>
        <dsp:cNvPr id="0" name=""/>
        <dsp:cNvSpPr/>
      </dsp:nvSpPr>
      <dsp:spPr>
        <a:xfrm>
          <a:off x="5075" y="1571859"/>
          <a:ext cx="1351316" cy="1318854"/>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ts val="0"/>
            </a:spcAft>
          </a:pPr>
          <a:r>
            <a:rPr lang="en-US" sz="1400" b="1" kern="1200" dirty="0" smtClean="0">
              <a:latin typeface="Arial" pitchFamily="34" charset="0"/>
              <a:cs typeface="Arial" pitchFamily="34" charset="0"/>
            </a:rPr>
            <a:t>2015 Renewals*</a:t>
          </a:r>
        </a:p>
        <a:p>
          <a:pPr lvl="0" algn="ctr" defTabSz="622300">
            <a:lnSpc>
              <a:spcPct val="100000"/>
            </a:lnSpc>
            <a:spcBef>
              <a:spcPct val="0"/>
            </a:spcBef>
            <a:spcAft>
              <a:spcPts val="0"/>
            </a:spcAft>
          </a:pPr>
          <a:r>
            <a:rPr lang="en-US" sz="800" b="1" kern="1200" dirty="0" smtClean="0">
              <a:latin typeface="Arial" pitchFamily="34" charset="0"/>
              <a:cs typeface="Arial" pitchFamily="34" charset="0"/>
            </a:rPr>
            <a:t> </a:t>
          </a:r>
        </a:p>
        <a:p>
          <a:pPr lvl="0" algn="ctr" defTabSz="622300">
            <a:lnSpc>
              <a:spcPct val="150000"/>
            </a:lnSpc>
            <a:spcBef>
              <a:spcPct val="0"/>
            </a:spcBef>
            <a:spcAft>
              <a:spcPts val="0"/>
            </a:spcAft>
          </a:pPr>
          <a:r>
            <a:rPr lang="en-US" sz="1400" b="1" i="0" u="none" kern="1200" dirty="0" smtClean="0">
              <a:latin typeface="Arial" panose="020B0604020202020204" pitchFamily="34" charset="0"/>
              <a:cs typeface="Arial" panose="020B0604020202020204" pitchFamily="34" charset="0"/>
            </a:rPr>
            <a:t>273,492</a:t>
          </a:r>
          <a:endParaRPr lang="en-US" sz="1400" b="1" i="1" kern="1200" dirty="0">
            <a:latin typeface="Arial" pitchFamily="34" charset="0"/>
            <a:cs typeface="Arial" pitchFamily="34" charset="0"/>
          </a:endParaRPr>
        </a:p>
      </dsp:txBody>
      <dsp:txXfrm>
        <a:off x="202971" y="1765001"/>
        <a:ext cx="955524" cy="932570"/>
      </dsp:txXfrm>
    </dsp:sp>
    <dsp:sp modelId="{5081C073-D3A7-4727-AEB0-DC9E3E3E6CC4}">
      <dsp:nvSpPr>
        <dsp:cNvPr id="0" name=""/>
        <dsp:cNvSpPr/>
      </dsp:nvSpPr>
      <dsp:spPr>
        <a:xfrm>
          <a:off x="1463154" y="1849993"/>
          <a:ext cx="762586" cy="762586"/>
        </a:xfrm>
        <a:prstGeom prst="mathPlus">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564235" y="2141606"/>
        <a:ext cx="560424" cy="179360"/>
      </dsp:txXfrm>
    </dsp:sp>
    <dsp:sp modelId="{FBBAA080-37DE-4CD5-A741-5298578D92E6}">
      <dsp:nvSpPr>
        <dsp:cNvPr id="0" name=""/>
        <dsp:cNvSpPr/>
      </dsp:nvSpPr>
      <dsp:spPr>
        <a:xfrm>
          <a:off x="2332503" y="1561840"/>
          <a:ext cx="1343007" cy="1338892"/>
        </a:xfrm>
        <a:prstGeom prst="ellipse">
          <a:avLst/>
        </a:prstGeom>
        <a:solidFill>
          <a:schemeClr val="accent1">
            <a:shade val="50000"/>
            <a:hueOff val="404255"/>
            <a:satOff val="-37031"/>
            <a:lumOff val="26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ts val="0"/>
            </a:spcAft>
          </a:pPr>
          <a:r>
            <a:rPr lang="en-US" sz="1400" b="1" kern="1200" dirty="0" smtClean="0">
              <a:latin typeface="Arial" pitchFamily="34" charset="0"/>
              <a:cs typeface="Arial" pitchFamily="34" charset="0"/>
            </a:rPr>
            <a:t>New Recruits</a:t>
          </a:r>
        </a:p>
        <a:p>
          <a:pPr lvl="0" algn="ctr" defTabSz="622300">
            <a:lnSpc>
              <a:spcPct val="100000"/>
            </a:lnSpc>
            <a:spcBef>
              <a:spcPct val="0"/>
            </a:spcBef>
            <a:spcAft>
              <a:spcPts val="0"/>
            </a:spcAft>
          </a:pPr>
          <a:endParaRPr lang="en-US" sz="800" b="1" kern="1200" dirty="0" smtClean="0">
            <a:latin typeface="Arial" pitchFamily="34" charset="0"/>
            <a:cs typeface="Arial" pitchFamily="34" charset="0"/>
          </a:endParaRPr>
        </a:p>
        <a:p>
          <a:pPr lvl="0" algn="ctr" defTabSz="622300">
            <a:lnSpc>
              <a:spcPct val="100000"/>
            </a:lnSpc>
            <a:spcBef>
              <a:spcPct val="0"/>
            </a:spcBef>
            <a:spcAft>
              <a:spcPts val="0"/>
            </a:spcAft>
          </a:pPr>
          <a:r>
            <a:rPr lang="en-US" sz="1400" b="1" kern="1200" dirty="0" smtClean="0">
              <a:latin typeface="Arial" pitchFamily="34" charset="0"/>
              <a:cs typeface="Arial" pitchFamily="34" charset="0"/>
            </a:rPr>
            <a:t>89,072</a:t>
          </a:r>
          <a:endParaRPr lang="en-US" sz="1400" b="1" kern="1200" dirty="0">
            <a:latin typeface="Arial" pitchFamily="34" charset="0"/>
            <a:cs typeface="Arial" pitchFamily="34" charset="0"/>
          </a:endParaRPr>
        </a:p>
      </dsp:txBody>
      <dsp:txXfrm>
        <a:off x="2529182" y="1757916"/>
        <a:ext cx="949649" cy="946740"/>
      </dsp:txXfrm>
    </dsp:sp>
    <dsp:sp modelId="{0DF6BACE-FD9C-47A6-80D8-AD5F4837EA22}">
      <dsp:nvSpPr>
        <dsp:cNvPr id="0" name=""/>
        <dsp:cNvSpPr/>
      </dsp:nvSpPr>
      <dsp:spPr>
        <a:xfrm>
          <a:off x="3782273" y="1849993"/>
          <a:ext cx="762586" cy="762586"/>
        </a:xfrm>
        <a:prstGeom prst="mathPlus">
          <a:avLst/>
        </a:prstGeom>
        <a:solidFill>
          <a:schemeClr val="accent1">
            <a:shade val="90000"/>
            <a:hueOff val="571595"/>
            <a:satOff val="-49767"/>
            <a:lumOff val="32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883354" y="2141606"/>
        <a:ext cx="560424" cy="179360"/>
      </dsp:txXfrm>
    </dsp:sp>
    <dsp:sp modelId="{ABA6B68E-9E9C-4120-A3A6-37312D179F75}">
      <dsp:nvSpPr>
        <dsp:cNvPr id="0" name=""/>
        <dsp:cNvSpPr/>
      </dsp:nvSpPr>
      <dsp:spPr>
        <a:xfrm>
          <a:off x="4651622" y="1571990"/>
          <a:ext cx="1345347" cy="1318591"/>
        </a:xfrm>
        <a:prstGeom prst="ellipse">
          <a:avLst/>
        </a:prstGeom>
        <a:solidFill>
          <a:schemeClr val="accent1">
            <a:shade val="50000"/>
            <a:hueOff val="808510"/>
            <a:satOff val="-74062"/>
            <a:lumOff val="533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100000"/>
            </a:lnSpc>
            <a:spcBef>
              <a:spcPct val="0"/>
            </a:spcBef>
            <a:spcAft>
              <a:spcPts val="0"/>
            </a:spcAft>
          </a:pPr>
          <a:endParaRPr lang="en-US" sz="800" kern="1200" dirty="0" smtClean="0">
            <a:latin typeface="Arial" pitchFamily="34" charset="0"/>
            <a:cs typeface="Arial" pitchFamily="34" charset="0"/>
          </a:endParaRPr>
        </a:p>
        <a:p>
          <a:pPr lvl="0" algn="ctr" defTabSz="355600">
            <a:lnSpc>
              <a:spcPct val="100000"/>
            </a:lnSpc>
            <a:spcBef>
              <a:spcPct val="0"/>
            </a:spcBef>
            <a:spcAft>
              <a:spcPts val="0"/>
            </a:spcAft>
          </a:pPr>
          <a:r>
            <a:rPr lang="en-US" sz="1400" b="1" kern="1200" dirty="0" smtClean="0">
              <a:latin typeface="Arial" pitchFamily="34" charset="0"/>
              <a:cs typeface="Arial" pitchFamily="34" charset="0"/>
            </a:rPr>
            <a:t>Reinstates</a:t>
          </a:r>
        </a:p>
        <a:p>
          <a:pPr lvl="0" algn="ctr" defTabSz="355600">
            <a:lnSpc>
              <a:spcPct val="100000"/>
            </a:lnSpc>
            <a:spcBef>
              <a:spcPct val="0"/>
            </a:spcBef>
            <a:spcAft>
              <a:spcPts val="0"/>
            </a:spcAft>
          </a:pPr>
          <a:endParaRPr lang="en-US" sz="800" b="1" kern="1200" dirty="0" smtClean="0">
            <a:latin typeface="Arial" pitchFamily="34" charset="0"/>
            <a:cs typeface="Arial" pitchFamily="34" charset="0"/>
          </a:endParaRPr>
        </a:p>
        <a:p>
          <a:pPr lvl="0" algn="ctr" defTabSz="355600">
            <a:lnSpc>
              <a:spcPct val="100000"/>
            </a:lnSpc>
            <a:spcBef>
              <a:spcPct val="0"/>
            </a:spcBef>
            <a:spcAft>
              <a:spcPts val="0"/>
            </a:spcAft>
          </a:pPr>
          <a:r>
            <a:rPr lang="en-US" sz="1400" b="1" kern="1200" dirty="0" smtClean="0">
              <a:latin typeface="Arial" pitchFamily="34" charset="0"/>
              <a:cs typeface="Arial" pitchFamily="34" charset="0"/>
            </a:rPr>
            <a:t>18,171</a:t>
          </a:r>
          <a:endParaRPr lang="en-US" sz="1200" b="1" kern="1200" dirty="0">
            <a:latin typeface="Arial" pitchFamily="34" charset="0"/>
            <a:cs typeface="Arial" pitchFamily="34" charset="0"/>
          </a:endParaRPr>
        </a:p>
      </dsp:txBody>
      <dsp:txXfrm>
        <a:off x="4848644" y="1765093"/>
        <a:ext cx="951303" cy="932385"/>
      </dsp:txXfrm>
    </dsp:sp>
    <dsp:sp modelId="{D3ECC905-77DB-4AA0-AF76-E9475A808EEC}">
      <dsp:nvSpPr>
        <dsp:cNvPr id="0" name=""/>
        <dsp:cNvSpPr/>
      </dsp:nvSpPr>
      <dsp:spPr>
        <a:xfrm>
          <a:off x="6103732" y="1849993"/>
          <a:ext cx="762586" cy="762586"/>
        </a:xfrm>
        <a:prstGeom prst="mathEqual">
          <a:avLst/>
        </a:prstGeom>
        <a:solidFill>
          <a:schemeClr val="accent1">
            <a:shade val="90000"/>
            <a:hueOff val="571595"/>
            <a:satOff val="-49767"/>
            <a:lumOff val="32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6204813" y="2007086"/>
        <a:ext cx="560424" cy="448400"/>
      </dsp:txXfrm>
    </dsp:sp>
    <dsp:sp modelId="{39D046EF-C14E-45BD-B4B0-843173A1A199}">
      <dsp:nvSpPr>
        <dsp:cNvPr id="0" name=""/>
        <dsp:cNvSpPr/>
      </dsp:nvSpPr>
      <dsp:spPr>
        <a:xfrm>
          <a:off x="6973081" y="1335306"/>
          <a:ext cx="1624783" cy="1791960"/>
        </a:xfrm>
        <a:prstGeom prst="ellipse">
          <a:avLst/>
        </a:prstGeom>
        <a:solidFill>
          <a:schemeClr val="accent1">
            <a:shade val="50000"/>
            <a:hueOff val="404255"/>
            <a:satOff val="-37031"/>
            <a:lumOff val="26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ts val="0"/>
            </a:spcAft>
          </a:pPr>
          <a:r>
            <a:rPr lang="en-US" sz="1400" b="1" kern="1200" dirty="0" smtClean="0">
              <a:latin typeface="Arial" pitchFamily="34" charset="0"/>
              <a:cs typeface="Arial" pitchFamily="34" charset="0"/>
            </a:rPr>
            <a:t>2016 Renewal Opportunity</a:t>
          </a:r>
        </a:p>
        <a:p>
          <a:pPr lvl="0" algn="ctr" defTabSz="622300">
            <a:lnSpc>
              <a:spcPct val="100000"/>
            </a:lnSpc>
            <a:spcBef>
              <a:spcPct val="0"/>
            </a:spcBef>
            <a:spcAft>
              <a:spcPts val="0"/>
            </a:spcAft>
          </a:pPr>
          <a:endParaRPr lang="en-US" sz="800" b="1" kern="1200" dirty="0" smtClean="0">
            <a:latin typeface="Arial" pitchFamily="34" charset="0"/>
            <a:cs typeface="Arial" pitchFamily="34" charset="0"/>
          </a:endParaRPr>
        </a:p>
        <a:p>
          <a:pPr lvl="0" algn="ctr" defTabSz="622300">
            <a:lnSpc>
              <a:spcPct val="100000"/>
            </a:lnSpc>
            <a:spcBef>
              <a:spcPct val="0"/>
            </a:spcBef>
            <a:spcAft>
              <a:spcPts val="0"/>
            </a:spcAft>
          </a:pPr>
          <a:r>
            <a:rPr lang="en-US" sz="1400" b="1" i="0" kern="1200" dirty="0" smtClean="0">
              <a:latin typeface="Arial" pitchFamily="34" charset="0"/>
              <a:cs typeface="Arial" pitchFamily="34" charset="0"/>
            </a:rPr>
            <a:t>380,735</a:t>
          </a:r>
          <a:endParaRPr lang="en-US" sz="1400" b="1" i="0" kern="1200" dirty="0">
            <a:latin typeface="Arial" pitchFamily="34" charset="0"/>
            <a:cs typeface="Arial" pitchFamily="34" charset="0"/>
          </a:endParaRPr>
        </a:p>
      </dsp:txBody>
      <dsp:txXfrm>
        <a:off x="7211025" y="1597732"/>
        <a:ext cx="1148895" cy="1267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02133-1B8F-468B-A28E-346BDDEFEFB3}">
      <dsp:nvSpPr>
        <dsp:cNvPr id="0" name=""/>
        <dsp:cNvSpPr/>
      </dsp:nvSpPr>
      <dsp:spPr>
        <a:xfrm>
          <a:off x="2627686" y="0"/>
          <a:ext cx="4143178" cy="1625820"/>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Every 1% Increase in Higher Grade Retention = ~$200,000 in Dues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 Larger number of members to purchase societies, optional publications, and other services</a:t>
          </a:r>
          <a:endParaRPr lang="en-US" sz="1400" kern="1200" dirty="0"/>
        </a:p>
      </dsp:txBody>
      <dsp:txXfrm>
        <a:off x="2627686" y="203228"/>
        <a:ext cx="3533496" cy="1219365"/>
      </dsp:txXfrm>
    </dsp:sp>
    <dsp:sp modelId="{DCACB867-C365-4A07-BE3D-7E35CAF9F93A}">
      <dsp:nvSpPr>
        <dsp:cNvPr id="0" name=""/>
        <dsp:cNvSpPr/>
      </dsp:nvSpPr>
      <dsp:spPr>
        <a:xfrm>
          <a:off x="134432" y="0"/>
          <a:ext cx="2493254" cy="16258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Increased Retention</a:t>
          </a:r>
          <a:endParaRPr lang="en-US" sz="2800" kern="1200" dirty="0"/>
        </a:p>
      </dsp:txBody>
      <dsp:txXfrm>
        <a:off x="213798" y="79366"/>
        <a:ext cx="2334522" cy="1467088"/>
      </dsp:txXfrm>
    </dsp:sp>
    <dsp:sp modelId="{8CAB3B2E-FF5E-4D2B-8F5C-E7821720C4EF}">
      <dsp:nvSpPr>
        <dsp:cNvPr id="0" name=""/>
        <dsp:cNvSpPr/>
      </dsp:nvSpPr>
      <dsp:spPr>
        <a:xfrm>
          <a:off x="2633376" y="1788402"/>
          <a:ext cx="4143178" cy="1625820"/>
        </a:xfrm>
        <a:prstGeom prst="rightArrow">
          <a:avLst>
            <a:gd name="adj1" fmla="val 75000"/>
            <a:gd name="adj2" fmla="val 50000"/>
          </a:avLst>
        </a:prstGeom>
        <a:solidFill>
          <a:schemeClr val="accent5">
            <a:tint val="40000"/>
            <a:alpha val="90000"/>
            <a:hueOff val="4270975"/>
            <a:satOff val="-22153"/>
            <a:lumOff val="-2480"/>
            <a:alphaOff val="0"/>
          </a:schemeClr>
        </a:solidFill>
        <a:ln w="25400" cap="flat" cmpd="sng" algn="ctr">
          <a:solidFill>
            <a:schemeClr val="accent5">
              <a:tint val="40000"/>
              <a:alpha val="90000"/>
              <a:hueOff val="4270975"/>
              <a:satOff val="-22153"/>
              <a:lumOff val="-24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Currently 65% of recruitment is driven by referrals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“Great” satisfaction will drive a higher percentage of referrals from a larger number of members</a:t>
          </a:r>
          <a:endParaRPr lang="en-US" sz="1400" kern="1200" dirty="0"/>
        </a:p>
      </dsp:txBody>
      <dsp:txXfrm>
        <a:off x="2633376" y="1991630"/>
        <a:ext cx="3533496" cy="1219365"/>
      </dsp:txXfrm>
    </dsp:sp>
    <dsp:sp modelId="{48A9C39A-27B5-46D7-88D3-D2EEBCF2B14D}">
      <dsp:nvSpPr>
        <dsp:cNvPr id="0" name=""/>
        <dsp:cNvSpPr/>
      </dsp:nvSpPr>
      <dsp:spPr>
        <a:xfrm>
          <a:off x="128742" y="1788402"/>
          <a:ext cx="2504634" cy="1625820"/>
        </a:xfrm>
        <a:prstGeom prst="roundRect">
          <a:avLst/>
        </a:prstGeom>
        <a:solidFill>
          <a:schemeClr val="accent5">
            <a:hueOff val="4223164"/>
            <a:satOff val="0"/>
            <a:lumOff val="-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Increased Referrals</a:t>
          </a:r>
          <a:endParaRPr lang="en-US" sz="2800" kern="1200" dirty="0"/>
        </a:p>
      </dsp:txBody>
      <dsp:txXfrm>
        <a:off x="208108" y="1867768"/>
        <a:ext cx="2345902" cy="1467088"/>
      </dsp:txXfrm>
    </dsp:sp>
    <dsp:sp modelId="{98DFEF08-9255-4921-86AC-7B05DFDF7BAB}">
      <dsp:nvSpPr>
        <dsp:cNvPr id="0" name=""/>
        <dsp:cNvSpPr/>
      </dsp:nvSpPr>
      <dsp:spPr>
        <a:xfrm>
          <a:off x="2627686" y="3576805"/>
          <a:ext cx="4143178" cy="1625820"/>
        </a:xfrm>
        <a:prstGeom prst="rightArrow">
          <a:avLst>
            <a:gd name="adj1" fmla="val 75000"/>
            <a:gd name="adj2" fmla="val 50000"/>
          </a:avLst>
        </a:prstGeom>
        <a:solidFill>
          <a:schemeClr val="accent5">
            <a:tint val="40000"/>
            <a:alpha val="90000"/>
            <a:hueOff val="8541951"/>
            <a:satOff val="-44305"/>
            <a:lumOff val="-4959"/>
            <a:alphaOff val="0"/>
          </a:schemeClr>
        </a:solidFill>
        <a:ln w="25400" cap="flat" cmpd="sng" algn="ctr">
          <a:solidFill>
            <a:schemeClr val="accent5">
              <a:tint val="40000"/>
              <a:alpha val="90000"/>
              <a:hueOff val="8541951"/>
              <a:satOff val="-44305"/>
              <a:lumOff val="-49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Allows fixed costs of membership to be spread across a larger number of members</a:t>
          </a:r>
          <a:endParaRPr lang="en-US" sz="1400" kern="1200" dirty="0"/>
        </a:p>
      </dsp:txBody>
      <dsp:txXfrm>
        <a:off x="2627686" y="3780033"/>
        <a:ext cx="3533496" cy="1219365"/>
      </dsp:txXfrm>
    </dsp:sp>
    <dsp:sp modelId="{258C1048-9A9F-4351-A740-20DC293334DD}">
      <dsp:nvSpPr>
        <dsp:cNvPr id="0" name=""/>
        <dsp:cNvSpPr/>
      </dsp:nvSpPr>
      <dsp:spPr>
        <a:xfrm>
          <a:off x="134432" y="3576805"/>
          <a:ext cx="2493254" cy="1625820"/>
        </a:xfrm>
        <a:prstGeom prst="roundRect">
          <a:avLst/>
        </a:prstGeom>
        <a:solidFill>
          <a:schemeClr val="accent5">
            <a:hueOff val="8446328"/>
            <a:satOff val="0"/>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Economies of Scale</a:t>
          </a:r>
          <a:endParaRPr lang="en-US" sz="2800" kern="1200" dirty="0"/>
        </a:p>
      </dsp:txBody>
      <dsp:txXfrm>
        <a:off x="213798" y="3656171"/>
        <a:ext cx="2334522" cy="1467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0A501-BCF3-48AC-93A4-3E128447EF69}">
      <dsp:nvSpPr>
        <dsp:cNvPr id="0" name=""/>
        <dsp:cNvSpPr/>
      </dsp:nvSpPr>
      <dsp:spPr>
        <a:xfrm>
          <a:off x="1338301" y="0"/>
          <a:ext cx="1112681" cy="4247066"/>
        </a:xfrm>
        <a:prstGeom prst="rightArrow">
          <a:avLst>
            <a:gd name="adj1" fmla="val 75000"/>
            <a:gd name="adj2" fmla="val 50000"/>
          </a:avLst>
        </a:prstGeom>
        <a:solidFill>
          <a:srgbClr val="FFC000">
            <a:alpha val="51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r>
            <a:rPr lang="en-US" sz="6500" kern="1200" dirty="0" smtClean="0"/>
            <a:t>  </a:t>
          </a:r>
          <a:endParaRPr lang="en-US" sz="6500" kern="1200" dirty="0"/>
        </a:p>
      </dsp:txBody>
      <dsp:txXfrm>
        <a:off x="1338301" y="530883"/>
        <a:ext cx="695426" cy="3185300"/>
      </dsp:txXfrm>
    </dsp:sp>
    <dsp:sp modelId="{B4707FEB-F333-4084-BD4D-1CED82BA1097}">
      <dsp:nvSpPr>
        <dsp:cNvPr id="0" name=""/>
        <dsp:cNvSpPr/>
      </dsp:nvSpPr>
      <dsp:spPr>
        <a:xfrm>
          <a:off x="482401" y="0"/>
          <a:ext cx="1332929" cy="42470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Improved Satisfaction</a:t>
          </a:r>
          <a:endParaRPr lang="en-US" sz="3400" kern="1200" dirty="0"/>
        </a:p>
      </dsp:txBody>
      <dsp:txXfrm>
        <a:off x="547469" y="65068"/>
        <a:ext cx="1202793" cy="411693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image" Target="../media/image64.png"/><Relationship Id="rId2"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image" Target="../media/image75.png"/><Relationship Id="rId2" Type="http://schemas.openxmlformats.org/officeDocument/2006/relationships/image" Target="../media/image7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488" cy="461963"/>
          </a:xfrm>
          <a:prstGeom prst="rect">
            <a:avLst/>
          </a:prstGeom>
        </p:spPr>
        <p:txBody>
          <a:bodyPr vert="horz" lIns="91437" tIns="45719" rIns="91437" bIns="45719" rtlCol="0"/>
          <a:lstStyle>
            <a:lvl1pPr algn="l">
              <a:defRPr sz="1200"/>
            </a:lvl1pPr>
          </a:lstStyle>
          <a:p>
            <a:endParaRPr lang="en-US"/>
          </a:p>
        </p:txBody>
      </p:sp>
      <p:sp>
        <p:nvSpPr>
          <p:cNvPr id="3" name="Date Placeholder 2"/>
          <p:cNvSpPr>
            <a:spLocks noGrp="1"/>
          </p:cNvSpPr>
          <p:nvPr>
            <p:ph type="dt" sz="quarter" idx="1"/>
          </p:nvPr>
        </p:nvSpPr>
        <p:spPr>
          <a:xfrm>
            <a:off x="3937001" y="1"/>
            <a:ext cx="3011488" cy="461963"/>
          </a:xfrm>
          <a:prstGeom prst="rect">
            <a:avLst/>
          </a:prstGeom>
        </p:spPr>
        <p:txBody>
          <a:bodyPr vert="horz" lIns="91437" tIns="45719" rIns="91437" bIns="45719" rtlCol="0"/>
          <a:lstStyle>
            <a:lvl1pPr algn="r">
              <a:defRPr sz="1200"/>
            </a:lvl1pPr>
          </a:lstStyle>
          <a:p>
            <a:fld id="{0314155C-1F23-48F6-86C8-04AD10BC735B}" type="datetimeFigureOut">
              <a:rPr lang="en-US" smtClean="0"/>
              <a:t>1/22/16</a:t>
            </a:fld>
            <a:endParaRPr lang="en-US"/>
          </a:p>
        </p:txBody>
      </p:sp>
      <p:sp>
        <p:nvSpPr>
          <p:cNvPr id="4" name="Footer Placeholder 3"/>
          <p:cNvSpPr>
            <a:spLocks noGrp="1"/>
          </p:cNvSpPr>
          <p:nvPr>
            <p:ph type="ftr" sz="quarter" idx="2"/>
          </p:nvPr>
        </p:nvSpPr>
        <p:spPr>
          <a:xfrm>
            <a:off x="0" y="8772526"/>
            <a:ext cx="3011488" cy="461963"/>
          </a:xfrm>
          <a:prstGeom prst="rect">
            <a:avLst/>
          </a:prstGeom>
        </p:spPr>
        <p:txBody>
          <a:bodyPr vert="horz" lIns="91437" tIns="45719" rIns="91437"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937001" y="8772526"/>
            <a:ext cx="3011488" cy="461963"/>
          </a:xfrm>
          <a:prstGeom prst="rect">
            <a:avLst/>
          </a:prstGeom>
        </p:spPr>
        <p:txBody>
          <a:bodyPr vert="horz" lIns="91437" tIns="45719" rIns="91437" bIns="45719" rtlCol="0" anchor="b"/>
          <a:lstStyle>
            <a:lvl1pPr algn="r">
              <a:defRPr sz="1200"/>
            </a:lvl1pPr>
          </a:lstStyle>
          <a:p>
            <a:fld id="{52970C72-CF39-4B02-95A3-E6B9E1A009B2}" type="slidenum">
              <a:rPr lang="en-US" smtClean="0"/>
              <a:t>‹#›</a:t>
            </a:fld>
            <a:endParaRPr lang="en-US"/>
          </a:p>
        </p:txBody>
      </p:sp>
    </p:spTree>
    <p:extLst>
      <p:ext uri="{BB962C8B-B14F-4D97-AF65-F5344CB8AC3E}">
        <p14:creationId xmlns:p14="http://schemas.microsoft.com/office/powerpoint/2010/main" val="166773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90" tIns="46245" rIns="92490" bIns="46245"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90" tIns="46245" rIns="92490" bIns="46245" rtlCol="0"/>
          <a:lstStyle>
            <a:lvl1pPr algn="r">
              <a:defRPr sz="1200"/>
            </a:lvl1pPr>
          </a:lstStyle>
          <a:p>
            <a:fld id="{F268DF05-87D0-4FE3-8A39-08DDAB99EB98}" type="datetimeFigureOut">
              <a:rPr lang="en-US" smtClean="0"/>
              <a:t>1/22/16</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0" tIns="46245" rIns="92490" bIns="46245"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0" tIns="46245" rIns="92490" bIns="4624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69"/>
            <a:ext cx="3011699" cy="461804"/>
          </a:xfrm>
          <a:prstGeom prst="rect">
            <a:avLst/>
          </a:prstGeom>
        </p:spPr>
        <p:txBody>
          <a:bodyPr vert="horz" lIns="92490" tIns="46245" rIns="92490" bIns="462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2490" tIns="46245" rIns="92490" bIns="46245" rtlCol="0" anchor="b"/>
          <a:lstStyle>
            <a:lvl1pPr algn="r">
              <a:defRPr sz="1200"/>
            </a:lvl1pPr>
          </a:lstStyle>
          <a:p>
            <a:fld id="{2EFB354D-3814-4A48-83E8-8C73A6589759}" type="slidenum">
              <a:rPr lang="en-US" smtClean="0"/>
              <a:t>‹#›</a:t>
            </a:fld>
            <a:endParaRPr lang="en-US" dirty="0"/>
          </a:p>
        </p:txBody>
      </p:sp>
    </p:spTree>
    <p:extLst>
      <p:ext uri="{BB962C8B-B14F-4D97-AF65-F5344CB8AC3E}">
        <p14:creationId xmlns:p14="http://schemas.microsoft.com/office/powerpoint/2010/main" val="3370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MS PGothic" pitchFamily="34" charset="-128"/>
            </a:endParaRPr>
          </a:p>
        </p:txBody>
      </p:sp>
      <p:sp>
        <p:nvSpPr>
          <p:cNvPr id="92164" name="Slide Number Placeholder 3"/>
          <p:cNvSpPr txBox="1">
            <a:spLocks noGrp="1"/>
          </p:cNvSpPr>
          <p:nvPr/>
        </p:nvSpPr>
        <p:spPr bwMode="auto">
          <a:xfrm>
            <a:off x="3936768" y="8772379"/>
            <a:ext cx="3011699" cy="46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4" tIns="45487" rIns="90974" bIns="45487"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95B7C25D-A48F-4B5F-929A-08B280DDDA6C}" type="slidenum">
              <a:rPr lang="en-US" altLang="en-US"/>
              <a:pPr algn="r" eaLnBrk="1" hangingPunct="1">
                <a:spcBef>
                  <a:spcPct val="0"/>
                </a:spcBef>
              </a:pPr>
              <a:t>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40</a:t>
            </a:fld>
            <a:endParaRPr lang="en-US" dirty="0"/>
          </a:p>
        </p:txBody>
      </p:sp>
    </p:spTree>
    <p:extLst>
      <p:ext uri="{BB962C8B-B14F-4D97-AF65-F5344CB8AC3E}">
        <p14:creationId xmlns:p14="http://schemas.microsoft.com/office/powerpoint/2010/main" val="1540388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FB354D-3814-4A48-83E8-8C73A6589759}" type="slidenum">
              <a:rPr lang="en-US" smtClean="0"/>
              <a:t>46</a:t>
            </a:fld>
            <a:endParaRPr lang="en-US" dirty="0"/>
          </a:p>
        </p:txBody>
      </p:sp>
    </p:spTree>
    <p:extLst>
      <p:ext uri="{BB962C8B-B14F-4D97-AF65-F5344CB8AC3E}">
        <p14:creationId xmlns:p14="http://schemas.microsoft.com/office/powerpoint/2010/main" val="4241705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FB354D-3814-4A48-83E8-8C73A6589759}" type="slidenum">
              <a:rPr lang="en-US" smtClean="0"/>
              <a:t>47</a:t>
            </a:fld>
            <a:endParaRPr lang="en-US" dirty="0"/>
          </a:p>
        </p:txBody>
      </p:sp>
    </p:spTree>
    <p:extLst>
      <p:ext uri="{BB962C8B-B14F-4D97-AF65-F5344CB8AC3E}">
        <p14:creationId xmlns:p14="http://schemas.microsoft.com/office/powerpoint/2010/main" val="4241705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Appropriate: Speaking to a Senior</a:t>
            </a:r>
            <a:r>
              <a:rPr lang="en-US" baseline="0" dirty="0" smtClean="0"/>
              <a:t> Leader of Industry who is skilled at strategy development, maybe ask them to help with the strategy of the Section.</a:t>
            </a:r>
          </a:p>
          <a:p>
            <a:r>
              <a:rPr lang="en-US" baseline="0" dirty="0" smtClean="0"/>
              <a:t>Maybe not-appropriate: Ask that senior Leader to be a greeter at the door.</a:t>
            </a:r>
          </a:p>
          <a:p>
            <a:endParaRPr lang="en-US" baseline="0" dirty="0" smtClean="0"/>
          </a:p>
          <a:p>
            <a:r>
              <a:rPr lang="en-US" baseline="0" dirty="0" smtClean="0"/>
              <a:t>Appropriate “Ask” will most likely lead to further Section involvement and volunteering </a:t>
            </a:r>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60</a:t>
            </a:fld>
            <a:endParaRPr lang="en-US" dirty="0"/>
          </a:p>
        </p:txBody>
      </p:sp>
    </p:spTree>
    <p:extLst>
      <p:ext uri="{BB962C8B-B14F-4D97-AF65-F5344CB8AC3E}">
        <p14:creationId xmlns:p14="http://schemas.microsoft.com/office/powerpoint/2010/main" val="1757689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 should be socialized and promoted to the members as it is a lead generation tool for Section leadership</a:t>
            </a:r>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67</a:t>
            </a:fld>
            <a:endParaRPr lang="en-US" dirty="0"/>
          </a:p>
        </p:txBody>
      </p:sp>
    </p:spTree>
    <p:extLst>
      <p:ext uri="{BB962C8B-B14F-4D97-AF65-F5344CB8AC3E}">
        <p14:creationId xmlns:p14="http://schemas.microsoft.com/office/powerpoint/2010/main" val="54036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D355D-B423-47FD-B86F-A6F8D01ED63F}" type="slidenum">
              <a:rPr lang="en-US" smtClean="0"/>
              <a:t>79</a:t>
            </a:fld>
            <a:endParaRPr lang="en-US"/>
          </a:p>
        </p:txBody>
      </p:sp>
    </p:spTree>
    <p:extLst>
      <p:ext uri="{BB962C8B-B14F-4D97-AF65-F5344CB8AC3E}">
        <p14:creationId xmlns:p14="http://schemas.microsoft.com/office/powerpoint/2010/main" val="327043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84</a:t>
            </a:fld>
            <a:endParaRPr lang="en-US" dirty="0"/>
          </a:p>
        </p:txBody>
      </p:sp>
    </p:spTree>
    <p:extLst>
      <p:ext uri="{BB962C8B-B14F-4D97-AF65-F5344CB8AC3E}">
        <p14:creationId xmlns:p14="http://schemas.microsoft.com/office/powerpoint/2010/main" val="1649062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a:lstStyle/>
          <a:p>
            <a:endParaRPr lang="en-US" smtClean="0"/>
          </a:p>
        </p:txBody>
      </p:sp>
      <p:sp>
        <p:nvSpPr>
          <p:cNvPr id="6148" name="Slide Number Placeholder 3"/>
          <p:cNvSpPr>
            <a:spLocks noGrp="1"/>
          </p:cNvSpPr>
          <p:nvPr>
            <p:ph type="sldNum" sz="quarter" idx="5"/>
          </p:nvPr>
        </p:nvSpPr>
        <p:spPr bwMode="auto">
          <a:noFill/>
          <a:ln>
            <a:miter lim="800000"/>
            <a:headEnd/>
            <a:tailEnd/>
          </a:ln>
        </p:spPr>
        <p:txBody>
          <a:bodyPr/>
          <a:lstStyle/>
          <a:p>
            <a:fld id="{C06830D8-C1EE-4D40-88F2-42C99120DD8A}" type="slidenum">
              <a:rPr lang="en-US" smtClean="0"/>
              <a:pPr/>
              <a:t>97</a:t>
            </a:fld>
            <a:endParaRPr lang="en-US" smtClean="0"/>
          </a:p>
        </p:txBody>
      </p:sp>
      <p:sp>
        <p:nvSpPr>
          <p:cNvPr id="6149" name="Date Placeholder 4"/>
          <p:cNvSpPr>
            <a:spLocks noGrp="1"/>
          </p:cNvSpPr>
          <p:nvPr>
            <p:ph type="dt" sz="quarter" idx="1"/>
          </p:nvPr>
        </p:nvSpPr>
        <p:spPr bwMode="auto">
          <a:noFill/>
          <a:ln>
            <a:miter lim="800000"/>
            <a:headEnd/>
            <a:tailEnd/>
          </a:ln>
        </p:spPr>
        <p:txBody>
          <a:bodyPr/>
          <a:lstStyle/>
          <a:p>
            <a:fld id="{85EA16DC-A1D4-4BEA-98BF-6DDBC632DD38}" type="datetime1">
              <a:rPr lang="en-US" smtClean="0"/>
              <a:pPr/>
              <a:t>1/22/16</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31" indent="-289011">
              <a:defRPr sz="2400">
                <a:solidFill>
                  <a:schemeClr val="tx1"/>
                </a:solidFill>
                <a:latin typeface="Arial" pitchFamily="34" charset="0"/>
                <a:ea typeface="ＭＳ Ｐゴシック" pitchFamily="34" charset="-128"/>
              </a:defRPr>
            </a:lvl2pPr>
            <a:lvl3pPr marL="1156048" indent="-231210">
              <a:defRPr sz="2400">
                <a:solidFill>
                  <a:schemeClr val="tx1"/>
                </a:solidFill>
                <a:latin typeface="Arial" pitchFamily="34" charset="0"/>
                <a:ea typeface="ＭＳ Ｐゴシック" pitchFamily="34" charset="-128"/>
              </a:defRPr>
            </a:lvl3pPr>
            <a:lvl4pPr marL="1618467" indent="-231210">
              <a:defRPr sz="2400">
                <a:solidFill>
                  <a:schemeClr val="tx1"/>
                </a:solidFill>
                <a:latin typeface="Arial" pitchFamily="34" charset="0"/>
                <a:ea typeface="ＭＳ Ｐゴシック" pitchFamily="34" charset="-128"/>
              </a:defRPr>
            </a:lvl4pPr>
            <a:lvl5pPr marL="2080886" indent="-231210">
              <a:defRPr sz="2400">
                <a:solidFill>
                  <a:schemeClr val="tx1"/>
                </a:solidFill>
                <a:latin typeface="Arial" pitchFamily="34" charset="0"/>
                <a:ea typeface="ＭＳ Ｐゴシック" pitchFamily="34" charset="-128"/>
              </a:defRPr>
            </a:lvl5pPr>
            <a:lvl6pPr marL="2543305" indent="-23121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4" indent="-23121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3" indent="-23121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2" indent="-23121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E1EE76-1B1F-4770-A06A-44FC61A26797}" type="slidenum">
              <a:rPr lang="en-US" altLang="en-US" sz="1200"/>
              <a:pPr/>
              <a:t>111</a:t>
            </a:fld>
            <a:endParaRPr lang="en-US" altLang="en-US" sz="120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Note: At IEEE we have two additional steps of the cycle that relate directly to engagement: Influence and Ownership.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31" indent="-289011">
              <a:defRPr sz="2400">
                <a:solidFill>
                  <a:schemeClr val="tx1"/>
                </a:solidFill>
                <a:latin typeface="Arial" pitchFamily="34" charset="0"/>
                <a:ea typeface="ＭＳ Ｐゴシック" pitchFamily="34" charset="-128"/>
              </a:defRPr>
            </a:lvl2pPr>
            <a:lvl3pPr marL="1156048" indent="-231210">
              <a:defRPr sz="2400">
                <a:solidFill>
                  <a:schemeClr val="tx1"/>
                </a:solidFill>
                <a:latin typeface="Arial" pitchFamily="34" charset="0"/>
                <a:ea typeface="ＭＳ Ｐゴシック" pitchFamily="34" charset="-128"/>
              </a:defRPr>
            </a:lvl3pPr>
            <a:lvl4pPr marL="1618467" indent="-231210">
              <a:defRPr sz="2400">
                <a:solidFill>
                  <a:schemeClr val="tx1"/>
                </a:solidFill>
                <a:latin typeface="Arial" pitchFamily="34" charset="0"/>
                <a:ea typeface="ＭＳ Ｐゴシック" pitchFamily="34" charset="-128"/>
              </a:defRPr>
            </a:lvl4pPr>
            <a:lvl5pPr marL="2080886" indent="-231210">
              <a:defRPr sz="2400">
                <a:solidFill>
                  <a:schemeClr val="tx1"/>
                </a:solidFill>
                <a:latin typeface="Arial" pitchFamily="34" charset="0"/>
                <a:ea typeface="ＭＳ Ｐゴシック" pitchFamily="34" charset="-128"/>
              </a:defRPr>
            </a:lvl5pPr>
            <a:lvl6pPr marL="2543305" indent="-23121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4" indent="-23121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3" indent="-23121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2" indent="-23121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8EAA02A-8F0F-4107-94FB-EBC250823196}" type="slidenum">
              <a:rPr lang="en-US" altLang="en-US" sz="1200"/>
              <a:pPr/>
              <a:t>112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13</a:t>
            </a:fld>
            <a:endParaRPr lang="en-US" dirty="0"/>
          </a:p>
        </p:txBody>
      </p:sp>
    </p:spTree>
    <p:extLst>
      <p:ext uri="{BB962C8B-B14F-4D97-AF65-F5344CB8AC3E}">
        <p14:creationId xmlns:p14="http://schemas.microsoft.com/office/powerpoint/2010/main" val="44083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31" indent="-289011">
              <a:defRPr sz="2400">
                <a:solidFill>
                  <a:schemeClr val="tx1"/>
                </a:solidFill>
                <a:latin typeface="Arial" pitchFamily="34" charset="0"/>
                <a:ea typeface="ＭＳ Ｐゴシック" pitchFamily="34" charset="-128"/>
              </a:defRPr>
            </a:lvl2pPr>
            <a:lvl3pPr marL="1156048" indent="-231210">
              <a:defRPr sz="2400">
                <a:solidFill>
                  <a:schemeClr val="tx1"/>
                </a:solidFill>
                <a:latin typeface="Arial" pitchFamily="34" charset="0"/>
                <a:ea typeface="ＭＳ Ｐゴシック" pitchFamily="34" charset="-128"/>
              </a:defRPr>
            </a:lvl3pPr>
            <a:lvl4pPr marL="1618467" indent="-231210">
              <a:defRPr sz="2400">
                <a:solidFill>
                  <a:schemeClr val="tx1"/>
                </a:solidFill>
                <a:latin typeface="Arial" pitchFamily="34" charset="0"/>
                <a:ea typeface="ＭＳ Ｐゴシック" pitchFamily="34" charset="-128"/>
              </a:defRPr>
            </a:lvl4pPr>
            <a:lvl5pPr marL="2080886" indent="-231210">
              <a:defRPr sz="2400">
                <a:solidFill>
                  <a:schemeClr val="tx1"/>
                </a:solidFill>
                <a:latin typeface="Arial" pitchFamily="34" charset="0"/>
                <a:ea typeface="ＭＳ Ｐゴシック" pitchFamily="34" charset="-128"/>
              </a:defRPr>
            </a:lvl5pPr>
            <a:lvl6pPr marL="2543305" indent="-23121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4" indent="-23121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3" indent="-23121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2" indent="-23121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08911A2-060C-4B66-A110-6E103D91D1B6}" type="slidenum">
              <a:rPr lang="en-US" altLang="en-US" sz="1200"/>
              <a:pPr/>
              <a:t>113</a:t>
            </a:fld>
            <a:endParaRPr lang="en-US" altLang="en-US" sz="120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31" indent="-289011">
              <a:defRPr sz="2400">
                <a:solidFill>
                  <a:schemeClr val="tx1"/>
                </a:solidFill>
                <a:latin typeface="Arial" pitchFamily="34" charset="0"/>
                <a:ea typeface="ＭＳ Ｐゴシック" pitchFamily="34" charset="-128"/>
              </a:defRPr>
            </a:lvl2pPr>
            <a:lvl3pPr marL="1156048" indent="-231210">
              <a:defRPr sz="2400">
                <a:solidFill>
                  <a:schemeClr val="tx1"/>
                </a:solidFill>
                <a:latin typeface="Arial" pitchFamily="34" charset="0"/>
                <a:ea typeface="ＭＳ Ｐゴシック" pitchFamily="34" charset="-128"/>
              </a:defRPr>
            </a:lvl3pPr>
            <a:lvl4pPr marL="1618467" indent="-231210">
              <a:defRPr sz="2400">
                <a:solidFill>
                  <a:schemeClr val="tx1"/>
                </a:solidFill>
                <a:latin typeface="Arial" pitchFamily="34" charset="0"/>
                <a:ea typeface="ＭＳ Ｐゴシック" pitchFamily="34" charset="-128"/>
              </a:defRPr>
            </a:lvl4pPr>
            <a:lvl5pPr marL="2080886" indent="-231210">
              <a:defRPr sz="2400">
                <a:solidFill>
                  <a:schemeClr val="tx1"/>
                </a:solidFill>
                <a:latin typeface="Arial" pitchFamily="34" charset="0"/>
                <a:ea typeface="ＭＳ Ｐゴシック" pitchFamily="34" charset="-128"/>
              </a:defRPr>
            </a:lvl5pPr>
            <a:lvl6pPr marL="2543305" indent="-23121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4" indent="-23121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3" indent="-23121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2" indent="-23121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E454174-8BE0-4170-8A2E-AE170FD0C8FF}" type="slidenum">
              <a:rPr lang="en-US" altLang="en-US" sz="1200"/>
              <a:pPr/>
              <a:t>114</a:t>
            </a:fld>
            <a:endParaRPr lang="en-US" altLang="en-US" sz="1200"/>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31" indent="-289011">
              <a:defRPr sz="2400">
                <a:solidFill>
                  <a:schemeClr val="tx1"/>
                </a:solidFill>
                <a:latin typeface="Arial" pitchFamily="34" charset="0"/>
                <a:ea typeface="ＭＳ Ｐゴシック" pitchFamily="34" charset="-128"/>
              </a:defRPr>
            </a:lvl2pPr>
            <a:lvl3pPr marL="1156048" indent="-231210">
              <a:defRPr sz="2400">
                <a:solidFill>
                  <a:schemeClr val="tx1"/>
                </a:solidFill>
                <a:latin typeface="Arial" pitchFamily="34" charset="0"/>
                <a:ea typeface="ＭＳ Ｐゴシック" pitchFamily="34" charset="-128"/>
              </a:defRPr>
            </a:lvl3pPr>
            <a:lvl4pPr marL="1618467" indent="-231210">
              <a:defRPr sz="2400">
                <a:solidFill>
                  <a:schemeClr val="tx1"/>
                </a:solidFill>
                <a:latin typeface="Arial" pitchFamily="34" charset="0"/>
                <a:ea typeface="ＭＳ Ｐゴシック" pitchFamily="34" charset="-128"/>
              </a:defRPr>
            </a:lvl4pPr>
            <a:lvl5pPr marL="2080886" indent="-231210">
              <a:defRPr sz="2400">
                <a:solidFill>
                  <a:schemeClr val="tx1"/>
                </a:solidFill>
                <a:latin typeface="Arial" pitchFamily="34" charset="0"/>
                <a:ea typeface="ＭＳ Ｐゴシック" pitchFamily="34" charset="-128"/>
              </a:defRPr>
            </a:lvl5pPr>
            <a:lvl6pPr marL="2543305" indent="-23121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4" indent="-23121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3" indent="-23121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2" indent="-23121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DCDA24E-565E-4DC6-820A-234607306DE8}" type="slidenum">
              <a:rPr lang="en-US" altLang="en-US" sz="1200"/>
              <a:pPr/>
              <a:t>115</a:t>
            </a:fld>
            <a:endParaRPr lang="en-US" altLang="en-US" sz="120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31" indent="-289011">
              <a:defRPr sz="2400">
                <a:solidFill>
                  <a:schemeClr val="tx1"/>
                </a:solidFill>
                <a:latin typeface="Arial" pitchFamily="34" charset="0"/>
                <a:ea typeface="ＭＳ Ｐゴシック" pitchFamily="34" charset="-128"/>
              </a:defRPr>
            </a:lvl2pPr>
            <a:lvl3pPr marL="1156048" indent="-231210">
              <a:defRPr sz="2400">
                <a:solidFill>
                  <a:schemeClr val="tx1"/>
                </a:solidFill>
                <a:latin typeface="Arial" pitchFamily="34" charset="0"/>
                <a:ea typeface="ＭＳ Ｐゴシック" pitchFamily="34" charset="-128"/>
              </a:defRPr>
            </a:lvl3pPr>
            <a:lvl4pPr marL="1618467" indent="-231210">
              <a:defRPr sz="2400">
                <a:solidFill>
                  <a:schemeClr val="tx1"/>
                </a:solidFill>
                <a:latin typeface="Arial" pitchFamily="34" charset="0"/>
                <a:ea typeface="ＭＳ Ｐゴシック" pitchFamily="34" charset="-128"/>
              </a:defRPr>
            </a:lvl4pPr>
            <a:lvl5pPr marL="2080886" indent="-231210">
              <a:defRPr sz="2400">
                <a:solidFill>
                  <a:schemeClr val="tx1"/>
                </a:solidFill>
                <a:latin typeface="Arial" pitchFamily="34" charset="0"/>
                <a:ea typeface="ＭＳ Ｐゴシック" pitchFamily="34" charset="-128"/>
              </a:defRPr>
            </a:lvl5pPr>
            <a:lvl6pPr marL="2543305" indent="-23121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4" indent="-23121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3" indent="-23121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2" indent="-23121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BAB61F0-23DD-4135-8141-4E73FB3C12CD}" type="slidenum">
              <a:rPr lang="en-US" altLang="en-US" sz="1200"/>
              <a:pPr/>
              <a:t>116</a:t>
            </a:fld>
            <a:endParaRPr lang="en-US" altLang="en-US" sz="120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membership in August is determined by the sum activity that has occurred September through August</a:t>
            </a:r>
          </a:p>
          <a:p>
            <a:pPr lvl="1"/>
            <a:r>
              <a:rPr lang="en-US" dirty="0" smtClean="0"/>
              <a:t>Renewals of existing members – 2015 Opportunity: 388,478</a:t>
            </a:r>
          </a:p>
          <a:p>
            <a:pPr lvl="1"/>
            <a:r>
              <a:rPr lang="en-US" dirty="0" smtClean="0"/>
              <a:t>Recruitment of new members</a:t>
            </a:r>
          </a:p>
          <a:p>
            <a:pPr lvl="1"/>
            <a:r>
              <a:rPr lang="en-US" dirty="0" smtClean="0"/>
              <a:t>Reinstatement of former members</a:t>
            </a:r>
          </a:p>
          <a:p>
            <a:r>
              <a:rPr lang="en-US" dirty="0" smtClean="0"/>
              <a:t>Retention is the dominant and probable determinant of whether or not total membership will grow year-over-year</a:t>
            </a:r>
          </a:p>
          <a:p>
            <a:r>
              <a:rPr lang="en-US" dirty="0" smtClean="0"/>
              <a:t>Total membership in August is the </a:t>
            </a:r>
            <a:r>
              <a:rPr lang="en-US" i="1" dirty="0" smtClean="0"/>
              <a:t>renewal opportunity</a:t>
            </a:r>
            <a:r>
              <a:rPr lang="en-US" dirty="0" smtClean="0"/>
              <a:t> for the following membership year</a:t>
            </a:r>
          </a:p>
          <a:p>
            <a:r>
              <a:rPr lang="en-US" dirty="0" smtClean="0"/>
              <a:t>Renewal is not just a student issue – showing same trends in higher grade</a:t>
            </a:r>
          </a:p>
          <a:p>
            <a:endParaRPr lang="en-US" dirty="0"/>
          </a:p>
        </p:txBody>
      </p:sp>
      <p:sp>
        <p:nvSpPr>
          <p:cNvPr id="4" name="Slide Number Placeholder 3"/>
          <p:cNvSpPr>
            <a:spLocks noGrp="1"/>
          </p:cNvSpPr>
          <p:nvPr>
            <p:ph type="sldNum" sz="quarter" idx="10"/>
          </p:nvPr>
        </p:nvSpPr>
        <p:spPr/>
        <p:txBody>
          <a:bodyPr/>
          <a:lstStyle/>
          <a:p>
            <a:fld id="{7B2D355D-B423-47FD-B86F-A6F8D01ED63F}" type="slidenum">
              <a:rPr lang="en-US" smtClean="0"/>
              <a:t>14</a:t>
            </a:fld>
            <a:endParaRPr lang="en-US"/>
          </a:p>
        </p:txBody>
      </p:sp>
    </p:spTree>
    <p:extLst>
      <p:ext uri="{BB962C8B-B14F-4D97-AF65-F5344CB8AC3E}">
        <p14:creationId xmlns:p14="http://schemas.microsoft.com/office/powerpoint/2010/main" val="379957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Global report however we really want to focus on the Region and Sections.</a:t>
            </a:r>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24</a:t>
            </a:fld>
            <a:endParaRPr lang="en-US"/>
          </a:p>
        </p:txBody>
      </p:sp>
    </p:spTree>
    <p:extLst>
      <p:ext uri="{BB962C8B-B14F-4D97-AF65-F5344CB8AC3E}">
        <p14:creationId xmlns:p14="http://schemas.microsoft.com/office/powerpoint/2010/main" val="302059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5">
              <a:defRPr/>
            </a:pPr>
            <a:r>
              <a:rPr lang="en-US" baseline="0" dirty="0" smtClean="0"/>
              <a:t>Underwent an overhaul based on discussions with your fellow volunteers</a:t>
            </a:r>
          </a:p>
          <a:p>
            <a:pPr defTabSz="914295">
              <a:defRPr/>
            </a:pPr>
            <a:r>
              <a:rPr lang="en-US" baseline="0" dirty="0" smtClean="0"/>
              <a:t>We know:</a:t>
            </a:r>
          </a:p>
          <a:p>
            <a:pPr marL="171430" indent="-171430" defTabSz="914295">
              <a:buFont typeface="Arial" panose="020B0604020202020204" pitchFamily="34" charset="0"/>
              <a:buChar char="•"/>
              <a:defRPr/>
            </a:pPr>
            <a:r>
              <a:rPr lang="en-US" baseline="0" dirty="0" smtClean="0"/>
              <a:t>This isn’t a perfect model</a:t>
            </a:r>
          </a:p>
          <a:p>
            <a:pPr marL="171430" indent="-171430" defTabSz="914295">
              <a:buFont typeface="Arial" panose="020B0604020202020204" pitchFamily="34" charset="0"/>
              <a:buChar char="•"/>
              <a:defRPr/>
            </a:pPr>
            <a:r>
              <a:rPr lang="en-US" baseline="0" dirty="0" smtClean="0"/>
              <a:t>Some Groups operate outside of the Geographic Paradigm</a:t>
            </a:r>
          </a:p>
          <a:p>
            <a:pPr marL="171430" indent="-171430" defTabSz="914295">
              <a:buFont typeface="Arial" panose="020B0604020202020204" pitchFamily="34" charset="0"/>
              <a:buChar char="•"/>
              <a:defRPr/>
            </a:pPr>
            <a:r>
              <a:rPr lang="en-US" baseline="0" dirty="0" smtClean="0"/>
              <a:t>But these are still happening locally </a:t>
            </a:r>
          </a:p>
          <a:p>
            <a:pPr marL="171430" indent="-171430" defTabSz="914295">
              <a:buFont typeface="Arial" panose="020B0604020202020204" pitchFamily="34" charset="0"/>
              <a:buChar char="•"/>
              <a:defRPr/>
            </a:pPr>
            <a:r>
              <a:rPr lang="en-US" baseline="0" dirty="0" smtClean="0"/>
              <a:t>Not all Sections are the same, just like members. </a:t>
            </a:r>
          </a:p>
          <a:p>
            <a:pPr marL="628578" lvl="1" indent="-171430">
              <a:buFont typeface="Arial" panose="020B0604020202020204" pitchFamily="34" charset="0"/>
              <a:buChar char="•"/>
            </a:pPr>
            <a:r>
              <a:rPr lang="en-US" dirty="0" smtClean="0"/>
              <a:t>What may work in one, won’t work in another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33</a:t>
            </a:fld>
            <a:endParaRPr lang="en-US" dirty="0"/>
          </a:p>
        </p:txBody>
      </p:sp>
    </p:spTree>
    <p:extLst>
      <p:ext uri="{BB962C8B-B14F-4D97-AF65-F5344CB8AC3E}">
        <p14:creationId xmlns:p14="http://schemas.microsoft.com/office/powerpoint/2010/main" val="44083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400" dirty="0">
                <a:ea typeface="ＭＳ Ｐゴシック" pitchFamily="-105" charset="-128"/>
              </a:rPr>
              <a:t>Commit to projects without knowing details:</a:t>
            </a:r>
          </a:p>
          <a:p>
            <a:pPr lvl="1"/>
            <a:r>
              <a:rPr lang="en-US" altLang="en-US" dirty="0">
                <a:ea typeface="ＭＳ Ｐゴシック" pitchFamily="-105" charset="-128"/>
              </a:rPr>
              <a:t>Time Constraints</a:t>
            </a:r>
          </a:p>
          <a:p>
            <a:pPr lvl="1"/>
            <a:r>
              <a:rPr lang="en-US" altLang="en-US" dirty="0">
                <a:ea typeface="ＭＳ Ｐゴシック" pitchFamily="-105" charset="-128"/>
              </a:rPr>
              <a:t>Goals of project</a:t>
            </a:r>
          </a:p>
          <a:p>
            <a:pPr lvl="1"/>
            <a:r>
              <a:rPr lang="en-US" altLang="en-US" dirty="0">
                <a:ea typeface="ＭＳ Ｐゴシック" pitchFamily="-105" charset="-128"/>
              </a:rPr>
              <a:t>Their Role</a:t>
            </a:r>
          </a:p>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34</a:t>
            </a:fld>
            <a:endParaRPr lang="en-US" dirty="0"/>
          </a:p>
        </p:txBody>
      </p:sp>
    </p:spTree>
    <p:extLst>
      <p:ext uri="{BB962C8B-B14F-4D97-AF65-F5344CB8AC3E}">
        <p14:creationId xmlns:p14="http://schemas.microsoft.com/office/powerpoint/2010/main" val="428094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FB354D-3814-4A48-83E8-8C73A6589759}" type="slidenum">
              <a:rPr lang="en-US" smtClean="0"/>
              <a:t>36</a:t>
            </a:fld>
            <a:endParaRPr lang="en-US" dirty="0"/>
          </a:p>
        </p:txBody>
      </p:sp>
    </p:spTree>
    <p:extLst>
      <p:ext uri="{BB962C8B-B14F-4D97-AF65-F5344CB8AC3E}">
        <p14:creationId xmlns:p14="http://schemas.microsoft.com/office/powerpoint/2010/main" val="53901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 Interest and Technical Interest categories are the self-reported interests</a:t>
            </a:r>
            <a:r>
              <a:rPr lang="en-US" baseline="0" dirty="0" smtClean="0"/>
              <a:t> from the member application.</a:t>
            </a:r>
          </a:p>
          <a:p>
            <a:r>
              <a:rPr lang="en-US" baseline="0" dirty="0" smtClean="0"/>
              <a:t>Subs &amp; Pubs stands for Subscriptions and Publications</a:t>
            </a:r>
          </a:p>
          <a:p>
            <a:pPr marL="171445" indent="-171445">
              <a:buFont typeface="Arial" panose="020B0604020202020204" pitchFamily="34" charset="0"/>
              <a:buChar char="•"/>
            </a:pPr>
            <a:r>
              <a:rPr lang="en-US" baseline="0" dirty="0" smtClean="0"/>
              <a:t>Based on what the members actually purchased</a:t>
            </a:r>
          </a:p>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38</a:t>
            </a:fld>
            <a:endParaRPr lang="en-US" dirty="0"/>
          </a:p>
        </p:txBody>
      </p:sp>
    </p:spTree>
    <p:extLst>
      <p:ext uri="{BB962C8B-B14F-4D97-AF65-F5344CB8AC3E}">
        <p14:creationId xmlns:p14="http://schemas.microsoft.com/office/powerpoint/2010/main" val="210343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B354D-3814-4A48-83E8-8C73A6589759}" type="slidenum">
              <a:rPr lang="en-US" smtClean="0"/>
              <a:t>39</a:t>
            </a:fld>
            <a:endParaRPr lang="en-US" dirty="0"/>
          </a:p>
        </p:txBody>
      </p:sp>
    </p:spTree>
    <p:extLst>
      <p:ext uri="{BB962C8B-B14F-4D97-AF65-F5344CB8AC3E}">
        <p14:creationId xmlns:p14="http://schemas.microsoft.com/office/powerpoint/2010/main" val="1540388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emf"/><Relationship Id="rId3"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7A1BA54C-15D4-9240-8562-B9A40EF211EB}" type="datetime1">
              <a:rPr lang="en-US"/>
              <a:pPr>
                <a:defRPr/>
              </a:pPr>
              <a:t>1/22/16</a:t>
            </a:fld>
            <a:endParaRPr lang="en-US" dirty="0"/>
          </a:p>
        </p:txBody>
      </p:sp>
      <p:sp>
        <p:nvSpPr>
          <p:cNvPr id="15" name="Slide Number Placeholder 2"/>
          <p:cNvSpPr>
            <a:spLocks noGrp="1"/>
          </p:cNvSpPr>
          <p:nvPr>
            <p:ph type="sldNum" sz="quarter" idx="15"/>
          </p:nvPr>
        </p:nvSpPr>
        <p:spPr/>
        <p:txBody>
          <a:bodyPr/>
          <a:lstStyle>
            <a:lvl1pPr>
              <a:defRPr/>
            </a:lvl1pPr>
          </a:lstStyle>
          <a:p>
            <a:pPr>
              <a:defRPr/>
            </a:pPr>
            <a:fld id="{A5C22AA5-3C49-2E42-8195-7332F437CD60}" type="slidenum">
              <a:rPr lang="en-US"/>
              <a:pPr>
                <a:defRPr/>
              </a:pPr>
              <a:t>‹#›</a:t>
            </a:fld>
            <a:endParaRPr lang="en-US" dirty="0"/>
          </a:p>
        </p:txBody>
      </p:sp>
    </p:spTree>
    <p:extLst>
      <p:ext uri="{BB962C8B-B14F-4D97-AF65-F5344CB8AC3E}">
        <p14:creationId xmlns:p14="http://schemas.microsoft.com/office/powerpoint/2010/main" val="200995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6" name="Slide Number Placeholder 1"/>
          <p:cNvSpPr>
            <a:spLocks noGrp="1"/>
          </p:cNvSpPr>
          <p:nvPr>
            <p:ph type="sldNum" sz="quarter" idx="25"/>
          </p:nvPr>
        </p:nvSpPr>
        <p:spPr/>
        <p:txBody>
          <a:bodyPr/>
          <a:lstStyle>
            <a:lvl1pPr>
              <a:defRPr/>
            </a:lvl1pPr>
          </a:lstStyle>
          <a:p>
            <a:pPr>
              <a:defRPr/>
            </a:pPr>
            <a:fld id="{C8467590-0BC9-4B4A-95A3-307D97AD4B4F}" type="slidenum">
              <a:rPr lang="en-US"/>
              <a:pPr>
                <a:defRPr/>
              </a:pPr>
              <a:t>‹#›</a:t>
            </a:fld>
            <a:endParaRPr lang="en-US" dirty="0"/>
          </a:p>
        </p:txBody>
      </p:sp>
      <p:sp>
        <p:nvSpPr>
          <p:cNvPr id="7" name="Date Placeholder 2"/>
          <p:cNvSpPr>
            <a:spLocks noGrp="1"/>
          </p:cNvSpPr>
          <p:nvPr>
            <p:ph type="dt" sz="half" idx="26"/>
          </p:nvPr>
        </p:nvSpPr>
        <p:spPr/>
        <p:txBody>
          <a:bodyPr/>
          <a:lstStyle>
            <a:lvl1pPr>
              <a:defRPr/>
            </a:lvl1pPr>
          </a:lstStyle>
          <a:p>
            <a:pPr>
              <a:defRPr/>
            </a:pPr>
            <a:fld id="{421CA678-D006-7B41-A446-6998EA1314C2}" type="datetime1">
              <a:rPr lang="en-US"/>
              <a:pPr>
                <a:defRPr/>
              </a:pPr>
              <a:t>1/22/16</a:t>
            </a:fld>
            <a:endParaRPr lang="en-US" dirty="0"/>
          </a:p>
        </p:txBody>
      </p:sp>
    </p:spTree>
    <p:extLst>
      <p:ext uri="{BB962C8B-B14F-4D97-AF65-F5344CB8AC3E}">
        <p14:creationId xmlns:p14="http://schemas.microsoft.com/office/powerpoint/2010/main" val="204899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6"/>
          </p:nvPr>
        </p:nvSpPr>
        <p:spPr/>
        <p:txBody>
          <a:bodyPr/>
          <a:lstStyle>
            <a:lvl1pPr>
              <a:defRPr/>
            </a:lvl1pPr>
          </a:lstStyle>
          <a:p>
            <a:pPr>
              <a:defRPr/>
            </a:pPr>
            <a:fld id="{E5D3C417-35D1-DE4B-9003-F2E94344F58E}" type="slidenum">
              <a:rPr lang="en-US"/>
              <a:pPr>
                <a:defRPr/>
              </a:pPr>
              <a:t>‹#›</a:t>
            </a:fld>
            <a:endParaRPr lang="en-US" dirty="0"/>
          </a:p>
        </p:txBody>
      </p:sp>
      <p:sp>
        <p:nvSpPr>
          <p:cNvPr id="9" name="Date Placeholder 2"/>
          <p:cNvSpPr>
            <a:spLocks noGrp="1"/>
          </p:cNvSpPr>
          <p:nvPr>
            <p:ph type="dt" sz="half" idx="27"/>
          </p:nvPr>
        </p:nvSpPr>
        <p:spPr/>
        <p:txBody>
          <a:bodyPr/>
          <a:lstStyle>
            <a:lvl1pPr>
              <a:defRPr/>
            </a:lvl1pPr>
          </a:lstStyle>
          <a:p>
            <a:pPr>
              <a:defRPr/>
            </a:pPr>
            <a:fld id="{2591F2DA-4C0E-AF48-AAE7-6B5FD0673F17}" type="datetime1">
              <a:rPr lang="en-US"/>
              <a:pPr>
                <a:defRPr/>
              </a:pPr>
              <a:t>1/22/16</a:t>
            </a:fld>
            <a:endParaRPr lang="en-US" dirty="0"/>
          </a:p>
        </p:txBody>
      </p:sp>
    </p:spTree>
    <p:extLst>
      <p:ext uri="{BB962C8B-B14F-4D97-AF65-F5344CB8AC3E}">
        <p14:creationId xmlns:p14="http://schemas.microsoft.com/office/powerpoint/2010/main" val="412006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6" name="Slide Number Placeholder 1"/>
          <p:cNvSpPr>
            <a:spLocks noGrp="1"/>
          </p:cNvSpPr>
          <p:nvPr>
            <p:ph type="sldNum" sz="quarter" idx="23"/>
          </p:nvPr>
        </p:nvSpPr>
        <p:spPr/>
        <p:txBody>
          <a:bodyPr/>
          <a:lstStyle>
            <a:lvl1pPr>
              <a:defRPr/>
            </a:lvl1pPr>
          </a:lstStyle>
          <a:p>
            <a:pPr>
              <a:defRPr/>
            </a:pPr>
            <a:fld id="{C2DA4596-0E95-4845-A51E-381771D71C5B}" type="slidenum">
              <a:rPr lang="en-US"/>
              <a:pPr>
                <a:defRPr/>
              </a:pPr>
              <a:t>‹#›</a:t>
            </a:fld>
            <a:endParaRPr lang="en-US" dirty="0"/>
          </a:p>
        </p:txBody>
      </p:sp>
      <p:sp>
        <p:nvSpPr>
          <p:cNvPr id="7" name="Date Placeholder 2"/>
          <p:cNvSpPr>
            <a:spLocks noGrp="1"/>
          </p:cNvSpPr>
          <p:nvPr>
            <p:ph type="dt" sz="half" idx="24"/>
          </p:nvPr>
        </p:nvSpPr>
        <p:spPr/>
        <p:txBody>
          <a:bodyPr/>
          <a:lstStyle>
            <a:lvl1pPr>
              <a:defRPr/>
            </a:lvl1pPr>
          </a:lstStyle>
          <a:p>
            <a:pPr>
              <a:defRPr/>
            </a:pPr>
            <a:fld id="{8D23548A-BD02-5246-9AB8-6847FF416924}" type="datetime1">
              <a:rPr lang="en-US"/>
              <a:pPr>
                <a:defRPr/>
              </a:pPr>
              <a:t>1/22/16</a:t>
            </a:fld>
            <a:endParaRPr lang="en-US" dirty="0"/>
          </a:p>
        </p:txBody>
      </p:sp>
    </p:spTree>
    <p:extLst>
      <p:ext uri="{BB962C8B-B14F-4D97-AF65-F5344CB8AC3E}">
        <p14:creationId xmlns:p14="http://schemas.microsoft.com/office/powerpoint/2010/main" val="196822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p>
        </p:txBody>
      </p:sp>
      <p:sp>
        <p:nvSpPr>
          <p:cNvPr id="6" name="Slide Number Placeholder 1"/>
          <p:cNvSpPr>
            <a:spLocks noGrp="1"/>
          </p:cNvSpPr>
          <p:nvPr>
            <p:ph type="sldNum" sz="quarter" idx="26"/>
          </p:nvPr>
        </p:nvSpPr>
        <p:spPr/>
        <p:txBody>
          <a:bodyPr/>
          <a:lstStyle>
            <a:lvl1pPr>
              <a:defRPr/>
            </a:lvl1pPr>
          </a:lstStyle>
          <a:p>
            <a:pPr>
              <a:defRPr/>
            </a:pPr>
            <a:fld id="{1E993407-65FC-FE4D-88F4-AEF403839CD9}" type="slidenum">
              <a:rPr lang="en-US"/>
              <a:pPr>
                <a:defRPr/>
              </a:pPr>
              <a:t>‹#›</a:t>
            </a:fld>
            <a:endParaRPr lang="en-US" dirty="0"/>
          </a:p>
        </p:txBody>
      </p:sp>
      <p:sp>
        <p:nvSpPr>
          <p:cNvPr id="7" name="Date Placeholder 2"/>
          <p:cNvSpPr>
            <a:spLocks noGrp="1"/>
          </p:cNvSpPr>
          <p:nvPr>
            <p:ph type="dt" sz="half" idx="27"/>
          </p:nvPr>
        </p:nvSpPr>
        <p:spPr/>
        <p:txBody>
          <a:bodyPr/>
          <a:lstStyle>
            <a:lvl1pPr>
              <a:defRPr/>
            </a:lvl1pPr>
          </a:lstStyle>
          <a:p>
            <a:pPr>
              <a:defRPr/>
            </a:pPr>
            <a:fld id="{AEA8D185-C16F-1640-8DAC-102BF7935C96}" type="datetime1">
              <a:rPr lang="en-US"/>
              <a:pPr>
                <a:defRPr/>
              </a:pPr>
              <a:t>1/22/16</a:t>
            </a:fld>
            <a:endParaRPr lang="en-US" dirty="0"/>
          </a:p>
        </p:txBody>
      </p:sp>
    </p:spTree>
    <p:extLst>
      <p:ext uri="{BB962C8B-B14F-4D97-AF65-F5344CB8AC3E}">
        <p14:creationId xmlns:p14="http://schemas.microsoft.com/office/powerpoint/2010/main" val="192800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3"/>
          </p:nvPr>
        </p:nvSpPr>
        <p:spPr/>
        <p:txBody>
          <a:bodyPr/>
          <a:lstStyle>
            <a:lvl1pPr>
              <a:defRPr/>
            </a:lvl1pPr>
          </a:lstStyle>
          <a:p>
            <a:pPr>
              <a:defRPr/>
            </a:pPr>
            <a:fld id="{9DD27109-24EE-2347-96D6-102C90AEE2D2}" type="slidenum">
              <a:rPr lang="en-US"/>
              <a:pPr>
                <a:defRPr/>
              </a:pPr>
              <a:t>‹#›</a:t>
            </a:fld>
            <a:endParaRPr lang="en-US" dirty="0"/>
          </a:p>
        </p:txBody>
      </p:sp>
      <p:sp>
        <p:nvSpPr>
          <p:cNvPr id="8" name="Date Placeholder 2"/>
          <p:cNvSpPr>
            <a:spLocks noGrp="1"/>
          </p:cNvSpPr>
          <p:nvPr>
            <p:ph type="dt" sz="half" idx="24"/>
          </p:nvPr>
        </p:nvSpPr>
        <p:spPr/>
        <p:txBody>
          <a:bodyPr/>
          <a:lstStyle>
            <a:lvl1pPr>
              <a:defRPr/>
            </a:lvl1pPr>
          </a:lstStyle>
          <a:p>
            <a:pPr>
              <a:defRPr/>
            </a:pPr>
            <a:fld id="{F1857901-D09E-C540-886C-A84B89EC06B5}" type="datetime1">
              <a:rPr lang="en-US"/>
              <a:pPr>
                <a:defRPr/>
              </a:pPr>
              <a:t>1/22/16</a:t>
            </a:fld>
            <a:endParaRPr lang="en-US" dirty="0"/>
          </a:p>
        </p:txBody>
      </p:sp>
    </p:spTree>
    <p:extLst>
      <p:ext uri="{BB962C8B-B14F-4D97-AF65-F5344CB8AC3E}">
        <p14:creationId xmlns:p14="http://schemas.microsoft.com/office/powerpoint/2010/main" val="122969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smtClean="0"/>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smtClean="0"/>
              <a:t>Drag picture to placeholder or click icon to add</a:t>
            </a:r>
            <a:endParaRPr lang="en-US" noProof="0" dirty="0"/>
          </a:p>
        </p:txBody>
      </p:sp>
      <p:sp>
        <p:nvSpPr>
          <p:cNvPr id="5" name="Slide Number Placeholder 1"/>
          <p:cNvSpPr>
            <a:spLocks noGrp="1"/>
          </p:cNvSpPr>
          <p:nvPr>
            <p:ph type="sldNum" sz="quarter" idx="13"/>
          </p:nvPr>
        </p:nvSpPr>
        <p:spPr/>
        <p:txBody>
          <a:bodyPr/>
          <a:lstStyle>
            <a:lvl1pPr>
              <a:defRPr/>
            </a:lvl1pPr>
          </a:lstStyle>
          <a:p>
            <a:pPr>
              <a:defRPr/>
            </a:pPr>
            <a:fld id="{E7E4D66E-442A-4A48-B266-9493CAB2FACE}" type="slidenum">
              <a:rPr lang="en-US"/>
              <a:pPr>
                <a:defRPr/>
              </a:pPr>
              <a:t>‹#›</a:t>
            </a:fld>
            <a:endParaRPr lang="en-US" dirty="0"/>
          </a:p>
        </p:txBody>
      </p:sp>
      <p:sp>
        <p:nvSpPr>
          <p:cNvPr id="6" name="Date Placeholder 2"/>
          <p:cNvSpPr>
            <a:spLocks noGrp="1"/>
          </p:cNvSpPr>
          <p:nvPr>
            <p:ph type="dt" sz="half" idx="14"/>
          </p:nvPr>
        </p:nvSpPr>
        <p:spPr/>
        <p:txBody>
          <a:bodyPr/>
          <a:lstStyle>
            <a:lvl1pPr>
              <a:defRPr/>
            </a:lvl1pPr>
          </a:lstStyle>
          <a:p>
            <a:pPr>
              <a:defRPr/>
            </a:pPr>
            <a:fld id="{B999A51E-2230-E643-98DA-6D8C23BE670E}" type="datetime1">
              <a:rPr lang="en-US"/>
              <a:pPr>
                <a:defRPr/>
              </a:pPr>
              <a:t>1/22/16</a:t>
            </a:fld>
            <a:endParaRPr lang="en-US" dirty="0"/>
          </a:p>
        </p:txBody>
      </p:sp>
    </p:spTree>
    <p:extLst>
      <p:ext uri="{BB962C8B-B14F-4D97-AF65-F5344CB8AC3E}">
        <p14:creationId xmlns:p14="http://schemas.microsoft.com/office/powerpoint/2010/main" val="13335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95C35BB7-581E-8647-B3F0-DC585189ABCD}" type="slidenum">
              <a:rPr lang="en-US"/>
              <a:pPr>
                <a:defRPr/>
              </a:pPr>
              <a:t>‹#›</a:t>
            </a:fld>
            <a:endParaRPr lang="en-US" dirty="0"/>
          </a:p>
        </p:txBody>
      </p:sp>
      <p:sp>
        <p:nvSpPr>
          <p:cNvPr id="4" name="Date Placeholder 3"/>
          <p:cNvSpPr>
            <a:spLocks noGrp="1"/>
          </p:cNvSpPr>
          <p:nvPr>
            <p:ph type="dt" sz="half" idx="11"/>
          </p:nvPr>
        </p:nvSpPr>
        <p:spPr/>
        <p:txBody>
          <a:bodyPr/>
          <a:lstStyle>
            <a:lvl1pPr>
              <a:defRPr/>
            </a:lvl1pPr>
          </a:lstStyle>
          <a:p>
            <a:pPr>
              <a:defRPr/>
            </a:pPr>
            <a:fld id="{740C83E5-B64E-4C42-86F1-FC250D09C402}" type="datetime1">
              <a:rPr lang="en-US"/>
              <a:pPr>
                <a:defRPr/>
              </a:pPr>
              <a:t>1/22/16</a:t>
            </a:fld>
            <a:endParaRPr lang="en-US" dirty="0"/>
          </a:p>
        </p:txBody>
      </p:sp>
    </p:spTree>
    <p:extLst>
      <p:ext uri="{BB962C8B-B14F-4D97-AF65-F5344CB8AC3E}">
        <p14:creationId xmlns:p14="http://schemas.microsoft.com/office/powerpoint/2010/main" val="402379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2"/>
          </p:nvPr>
        </p:nvSpPr>
        <p:spPr/>
        <p:txBody>
          <a:bodyPr/>
          <a:lstStyle/>
          <a:p>
            <a:fld id="{E50B30B4-8BA1-E748-9630-47607DB342DA}" type="datetime1">
              <a:rPr lang="en-US" smtClean="0"/>
              <a:t>1/22/16</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199762564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6778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539433"/>
            <a:ext cx="7772400" cy="4556567"/>
          </a:xfrm>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77C9F00E-2DB8-4457-AAD1-BF205876BFE2}" type="datetime1">
              <a:rPr lang="en-US"/>
              <a:pPr>
                <a:defRPr/>
              </a:pPr>
              <a:t>1/22/16</a:t>
            </a:fld>
            <a:endParaRPr lang="en-US" dirty="0"/>
          </a:p>
        </p:txBody>
      </p:sp>
      <p:sp>
        <p:nvSpPr>
          <p:cNvPr id="5" name="Slide Number Placeholder 10"/>
          <p:cNvSpPr>
            <a:spLocks noGrp="1"/>
          </p:cNvSpPr>
          <p:nvPr>
            <p:ph type="sldNum" sz="quarter" idx="11"/>
          </p:nvPr>
        </p:nvSpPr>
        <p:spPr/>
        <p:txBody>
          <a:bodyPr/>
          <a:lstStyle>
            <a:lvl1pPr>
              <a:defRPr/>
            </a:lvl1pPr>
          </a:lstStyle>
          <a:p>
            <a:pPr>
              <a:defRPr/>
            </a:pPr>
            <a:fld id="{2D868EA2-9676-4D05-B0F5-080046F6242F}" type="slidenum">
              <a:rPr lang="en-US"/>
              <a:pPr>
                <a:defRPr/>
              </a:pPr>
              <a:t>‹#›</a:t>
            </a:fld>
            <a:endParaRPr lang="en-US" dirty="0"/>
          </a:p>
        </p:txBody>
      </p:sp>
    </p:spTree>
    <p:extLst>
      <p:ext uri="{BB962C8B-B14F-4D97-AF65-F5344CB8AC3E}">
        <p14:creationId xmlns:p14="http://schemas.microsoft.com/office/powerpoint/2010/main" val="2100281001"/>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295400" y="822325"/>
            <a:ext cx="7162800" cy="1143000"/>
          </a:xfrm>
        </p:spPr>
        <p:txBody>
          <a:bodyPr/>
          <a:lstStyle>
            <a:lvl1pPr>
              <a:lnSpc>
                <a:spcPct val="90000"/>
              </a:lnSpc>
              <a:defRPr sz="4400">
                <a:solidFill>
                  <a:schemeClr val="bg1"/>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271588" y="3962400"/>
            <a:ext cx="3919537" cy="1752600"/>
          </a:xfrm>
        </p:spPr>
        <p:txBody>
          <a:bodyPr/>
          <a:lstStyle>
            <a:lvl1pPr marL="0" indent="0">
              <a:lnSpc>
                <a:spcPct val="90000"/>
              </a:lnSpc>
              <a:buFont typeface="Wingdings" pitchFamily="28" charset="2"/>
              <a:buNone/>
              <a:defRPr sz="2200" b="1">
                <a:solidFill>
                  <a:schemeClr val="tx2"/>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38161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3137D54C-61CE-1041-9449-8583DE2630BB}" type="datetime1">
              <a:rPr lang="en-US"/>
              <a:pPr>
                <a:defRPr/>
              </a:pPr>
              <a:t>1/22/16</a:t>
            </a:fld>
            <a:endParaRPr lang="en-US" dirty="0"/>
          </a:p>
        </p:txBody>
      </p:sp>
    </p:spTree>
    <p:extLst>
      <p:ext uri="{BB962C8B-B14F-4D97-AF65-F5344CB8AC3E}">
        <p14:creationId xmlns:p14="http://schemas.microsoft.com/office/powerpoint/2010/main" val="170004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1F4A1179-170A-4E3C-B69C-67EC8FD282E1}" type="datetime1">
              <a:rPr lang="en-US"/>
              <a:pPr>
                <a:defRPr/>
              </a:pPr>
              <a:t>1/22/16</a:t>
            </a:fld>
            <a:endParaRPr lang="en-US" dirty="0"/>
          </a:p>
        </p:txBody>
      </p:sp>
      <p:sp>
        <p:nvSpPr>
          <p:cNvPr id="5" name="Slide Number Placeholder 10"/>
          <p:cNvSpPr>
            <a:spLocks noGrp="1"/>
          </p:cNvSpPr>
          <p:nvPr>
            <p:ph type="sldNum" sz="quarter" idx="11"/>
          </p:nvPr>
        </p:nvSpPr>
        <p:spPr/>
        <p:txBody>
          <a:bodyPr/>
          <a:lstStyle>
            <a:lvl1pPr>
              <a:defRPr/>
            </a:lvl1pPr>
          </a:lstStyle>
          <a:p>
            <a:pPr>
              <a:defRPr/>
            </a:pPr>
            <a:fld id="{8A13A036-0328-41F0-B359-970DEA1C0C96}" type="slidenum">
              <a:rPr lang="en-US"/>
              <a:pPr>
                <a:defRPr/>
              </a:pPr>
              <a:t>‹#›</a:t>
            </a:fld>
            <a:endParaRPr lang="en-US"/>
          </a:p>
        </p:txBody>
      </p:sp>
    </p:spTree>
    <p:extLst>
      <p:ext uri="{BB962C8B-B14F-4D97-AF65-F5344CB8AC3E}">
        <p14:creationId xmlns:p14="http://schemas.microsoft.com/office/powerpoint/2010/main" val="1841979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85800" y="1981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25FA79E1-A3DE-42AF-9509-9CF369DAD5CE}" type="datetime1">
              <a:rPr lang="en-US"/>
              <a:pPr>
                <a:defRPr/>
              </a:pPr>
              <a:t>1/22/16</a:t>
            </a:fld>
            <a:endParaRPr lang="en-US" dirty="0"/>
          </a:p>
        </p:txBody>
      </p:sp>
      <p:sp>
        <p:nvSpPr>
          <p:cNvPr id="5" name="Slide Number Placeholder 10"/>
          <p:cNvSpPr>
            <a:spLocks noGrp="1"/>
          </p:cNvSpPr>
          <p:nvPr>
            <p:ph type="sldNum" sz="quarter" idx="11"/>
          </p:nvPr>
        </p:nvSpPr>
        <p:spPr/>
        <p:txBody>
          <a:bodyPr/>
          <a:lstStyle>
            <a:lvl1pPr>
              <a:defRPr/>
            </a:lvl1pPr>
          </a:lstStyle>
          <a:p>
            <a:pPr>
              <a:defRPr/>
            </a:pPr>
            <a:fld id="{53AE8BB7-A356-4247-A007-35A5147AAC34}" type="slidenum">
              <a:rPr lang="en-US"/>
              <a:pPr>
                <a:defRPr/>
              </a:pPr>
              <a:t>‹#›</a:t>
            </a:fld>
            <a:endParaRPr lang="en-US"/>
          </a:p>
        </p:txBody>
      </p:sp>
    </p:spTree>
    <p:extLst>
      <p:ext uri="{BB962C8B-B14F-4D97-AF65-F5344CB8AC3E}">
        <p14:creationId xmlns:p14="http://schemas.microsoft.com/office/powerpoint/2010/main" val="193254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9004A973-0FA0-46A2-B9A2-E7337872D4CA}" type="datetime1">
              <a:rPr lang="en-US"/>
              <a:pPr>
                <a:defRPr/>
              </a:pPr>
              <a:t>1/22/16</a:t>
            </a:fld>
            <a:endParaRPr lang="en-US" dirty="0"/>
          </a:p>
        </p:txBody>
      </p:sp>
      <p:sp>
        <p:nvSpPr>
          <p:cNvPr id="5" name="Slide Number Placeholder 10"/>
          <p:cNvSpPr>
            <a:spLocks noGrp="1"/>
          </p:cNvSpPr>
          <p:nvPr>
            <p:ph type="sldNum" sz="quarter" idx="11"/>
          </p:nvPr>
        </p:nvSpPr>
        <p:spPr/>
        <p:txBody>
          <a:bodyPr/>
          <a:lstStyle>
            <a:lvl1pPr>
              <a:defRPr/>
            </a:lvl1pPr>
          </a:lstStyle>
          <a:p>
            <a:pPr>
              <a:defRPr/>
            </a:pPr>
            <a:fld id="{63E80C59-4E11-4D71-AFF2-AB85704531DC}" type="slidenum">
              <a:rPr lang="en-US"/>
              <a:pPr>
                <a:defRPr/>
              </a:pPr>
              <a:t>‹#›</a:t>
            </a:fld>
            <a:endParaRPr lang="en-US"/>
          </a:p>
        </p:txBody>
      </p:sp>
    </p:spTree>
    <p:extLst>
      <p:ext uri="{BB962C8B-B14F-4D97-AF65-F5344CB8AC3E}">
        <p14:creationId xmlns:p14="http://schemas.microsoft.com/office/powerpoint/2010/main" val="2405308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82883AC-D8D2-4BEF-B14F-21268615B241}" type="datetime1">
              <a:rPr lang="en-US"/>
              <a:pPr>
                <a:defRPr/>
              </a:pPr>
              <a:t>1/22/16</a:t>
            </a:fld>
            <a:endParaRPr lang="en-US" dirty="0"/>
          </a:p>
        </p:txBody>
      </p:sp>
      <p:sp>
        <p:nvSpPr>
          <p:cNvPr id="6" name="Slide Number Placeholder 10"/>
          <p:cNvSpPr>
            <a:spLocks noGrp="1"/>
          </p:cNvSpPr>
          <p:nvPr>
            <p:ph type="sldNum" sz="quarter" idx="11"/>
          </p:nvPr>
        </p:nvSpPr>
        <p:spPr/>
        <p:txBody>
          <a:bodyPr/>
          <a:lstStyle>
            <a:lvl1pPr>
              <a:defRPr/>
            </a:lvl1pPr>
          </a:lstStyle>
          <a:p>
            <a:pPr>
              <a:defRPr/>
            </a:pPr>
            <a:fld id="{E6E9FC7F-1159-4F0A-BA1D-46C4618BD9B8}" type="slidenum">
              <a:rPr lang="en-US"/>
              <a:pPr>
                <a:defRPr/>
              </a:pPr>
              <a:t>‹#›</a:t>
            </a:fld>
            <a:endParaRPr lang="en-US"/>
          </a:p>
        </p:txBody>
      </p:sp>
    </p:spTree>
    <p:extLst>
      <p:ext uri="{BB962C8B-B14F-4D97-AF65-F5344CB8AC3E}">
        <p14:creationId xmlns:p14="http://schemas.microsoft.com/office/powerpoint/2010/main" val="1868537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95AED069-239F-4F43-A605-E9F792124D93}" type="datetime1">
              <a:rPr lang="en-US"/>
              <a:pPr>
                <a:defRPr/>
              </a:pPr>
              <a:t>1/22/16</a:t>
            </a:fld>
            <a:endParaRPr lang="en-US" dirty="0"/>
          </a:p>
        </p:txBody>
      </p:sp>
      <p:sp>
        <p:nvSpPr>
          <p:cNvPr id="8" name="Slide Number Placeholder 10"/>
          <p:cNvSpPr>
            <a:spLocks noGrp="1"/>
          </p:cNvSpPr>
          <p:nvPr>
            <p:ph type="sldNum" sz="quarter" idx="11"/>
          </p:nvPr>
        </p:nvSpPr>
        <p:spPr/>
        <p:txBody>
          <a:bodyPr/>
          <a:lstStyle>
            <a:lvl1pPr>
              <a:defRPr/>
            </a:lvl1pPr>
          </a:lstStyle>
          <a:p>
            <a:pPr>
              <a:defRPr/>
            </a:pPr>
            <a:fld id="{C5F19BD5-B978-435C-9536-7A2CFE637FE0}" type="slidenum">
              <a:rPr lang="en-US"/>
              <a:pPr>
                <a:defRPr/>
              </a:pPr>
              <a:t>‹#›</a:t>
            </a:fld>
            <a:endParaRPr lang="en-US"/>
          </a:p>
        </p:txBody>
      </p:sp>
    </p:spTree>
    <p:extLst>
      <p:ext uri="{BB962C8B-B14F-4D97-AF65-F5344CB8AC3E}">
        <p14:creationId xmlns:p14="http://schemas.microsoft.com/office/powerpoint/2010/main" val="2886806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12AB4F6C-CEC1-4690-9769-5F2BC76F9D1A}" type="datetime1">
              <a:rPr lang="en-US"/>
              <a:pPr>
                <a:defRPr/>
              </a:pPr>
              <a:t>1/22/16</a:t>
            </a:fld>
            <a:endParaRPr lang="en-US" dirty="0"/>
          </a:p>
        </p:txBody>
      </p:sp>
      <p:sp>
        <p:nvSpPr>
          <p:cNvPr id="4" name="Slide Number Placeholder 10"/>
          <p:cNvSpPr>
            <a:spLocks noGrp="1"/>
          </p:cNvSpPr>
          <p:nvPr>
            <p:ph type="sldNum" sz="quarter" idx="11"/>
          </p:nvPr>
        </p:nvSpPr>
        <p:spPr/>
        <p:txBody>
          <a:bodyPr/>
          <a:lstStyle>
            <a:lvl1pPr>
              <a:defRPr/>
            </a:lvl1pPr>
          </a:lstStyle>
          <a:p>
            <a:pPr>
              <a:defRPr/>
            </a:pPr>
            <a:fld id="{3E338700-1DEC-406E-91E3-10A30EB9C9A7}" type="slidenum">
              <a:rPr lang="en-US"/>
              <a:pPr>
                <a:defRPr/>
              </a:pPr>
              <a:t>‹#›</a:t>
            </a:fld>
            <a:endParaRPr lang="en-US"/>
          </a:p>
        </p:txBody>
      </p:sp>
    </p:spTree>
    <p:extLst>
      <p:ext uri="{BB962C8B-B14F-4D97-AF65-F5344CB8AC3E}">
        <p14:creationId xmlns:p14="http://schemas.microsoft.com/office/powerpoint/2010/main" val="2227767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E86C54B-28C5-405E-850F-FC17590835F5}" type="datetime1">
              <a:rPr lang="en-US"/>
              <a:pPr>
                <a:defRPr/>
              </a:pPr>
              <a:t>1/22/16</a:t>
            </a:fld>
            <a:endParaRPr lang="en-US" dirty="0"/>
          </a:p>
        </p:txBody>
      </p:sp>
      <p:sp>
        <p:nvSpPr>
          <p:cNvPr id="3" name="Slide Number Placeholder 10"/>
          <p:cNvSpPr>
            <a:spLocks noGrp="1"/>
          </p:cNvSpPr>
          <p:nvPr>
            <p:ph type="sldNum" sz="quarter" idx="11"/>
          </p:nvPr>
        </p:nvSpPr>
        <p:spPr/>
        <p:txBody>
          <a:bodyPr/>
          <a:lstStyle>
            <a:lvl1pPr>
              <a:defRPr/>
            </a:lvl1pPr>
          </a:lstStyle>
          <a:p>
            <a:pPr>
              <a:defRPr/>
            </a:pPr>
            <a:fld id="{2B79C958-F316-443C-8E11-4581D84CA53A}" type="slidenum">
              <a:rPr lang="en-US"/>
              <a:pPr>
                <a:defRPr/>
              </a:pPr>
              <a:t>‹#›</a:t>
            </a:fld>
            <a:endParaRPr lang="en-US"/>
          </a:p>
        </p:txBody>
      </p:sp>
    </p:spTree>
    <p:extLst>
      <p:ext uri="{BB962C8B-B14F-4D97-AF65-F5344CB8AC3E}">
        <p14:creationId xmlns:p14="http://schemas.microsoft.com/office/powerpoint/2010/main" val="1402111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0E2E4B7E-99D7-41C6-95F9-6953F539CD3B}" type="datetime1">
              <a:rPr lang="en-US"/>
              <a:pPr>
                <a:defRPr/>
              </a:pPr>
              <a:t>1/22/16</a:t>
            </a:fld>
            <a:endParaRPr lang="en-US" dirty="0"/>
          </a:p>
        </p:txBody>
      </p:sp>
      <p:sp>
        <p:nvSpPr>
          <p:cNvPr id="6" name="Slide Number Placeholder 10"/>
          <p:cNvSpPr>
            <a:spLocks noGrp="1"/>
          </p:cNvSpPr>
          <p:nvPr>
            <p:ph type="sldNum" sz="quarter" idx="11"/>
          </p:nvPr>
        </p:nvSpPr>
        <p:spPr/>
        <p:txBody>
          <a:bodyPr/>
          <a:lstStyle>
            <a:lvl1pPr>
              <a:defRPr/>
            </a:lvl1pPr>
          </a:lstStyle>
          <a:p>
            <a:pPr>
              <a:defRPr/>
            </a:pPr>
            <a:fld id="{1B06DF56-70E4-4B5E-8D73-18B5186A254E}" type="slidenum">
              <a:rPr lang="en-US"/>
              <a:pPr>
                <a:defRPr/>
              </a:pPr>
              <a:t>‹#›</a:t>
            </a:fld>
            <a:endParaRPr lang="en-US"/>
          </a:p>
        </p:txBody>
      </p:sp>
    </p:spTree>
    <p:extLst>
      <p:ext uri="{BB962C8B-B14F-4D97-AF65-F5344CB8AC3E}">
        <p14:creationId xmlns:p14="http://schemas.microsoft.com/office/powerpoint/2010/main" val="356765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6128F220-7A46-4271-A965-48E057DBEB51}" type="datetime1">
              <a:rPr lang="en-US"/>
              <a:pPr>
                <a:defRPr/>
              </a:pPr>
              <a:t>1/22/16</a:t>
            </a:fld>
            <a:endParaRPr lang="en-US" dirty="0"/>
          </a:p>
        </p:txBody>
      </p:sp>
      <p:sp>
        <p:nvSpPr>
          <p:cNvPr id="6" name="Slide Number Placeholder 10"/>
          <p:cNvSpPr>
            <a:spLocks noGrp="1"/>
          </p:cNvSpPr>
          <p:nvPr>
            <p:ph type="sldNum" sz="quarter" idx="11"/>
          </p:nvPr>
        </p:nvSpPr>
        <p:spPr/>
        <p:txBody>
          <a:bodyPr/>
          <a:lstStyle>
            <a:lvl1pPr>
              <a:defRPr/>
            </a:lvl1pPr>
          </a:lstStyle>
          <a:p>
            <a:pPr>
              <a:defRPr/>
            </a:pPr>
            <a:fld id="{3AF1257E-E8A4-4489-A255-F6BF1682E3E6}" type="slidenum">
              <a:rPr lang="en-US"/>
              <a:pPr>
                <a:defRPr/>
              </a:pPr>
              <a:t>‹#›</a:t>
            </a:fld>
            <a:endParaRPr lang="en-US"/>
          </a:p>
        </p:txBody>
      </p:sp>
    </p:spTree>
    <p:extLst>
      <p:ext uri="{BB962C8B-B14F-4D97-AF65-F5344CB8AC3E}">
        <p14:creationId xmlns:p14="http://schemas.microsoft.com/office/powerpoint/2010/main" val="4087461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2F3414F0-FE4B-4911-92A8-7CEAE8FB3FF9}" type="datetime1">
              <a:rPr lang="en-US"/>
              <a:pPr>
                <a:defRPr/>
              </a:pPr>
              <a:t>1/22/16</a:t>
            </a:fld>
            <a:endParaRPr lang="en-US" dirty="0"/>
          </a:p>
        </p:txBody>
      </p:sp>
      <p:sp>
        <p:nvSpPr>
          <p:cNvPr id="5" name="Slide Number Placeholder 10"/>
          <p:cNvSpPr>
            <a:spLocks noGrp="1"/>
          </p:cNvSpPr>
          <p:nvPr>
            <p:ph type="sldNum" sz="quarter" idx="11"/>
          </p:nvPr>
        </p:nvSpPr>
        <p:spPr/>
        <p:txBody>
          <a:bodyPr/>
          <a:lstStyle>
            <a:lvl1pPr>
              <a:defRPr/>
            </a:lvl1pPr>
          </a:lstStyle>
          <a:p>
            <a:pPr>
              <a:defRPr/>
            </a:pPr>
            <a:fld id="{5182CE9E-5B0F-45B8-840A-D20F2FF99654}" type="slidenum">
              <a:rPr lang="en-US"/>
              <a:pPr>
                <a:defRPr/>
              </a:pPr>
              <a:t>‹#›</a:t>
            </a:fld>
            <a:endParaRPr lang="en-US"/>
          </a:p>
        </p:txBody>
      </p:sp>
    </p:spTree>
    <p:extLst>
      <p:ext uri="{BB962C8B-B14F-4D97-AF65-F5344CB8AC3E}">
        <p14:creationId xmlns:p14="http://schemas.microsoft.com/office/powerpoint/2010/main" val="32118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5E48ED65-8163-284B-A5F1-B9F57DC77EBC}" type="datetime1">
              <a:rPr lang="en-US"/>
              <a:pPr>
                <a:defRPr/>
              </a:pPr>
              <a:t>1/22/16</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6355A293-0598-674E-87F9-A3870D2D28D6}" type="slidenum">
              <a:rPr lang="en-US"/>
              <a:pPr>
                <a:defRPr/>
              </a:pPr>
              <a:t>‹#›</a:t>
            </a:fld>
            <a:endParaRPr lang="en-US" dirty="0"/>
          </a:p>
        </p:txBody>
      </p:sp>
    </p:spTree>
    <p:extLst>
      <p:ext uri="{BB962C8B-B14F-4D97-AF65-F5344CB8AC3E}">
        <p14:creationId xmlns:p14="http://schemas.microsoft.com/office/powerpoint/2010/main" val="3089610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136D746-993E-4DB3-9590-8BEDC0989E64}" type="datetime1">
              <a:rPr lang="en-US"/>
              <a:pPr>
                <a:defRPr/>
              </a:pPr>
              <a:t>1/22/16</a:t>
            </a:fld>
            <a:endParaRPr lang="en-US" dirty="0"/>
          </a:p>
        </p:txBody>
      </p:sp>
      <p:sp>
        <p:nvSpPr>
          <p:cNvPr id="5" name="Slide Number Placeholder 10"/>
          <p:cNvSpPr>
            <a:spLocks noGrp="1"/>
          </p:cNvSpPr>
          <p:nvPr>
            <p:ph type="sldNum" sz="quarter" idx="11"/>
          </p:nvPr>
        </p:nvSpPr>
        <p:spPr/>
        <p:txBody>
          <a:bodyPr/>
          <a:lstStyle>
            <a:lvl1pPr>
              <a:defRPr/>
            </a:lvl1pPr>
          </a:lstStyle>
          <a:p>
            <a:pPr>
              <a:defRPr/>
            </a:pPr>
            <a:fld id="{A981F4EC-9FEE-4F75-B445-643F5F688B8B}" type="slidenum">
              <a:rPr lang="en-US"/>
              <a:pPr>
                <a:defRPr/>
              </a:pPr>
              <a:t>‹#›</a:t>
            </a:fld>
            <a:endParaRPr lang="en-US"/>
          </a:p>
        </p:txBody>
      </p:sp>
    </p:spTree>
    <p:extLst>
      <p:ext uri="{BB962C8B-B14F-4D97-AF65-F5344CB8AC3E}">
        <p14:creationId xmlns:p14="http://schemas.microsoft.com/office/powerpoint/2010/main" val="487181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6275" y="200025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6775" y="20002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6775" y="41338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156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66750" y="590550"/>
            <a:ext cx="7848600" cy="1143000"/>
          </a:xfrm>
        </p:spPr>
        <p:txBody>
          <a:bodyPr/>
          <a:lstStyle/>
          <a:p>
            <a:r>
              <a:rPr lang="en-US" smtClean="0"/>
              <a:t>Click to edit Master title style</a:t>
            </a:r>
            <a:endParaRPr lang="en-US" dirty="0"/>
          </a:p>
        </p:txBody>
      </p:sp>
      <p:sp>
        <p:nvSpPr>
          <p:cNvPr id="3" name="Content Placeholder 2"/>
          <p:cNvSpPr>
            <a:spLocks noGrp="1"/>
          </p:cNvSpPr>
          <p:nvPr>
            <p:ph sz="quarter" idx="1"/>
          </p:nvPr>
        </p:nvSpPr>
        <p:spPr>
          <a:xfrm>
            <a:off x="609600"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10100"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9093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90550"/>
            <a:ext cx="7848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5325"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95825"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95825"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3164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4954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ne Line Headline Only">
    <p:spTree>
      <p:nvGrpSpPr>
        <p:cNvPr id="1" name=""/>
        <p:cNvGrpSpPr/>
        <p:nvPr/>
      </p:nvGrpSpPr>
      <p:grpSpPr>
        <a:xfrm>
          <a:off x="0" y="0"/>
          <a:ext cx="0" cy="0"/>
          <a:chOff x="0" y="0"/>
          <a:chExt cx="0" cy="0"/>
        </a:xfrm>
      </p:grpSpPr>
      <p:sp>
        <p:nvSpPr>
          <p:cNvPr id="4" name="Title 3"/>
          <p:cNvSpPr>
            <a:spLocks noGrp="1"/>
          </p:cNvSpPr>
          <p:nvPr>
            <p:ph type="title"/>
          </p:nvPr>
        </p:nvSpPr>
        <p:spPr>
          <a:xfrm>
            <a:off x="457200" y="365760"/>
            <a:ext cx="8229600" cy="457200"/>
          </a:xfrm>
        </p:spPr>
        <p:txBody>
          <a:bodyPr anchor="b">
            <a:noAutofit/>
          </a:bodyPr>
          <a:lstStyle>
            <a:lvl1pPr>
              <a:lnSpc>
                <a:spcPct val="90000"/>
              </a:lnSpc>
              <a:defRPr spc="-110" baseline="0">
                <a:solidFill>
                  <a:srgbClr val="642D90"/>
                </a:solidFill>
              </a:defRPr>
            </a:lvl1pPr>
          </a:lstStyle>
          <a:p>
            <a:r>
              <a:rPr lang="en-US" smtClean="0"/>
              <a:t>Click to edit Master title style</a:t>
            </a:r>
            <a:endParaRPr lang="en-US" dirty="0"/>
          </a:p>
        </p:txBody>
      </p:sp>
      <p:sp>
        <p:nvSpPr>
          <p:cNvPr id="7" name="Text Placeholder 5"/>
          <p:cNvSpPr>
            <a:spLocks noGrp="1"/>
          </p:cNvSpPr>
          <p:nvPr>
            <p:ph type="body" sz="quarter" idx="11"/>
          </p:nvPr>
        </p:nvSpPr>
        <p:spPr>
          <a:xfrm>
            <a:off x="457199" y="6212114"/>
            <a:ext cx="6858000" cy="457200"/>
          </a:xfrm>
        </p:spPr>
        <p:txBody>
          <a:bodyPr anchor="b"/>
          <a:lstStyle>
            <a:lvl1pPr>
              <a:lnSpc>
                <a:spcPct val="100000"/>
              </a:lnSpc>
              <a:spcBef>
                <a:spcPts val="0"/>
              </a:spcBef>
              <a:spcAft>
                <a:spcPts val="0"/>
              </a:spcAft>
              <a:defRPr sz="800">
                <a:solidFill>
                  <a:srgbClr val="808080"/>
                </a:solidFill>
              </a:defRPr>
            </a:lvl1pPr>
          </a:lstStyle>
          <a:p>
            <a:pPr lvl="0"/>
            <a:r>
              <a:rPr lang="en-US" smtClean="0"/>
              <a:t>Click to edit Master text styles</a:t>
            </a:r>
          </a:p>
        </p:txBody>
      </p:sp>
      <p:sp>
        <p:nvSpPr>
          <p:cNvPr id="5" name="Slide Number Placeholder 5"/>
          <p:cNvSpPr>
            <a:spLocks noGrp="1"/>
          </p:cNvSpPr>
          <p:nvPr>
            <p:ph type="sldNum" sz="quarter" idx="12"/>
          </p:nvPr>
        </p:nvSpPr>
        <p:spPr>
          <a:xfrm>
            <a:off x="7439025" y="6615113"/>
            <a:ext cx="1473200" cy="288925"/>
          </a:xfrm>
        </p:spPr>
        <p:txBody>
          <a:bodyPr/>
          <a:lstStyle>
            <a:lvl1pPr>
              <a:defRPr>
                <a:solidFill>
                  <a:schemeClr val="accent1">
                    <a:lumMod val="60000"/>
                    <a:lumOff val="40000"/>
                  </a:schemeClr>
                </a:solidFill>
                <a:latin typeface="Calibri" pitchFamily="34" charset="0"/>
              </a:defRPr>
            </a:lvl1pPr>
          </a:lstStyle>
          <a:p>
            <a:pPr>
              <a:defRPr/>
            </a:pPr>
            <a:r>
              <a:rPr lang="en-US">
                <a:solidFill>
                  <a:srgbClr val="DC5D26">
                    <a:lumMod val="60000"/>
                    <a:lumOff val="40000"/>
                  </a:srgbClr>
                </a:solidFill>
              </a:rPr>
              <a:t>p </a:t>
            </a:r>
            <a:fld id="{4D2C1F22-6F70-4C93-BBCB-6AFF8B1CBEC3}" type="slidenum">
              <a:rPr lang="en-US">
                <a:solidFill>
                  <a:srgbClr val="DC5D26">
                    <a:lumMod val="60000"/>
                    <a:lumOff val="40000"/>
                  </a:srgbClr>
                </a:solidFill>
              </a:rPr>
              <a:pPr>
                <a:defRPr/>
              </a:pPr>
              <a:t>‹#›</a:t>
            </a:fld>
            <a:endParaRPr lang="en-US">
              <a:solidFill>
                <a:srgbClr val="DC5D26">
                  <a:lumMod val="60000"/>
                  <a:lumOff val="40000"/>
                </a:srgbClr>
              </a:solidFill>
            </a:endParaRPr>
          </a:p>
        </p:txBody>
      </p:sp>
    </p:spTree>
    <p:extLst>
      <p:ext uri="{BB962C8B-B14F-4D97-AF65-F5344CB8AC3E}">
        <p14:creationId xmlns:p14="http://schemas.microsoft.com/office/powerpoint/2010/main" val="396636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75A6F66B-E128-9D4F-AC2D-96A590684299}" type="datetime1">
              <a:rPr lang="en-US"/>
              <a:pPr>
                <a:defRPr/>
              </a:pPr>
              <a:t>1/22/16</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A6DEB17E-ADF1-CA40-ACD9-D24AF83ACC49}" type="slidenum">
              <a:rPr lang="en-US"/>
              <a:pPr>
                <a:defRPr/>
              </a:pPr>
              <a:t>‹#›</a:t>
            </a:fld>
            <a:endParaRPr lang="en-US" dirty="0"/>
          </a:p>
        </p:txBody>
      </p:sp>
    </p:spTree>
    <p:extLst>
      <p:ext uri="{BB962C8B-B14F-4D97-AF65-F5344CB8AC3E}">
        <p14:creationId xmlns:p14="http://schemas.microsoft.com/office/powerpoint/2010/main" val="149068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061DBC4B-18FA-4641-AED3-09167062A95C}" type="datetime1">
              <a:rPr lang="en-US"/>
              <a:pPr>
                <a:defRPr/>
              </a:pPr>
              <a:t>1/22/16</a:t>
            </a:fld>
            <a:endParaRPr lang="en-US" dirty="0"/>
          </a:p>
        </p:txBody>
      </p:sp>
      <p:sp>
        <p:nvSpPr>
          <p:cNvPr id="12" name="Slide Number Placeholder 2"/>
          <p:cNvSpPr>
            <a:spLocks noGrp="1"/>
          </p:cNvSpPr>
          <p:nvPr>
            <p:ph type="sldNum" sz="quarter" idx="15"/>
          </p:nvPr>
        </p:nvSpPr>
        <p:spPr/>
        <p:txBody>
          <a:bodyPr/>
          <a:lstStyle>
            <a:lvl1pPr>
              <a:defRPr/>
            </a:lvl1pPr>
          </a:lstStyle>
          <a:p>
            <a:pPr>
              <a:defRPr/>
            </a:pPr>
            <a:fld id="{FA0FCE97-1E5D-3942-9893-29D29393C492}" type="slidenum">
              <a:rPr lang="en-US"/>
              <a:pPr>
                <a:defRPr/>
              </a:pPr>
              <a:t>‹#›</a:t>
            </a:fld>
            <a:endParaRPr lang="en-US" dirty="0"/>
          </a:p>
        </p:txBody>
      </p:sp>
    </p:spTree>
    <p:extLst>
      <p:ext uri="{BB962C8B-B14F-4D97-AF65-F5344CB8AC3E}">
        <p14:creationId xmlns:p14="http://schemas.microsoft.com/office/powerpoint/2010/main" val="389362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7" name="Date Placeholder 1"/>
          <p:cNvSpPr>
            <a:spLocks noGrp="1"/>
          </p:cNvSpPr>
          <p:nvPr>
            <p:ph type="dt" sz="half" idx="18"/>
          </p:nvPr>
        </p:nvSpPr>
        <p:spPr/>
        <p:txBody>
          <a:bodyPr/>
          <a:lstStyle>
            <a:lvl1pPr>
              <a:defRPr/>
            </a:lvl1pPr>
          </a:lstStyle>
          <a:p>
            <a:pPr>
              <a:defRPr/>
            </a:pPr>
            <a:fld id="{AB4BF150-A3C3-104C-9179-59C0B0DE31A3}" type="datetime1">
              <a:rPr lang="en-US"/>
              <a:pPr>
                <a:defRPr/>
              </a:pPr>
              <a:t>1/22/16</a:t>
            </a:fld>
            <a:endParaRPr lang="en-US" dirty="0"/>
          </a:p>
        </p:txBody>
      </p:sp>
      <p:sp>
        <p:nvSpPr>
          <p:cNvPr id="18" name="Slide Number Placeholder 2"/>
          <p:cNvSpPr>
            <a:spLocks noGrp="1"/>
          </p:cNvSpPr>
          <p:nvPr>
            <p:ph type="sldNum" sz="quarter" idx="19"/>
          </p:nvPr>
        </p:nvSpPr>
        <p:spPr/>
        <p:txBody>
          <a:bodyPr/>
          <a:lstStyle>
            <a:lvl1pPr>
              <a:defRPr/>
            </a:lvl1pPr>
          </a:lstStyle>
          <a:p>
            <a:pPr>
              <a:defRPr/>
            </a:pPr>
            <a:fld id="{E6EC6ACD-EA72-FB41-82BD-66EB6B610AEF}" type="slidenum">
              <a:rPr lang="en-US"/>
              <a:pPr>
                <a:defRPr/>
              </a:pPr>
              <a:t>‹#›</a:t>
            </a:fld>
            <a:endParaRPr lang="en-US" dirty="0"/>
          </a:p>
        </p:txBody>
      </p:sp>
    </p:spTree>
    <p:extLst>
      <p:ext uri="{BB962C8B-B14F-4D97-AF65-F5344CB8AC3E}">
        <p14:creationId xmlns:p14="http://schemas.microsoft.com/office/powerpoint/2010/main" val="125245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5"/>
          </p:nvPr>
        </p:nvSpPr>
        <p:spPr/>
        <p:txBody>
          <a:bodyPr/>
          <a:lstStyle>
            <a:lvl1pPr>
              <a:defRPr/>
            </a:lvl1pPr>
          </a:lstStyle>
          <a:p>
            <a:pPr>
              <a:defRPr/>
            </a:pPr>
            <a:fld id="{6DBDE583-60AA-884C-A5CE-BF1B865B6032}" type="datetime1">
              <a:rPr lang="en-US"/>
              <a:pPr>
                <a:defRPr/>
              </a:pPr>
              <a:t>1/22/16</a:t>
            </a:fld>
            <a:endParaRPr lang="en-US" dirty="0"/>
          </a:p>
        </p:txBody>
      </p:sp>
      <p:sp>
        <p:nvSpPr>
          <p:cNvPr id="13" name="Slide Number Placeholder 2"/>
          <p:cNvSpPr>
            <a:spLocks noGrp="1"/>
          </p:cNvSpPr>
          <p:nvPr>
            <p:ph type="sldNum" sz="quarter" idx="16"/>
          </p:nvPr>
        </p:nvSpPr>
        <p:spPr/>
        <p:txBody>
          <a:bodyPr/>
          <a:lstStyle>
            <a:lvl1pPr>
              <a:defRPr/>
            </a:lvl1pPr>
          </a:lstStyle>
          <a:p>
            <a:pPr>
              <a:defRPr/>
            </a:pPr>
            <a:fld id="{C080D3A5-9708-8F4C-8053-5C6766873F40}" type="slidenum">
              <a:rPr lang="en-US"/>
              <a:pPr>
                <a:defRPr/>
              </a:pPr>
              <a:t>‹#›</a:t>
            </a:fld>
            <a:endParaRPr lang="en-US" dirty="0"/>
          </a:p>
        </p:txBody>
      </p:sp>
    </p:spTree>
    <p:extLst>
      <p:ext uri="{BB962C8B-B14F-4D97-AF65-F5344CB8AC3E}">
        <p14:creationId xmlns:p14="http://schemas.microsoft.com/office/powerpoint/2010/main" val="75907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FF742EE6-F228-A848-AAD6-425DE94CFCF2}" type="slidenum">
              <a:rPr lang="en-US"/>
              <a:pPr>
                <a:defRPr/>
              </a:pPr>
              <a:t>‹#›</a:t>
            </a:fld>
            <a:endParaRPr lang="en-US" dirty="0"/>
          </a:p>
        </p:txBody>
      </p:sp>
      <p:sp>
        <p:nvSpPr>
          <p:cNvPr id="5" name="Date Placeholder 3"/>
          <p:cNvSpPr>
            <a:spLocks noGrp="1"/>
          </p:cNvSpPr>
          <p:nvPr>
            <p:ph type="dt" sz="half" idx="11"/>
          </p:nvPr>
        </p:nvSpPr>
        <p:spPr/>
        <p:txBody>
          <a:bodyPr/>
          <a:lstStyle>
            <a:lvl1pPr>
              <a:defRPr/>
            </a:lvl1pPr>
          </a:lstStyle>
          <a:p>
            <a:pPr>
              <a:defRPr/>
            </a:pPr>
            <a:fld id="{A93E3956-5BF0-9741-A8A0-EC870CD029F6}" type="datetime1">
              <a:rPr lang="en-US"/>
              <a:pPr>
                <a:defRPr/>
              </a:pPr>
              <a:t>1/22/16</a:t>
            </a:fld>
            <a:endParaRPr lang="en-US" dirty="0"/>
          </a:p>
        </p:txBody>
      </p:sp>
    </p:spTree>
    <p:extLst>
      <p:ext uri="{BB962C8B-B14F-4D97-AF65-F5344CB8AC3E}">
        <p14:creationId xmlns:p14="http://schemas.microsoft.com/office/powerpoint/2010/main" val="171693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
          <p:cNvSpPr>
            <a:spLocks noGrp="1"/>
          </p:cNvSpPr>
          <p:nvPr>
            <p:ph type="sldNum" sz="quarter" idx="10"/>
          </p:nvPr>
        </p:nvSpPr>
        <p:spPr/>
        <p:txBody>
          <a:bodyPr/>
          <a:lstStyle>
            <a:lvl1pPr>
              <a:defRPr/>
            </a:lvl1pPr>
          </a:lstStyle>
          <a:p>
            <a:pPr>
              <a:defRPr/>
            </a:pPr>
            <a:fld id="{F0540D16-EBF5-0D44-A21F-B32E9F609578}" type="slidenum">
              <a:rPr lang="en-US"/>
              <a:pPr>
                <a:defRPr/>
              </a:pPr>
              <a:t>‹#›</a:t>
            </a:fld>
            <a:endParaRPr lang="en-US" dirty="0"/>
          </a:p>
        </p:txBody>
      </p:sp>
      <p:sp>
        <p:nvSpPr>
          <p:cNvPr id="4" name="Date Placeholder 2"/>
          <p:cNvSpPr>
            <a:spLocks noGrp="1"/>
          </p:cNvSpPr>
          <p:nvPr>
            <p:ph type="dt" sz="half" idx="11"/>
          </p:nvPr>
        </p:nvSpPr>
        <p:spPr/>
        <p:txBody>
          <a:bodyPr/>
          <a:lstStyle>
            <a:lvl1pPr>
              <a:defRPr/>
            </a:lvl1pPr>
          </a:lstStyle>
          <a:p>
            <a:pPr>
              <a:defRPr/>
            </a:pPr>
            <a:fld id="{18616975-30F2-B74D-B90F-E83C4C9562E7}" type="datetime1">
              <a:rPr lang="en-US"/>
              <a:pPr>
                <a:defRPr/>
              </a:pPr>
              <a:t>1/22/16</a:t>
            </a:fld>
            <a:endParaRPr lang="en-US" dirty="0"/>
          </a:p>
        </p:txBody>
      </p:sp>
    </p:spTree>
    <p:extLst>
      <p:ext uri="{BB962C8B-B14F-4D97-AF65-F5344CB8AC3E}">
        <p14:creationId xmlns:p14="http://schemas.microsoft.com/office/powerpoint/2010/main" val="377729180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21" Type="http://schemas.openxmlformats.org/officeDocument/2006/relationships/image" Target="../media/image2.png"/><Relationship Id="rId22"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20" Type="http://schemas.openxmlformats.org/officeDocument/2006/relationships/image" Target="../media/image23.png"/><Relationship Id="rId21" Type="http://schemas.openxmlformats.org/officeDocument/2006/relationships/image" Target="../media/image21.png"/><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theme" Target="../theme/theme2.xml"/><Relationship Id="rId19" Type="http://schemas.openxmlformats.org/officeDocument/2006/relationships/image" Target="../media/image22.png"/><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02B1F015-1154-6F45-9F5A-29B4836DF7ED}" type="slidenum">
              <a:rPr lang="en-US"/>
              <a:pPr>
                <a:defRPr/>
              </a:pPr>
              <a:t>‹#›</a:t>
            </a:fld>
            <a:endParaRPr lang="en-US" dirty="0"/>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C49DE922-2F34-1241-8A40-1B6D2996FA4E}" type="datetime1">
              <a:rPr lang="en-US"/>
              <a:pPr>
                <a:defRPr/>
              </a:pPr>
              <a:t>1/22/16</a:t>
            </a:fld>
            <a:endParaRPr lang="en-US" dirty="0"/>
          </a:p>
        </p:txBody>
      </p:sp>
      <p:pic>
        <p:nvPicPr>
          <p:cNvPr id="1029" name="Picture 6" descr="ieee_blue_R0G102B161-lg.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377113" y="6226175"/>
            <a:ext cx="13938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a:t>
            </a:r>
            <a:r>
              <a:rPr lang="en-US" sz="600" dirty="0" smtClean="0">
                <a:solidFill>
                  <a:srgbClr val="7F7F7F"/>
                </a:solidFill>
              </a:rPr>
              <a:t>8 </a:t>
            </a:r>
            <a:r>
              <a:rPr lang="en-US" sz="600" dirty="0">
                <a:solidFill>
                  <a:srgbClr val="7F7F7F"/>
                </a:solidFill>
              </a:rPr>
              <a:t>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95" r:id="rId1"/>
    <p:sldLayoutId id="2147483687" r:id="rId2"/>
    <p:sldLayoutId id="2147483696" r:id="rId3"/>
    <p:sldLayoutId id="2147483697" r:id="rId4"/>
    <p:sldLayoutId id="2147483698" r:id="rId5"/>
    <p:sldLayoutId id="2147483699" r:id="rId6"/>
    <p:sldLayoutId id="2147483700" r:id="rId7"/>
    <p:sldLayoutId id="2147483701" r:id="rId8"/>
    <p:sldLayoutId id="2147483688" r:id="rId9"/>
    <p:sldLayoutId id="2147483689" r:id="rId10"/>
    <p:sldLayoutId id="2147483690" r:id="rId11"/>
    <p:sldLayoutId id="2147483691" r:id="rId12"/>
    <p:sldLayoutId id="2147483692" r:id="rId13"/>
    <p:sldLayoutId id="2147483693" r:id="rId14"/>
    <p:sldLayoutId id="2147483694" r:id="rId15"/>
    <p:sldLayoutId id="2147483702" r:id="rId16"/>
    <p:sldLayoutId id="2147483703" r:id="rId17"/>
    <p:sldLayoutId id="2147483704" r:id="rId18"/>
  </p:sldLayoutIdLst>
  <p:timing>
    <p:tnLst>
      <p:par>
        <p:cTn xmlns:p14="http://schemas.microsoft.com/office/powerpoint/2010/main" id="1" dur="indefinite" restart="never" nodeType="tmRoot"/>
      </p:par>
    </p:tnLst>
  </p:timing>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2"/>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ea typeface="ＭＳ Ｐゴシック" pitchFamily="-112" charset="-128"/>
                <a:cs typeface="+mn-cs"/>
              </a:defRPr>
            </a:lvl1pPr>
          </a:lstStyle>
          <a:p>
            <a:pPr defTabSz="914400" eaLnBrk="0" hangingPunct="0">
              <a:defRPr/>
            </a:pPr>
            <a:fld id="{8B87775D-177F-4D09-9C78-27B74DA3E254}" type="datetime1">
              <a:rPr lang="en-US"/>
              <a:pPr defTabSz="914400" eaLnBrk="0" hangingPunct="0">
                <a:defRPr/>
              </a:pPr>
              <a:t>1/22/16</a:t>
            </a:fld>
            <a:endParaRPr lang="en-US" dirty="0"/>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ea typeface="MS PGothic" pitchFamily="34" charset="-128"/>
              </a:defRPr>
            </a:lvl1pPr>
          </a:lstStyle>
          <a:p>
            <a:pPr defTabSz="914400" eaLnBrk="0" hangingPunct="0">
              <a:defRPr/>
            </a:pPr>
            <a:fld id="{2DFDA2D8-0936-495A-8448-FEE7F8B964C2}" type="slidenum">
              <a:rPr lang="en-US">
                <a:cs typeface="+mn-cs"/>
              </a:rPr>
              <a:pPr defTabSz="914400" eaLnBrk="0" hangingPunct="0">
                <a:defRPr/>
              </a:pPr>
              <a:t>‹#›</a:t>
            </a:fld>
            <a:endParaRPr lang="en-US">
              <a:cs typeface="+mn-cs"/>
            </a:endParaRPr>
          </a:p>
        </p:txBody>
      </p:sp>
      <p:pic>
        <p:nvPicPr>
          <p:cNvPr id="1030" name="Picture 7" descr="IEEE_TAG_BLUE.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5924550"/>
            <a:ext cx="9144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47509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34"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34"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34"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34"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1"/>
        </a:buBlip>
        <a:defRPr sz="2800">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lr>
          <a:srgbClr val="595959"/>
        </a:buClr>
        <a:buFont typeface="Wingdings" pitchFamily="2" charset="2"/>
        <a:buChar char="§"/>
        <a:defRPr sz="22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lr>
          <a:srgbClr val="595959"/>
        </a:buClr>
        <a:buFont typeface="Wingdings" pitchFamily="2" charset="2"/>
        <a:buChar char="§"/>
        <a:defRPr>
          <a:solidFill>
            <a:schemeClr val="tx1"/>
          </a:solidFill>
          <a:latin typeface="+mn-lt"/>
          <a:ea typeface="ＭＳ Ｐゴシック" pitchFamily="34" charset="-128"/>
          <a:cs typeface="ＭＳ Ｐゴシック"/>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3.png"/><Relationship Id="rId1" Type="http://schemas.openxmlformats.org/officeDocument/2006/relationships/vmlDrawing" Target="../drawings/vmlDrawing3.vml"/><Relationship Id="rId2" Type="http://schemas.openxmlformats.org/officeDocument/2006/relationships/slideLayout" Target="../slideLayouts/slideLayout9.xml"/><Relationship Id="rId3" Type="http://schemas.openxmlformats.org/officeDocument/2006/relationships/oleObject" Target="../embeddings/oleObject13.bin"/><Relationship Id="rId4" Type="http://schemas.openxmlformats.org/officeDocument/2006/relationships/oleObject" Target="../embeddings/Microsoft_Excel_97_-_2004_Worksheet13.xls"/><Relationship Id="rId5" Type="http://schemas.openxmlformats.org/officeDocument/2006/relationships/image" Target="../media/image127.png"/><Relationship Id="rId6" Type="http://schemas.openxmlformats.org/officeDocument/2006/relationships/image" Target="../media/image21.png"/><Relationship Id="rId7" Type="http://schemas.openxmlformats.org/officeDocument/2006/relationships/image" Target="../media/image128.png"/><Relationship Id="rId8" Type="http://schemas.openxmlformats.org/officeDocument/2006/relationships/image" Target="../media/image72.jpeg"/><Relationship Id="rId9" Type="http://schemas.openxmlformats.org/officeDocument/2006/relationships/image" Target="../media/image71.png"/><Relationship Id="rId10"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oleObject" Target="../embeddings/Microsoft_Excel_97_-_2004_Worksheet14.xls"/><Relationship Id="rId5" Type="http://schemas.openxmlformats.org/officeDocument/2006/relationships/image" Target="../media/image129.png"/><Relationship Id="rId6" Type="http://schemas.openxmlformats.org/officeDocument/2006/relationships/image" Target="../media/image21.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 Id="rId11" Type="http://schemas.openxmlformats.org/officeDocument/2006/relationships/image" Target="../media/image13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wmf"/><Relationship Id="rId4" Type="http://schemas.openxmlformats.org/officeDocument/2006/relationships/image" Target="../media/image136.wmf"/><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wmf"/><Relationship Id="rId8" Type="http://schemas.openxmlformats.org/officeDocument/2006/relationships/image" Target="../media/image140.wmf"/><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12.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4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wmf"/><Relationship Id="rId5" Type="http://schemas.openxmlformats.org/officeDocument/2006/relationships/image" Target="../media/image140.wmf"/><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6.wmf"/><Relationship Id="rId5" Type="http://schemas.openxmlformats.org/officeDocument/2006/relationships/image" Target="../media/image135.wmf"/><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12.xml.rels><?xml version="1.0" encoding="UTF-8" standalone="yes"?>
<Relationships xmlns="http://schemas.openxmlformats.org/package/2006/relationships"><Relationship Id="rId3" Type="http://schemas.openxmlformats.org/officeDocument/2006/relationships/hyperlink" Target="http://www.crystal-d.com/sites/crystal-d.com/files/images/Light-Bulb.jpg" TargetMode="External"/><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JPG"/><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hyperlink" Target="http://www.ieee.org/md" TargetMode="External"/><Relationship Id="rId4" Type="http://schemas.openxmlformats.org/officeDocument/2006/relationships/hyperlink" Target="http://www.ieee.org/vitalitydb" TargetMode="External"/><Relationship Id="rId5" Type="http://schemas.openxmlformats.org/officeDocument/2006/relationships/image" Target="../media/image43.emf"/><Relationship Id="rId6" Type="http://schemas.openxmlformats.org/officeDocument/2006/relationships/image" Target="../media/image44.emf"/><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www.ieee.org/conferences_events/index.html" TargetMode="External"/><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hyperlink" Target="http://meetings.vtools.ieee.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g"/><Relationship Id="rId7" Type="http://schemas.openxmlformats.org/officeDocument/2006/relationships/image" Target="../media/image53.JPG"/><Relationship Id="rId1" Type="http://schemas.openxmlformats.org/officeDocument/2006/relationships/slideLayout" Target="../slideLayouts/slideLayout10.xml"/><Relationship Id="rId2"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hyperlink" Target="mailto:a.hahn@ieee.org" TargetMode="External"/><Relationship Id="rId4" Type="http://schemas.openxmlformats.org/officeDocument/2006/relationships/image" Target="../media/image26.jpeg"/><Relationship Id="rId5" Type="http://schemas.openxmlformats.org/officeDocument/2006/relationships/hyperlink" Target="mailto:wright.c@ieee.org" TargetMode="External"/><Relationship Id="rId6" Type="http://schemas.openxmlformats.org/officeDocument/2006/relationships/image" Target="../media/image27.jp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eee.org/myiee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oleObject" Target="../embeddings/Microsoft_Excel_97_-_2004_Worksheet6.xls"/><Relationship Id="rId21" Type="http://schemas.openxmlformats.org/officeDocument/2006/relationships/image" Target="../media/image69.png"/><Relationship Id="rId22" Type="http://schemas.openxmlformats.org/officeDocument/2006/relationships/image" Target="../media/image70.png"/><Relationship Id="rId23" Type="http://schemas.openxmlformats.org/officeDocument/2006/relationships/image" Target="../media/image71.png"/><Relationship Id="rId24" Type="http://schemas.openxmlformats.org/officeDocument/2006/relationships/image" Target="../media/image72.jpeg"/><Relationship Id="rId25" Type="http://schemas.openxmlformats.org/officeDocument/2006/relationships/image" Target="../media/image73.png"/><Relationship Id="rId26" Type="http://schemas.openxmlformats.org/officeDocument/2006/relationships/image" Target="../media/image74.png"/><Relationship Id="rId10" Type="http://schemas.openxmlformats.org/officeDocument/2006/relationships/oleObject" Target="../embeddings/Microsoft_Excel_97_-_2004_Worksheet3.xls"/><Relationship Id="rId11" Type="http://schemas.openxmlformats.org/officeDocument/2006/relationships/image" Target="../media/image66.png"/><Relationship Id="rId12" Type="http://schemas.openxmlformats.org/officeDocument/2006/relationships/oleObject" Target="../embeddings/oleObject4.bin"/><Relationship Id="rId13" Type="http://schemas.openxmlformats.org/officeDocument/2006/relationships/oleObject" Target="../embeddings/Microsoft_Excel_97_-_2004_Worksheet4.xls"/><Relationship Id="rId14" Type="http://schemas.openxmlformats.org/officeDocument/2006/relationships/image" Target="../media/image67.png"/><Relationship Id="rId15" Type="http://schemas.openxmlformats.org/officeDocument/2006/relationships/oleObject" Target="../embeddings/oleObject5.bin"/><Relationship Id="rId16" Type="http://schemas.openxmlformats.org/officeDocument/2006/relationships/oleObject" Target="../embeddings/Microsoft_Excel_97_-_2004_Worksheet5.xls"/><Relationship Id="rId17" Type="http://schemas.openxmlformats.org/officeDocument/2006/relationships/image" Target="../media/image68.png"/><Relationship Id="rId18" Type="http://schemas.openxmlformats.org/officeDocument/2006/relationships/image" Target="../media/image21.png"/><Relationship Id="rId19" Type="http://schemas.openxmlformats.org/officeDocument/2006/relationships/oleObject" Target="../embeddings/oleObject6.bin"/><Relationship Id="rId1" Type="http://schemas.openxmlformats.org/officeDocument/2006/relationships/vmlDrawing" Target="../drawings/vmlDrawing1.vml"/><Relationship Id="rId2" Type="http://schemas.openxmlformats.org/officeDocument/2006/relationships/slideLayout" Target="../slideLayouts/slideLayout35.xml"/><Relationship Id="rId3" Type="http://schemas.openxmlformats.org/officeDocument/2006/relationships/oleObject" Target="../embeddings/oleObject1.bin"/><Relationship Id="rId4" Type="http://schemas.openxmlformats.org/officeDocument/2006/relationships/oleObject" Target="../embeddings/Microsoft_Excel_97_-_2004_Worksheet1.xls"/><Relationship Id="rId5" Type="http://schemas.openxmlformats.org/officeDocument/2006/relationships/image" Target="../media/image64.png"/><Relationship Id="rId6" Type="http://schemas.openxmlformats.org/officeDocument/2006/relationships/oleObject" Target="../embeddings/oleObject2.bin"/><Relationship Id="rId7" Type="http://schemas.openxmlformats.org/officeDocument/2006/relationships/oleObject" Target="../embeddings/Microsoft_Excel_97_-_2004_Worksheet2.xls"/><Relationship Id="rId8" Type="http://schemas.openxmlformats.org/officeDocument/2006/relationships/image" Target="../media/image65.png"/></Relationships>
</file>

<file path=ppt/slides/_rels/slide49.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oleObject" Target="../embeddings/Microsoft_Excel_97_-_2004_Worksheet12.xls"/><Relationship Id="rId21" Type="http://schemas.openxmlformats.org/officeDocument/2006/relationships/image" Target="../media/image80.png"/><Relationship Id="rId22" Type="http://schemas.openxmlformats.org/officeDocument/2006/relationships/image" Target="../media/image81.jpeg"/><Relationship Id="rId23" Type="http://schemas.openxmlformats.org/officeDocument/2006/relationships/image" Target="../media/image82.png"/><Relationship Id="rId10" Type="http://schemas.openxmlformats.org/officeDocument/2006/relationships/oleObject" Target="../embeddings/oleObject9.bin"/><Relationship Id="rId11" Type="http://schemas.openxmlformats.org/officeDocument/2006/relationships/oleObject" Target="../embeddings/Microsoft_Excel_97_-_2004_Worksheet9.xls"/><Relationship Id="rId12" Type="http://schemas.openxmlformats.org/officeDocument/2006/relationships/image" Target="../media/image77.png"/><Relationship Id="rId13" Type="http://schemas.openxmlformats.org/officeDocument/2006/relationships/oleObject" Target="../embeddings/oleObject10.bin"/><Relationship Id="rId14" Type="http://schemas.openxmlformats.org/officeDocument/2006/relationships/oleObject" Target="../embeddings/Microsoft_Excel_97_-_2004_Worksheet10.xls"/><Relationship Id="rId15" Type="http://schemas.openxmlformats.org/officeDocument/2006/relationships/image" Target="../media/image78.png"/><Relationship Id="rId16" Type="http://schemas.openxmlformats.org/officeDocument/2006/relationships/oleObject" Target="../embeddings/oleObject11.bin"/><Relationship Id="rId17" Type="http://schemas.openxmlformats.org/officeDocument/2006/relationships/oleObject" Target="../embeddings/Microsoft_Excel_97_-_2004_Worksheet11.xls"/><Relationship Id="rId18" Type="http://schemas.openxmlformats.org/officeDocument/2006/relationships/image" Target="../media/image79.png"/><Relationship Id="rId19" Type="http://schemas.openxmlformats.org/officeDocument/2006/relationships/oleObject" Target="../embeddings/oleObject12.bin"/><Relationship Id="rId1" Type="http://schemas.openxmlformats.org/officeDocument/2006/relationships/vmlDrawing" Target="../drawings/vmlDrawing2.vml"/><Relationship Id="rId2" Type="http://schemas.openxmlformats.org/officeDocument/2006/relationships/slideLayout" Target="../slideLayouts/slideLayout35.xml"/><Relationship Id="rId3" Type="http://schemas.openxmlformats.org/officeDocument/2006/relationships/image" Target="../media/image21.png"/><Relationship Id="rId4" Type="http://schemas.openxmlformats.org/officeDocument/2006/relationships/oleObject" Target="../embeddings/oleObject7.bin"/><Relationship Id="rId5" Type="http://schemas.openxmlformats.org/officeDocument/2006/relationships/oleObject" Target="../embeddings/Microsoft_Excel_97_-_2004_Worksheet7.xls"/><Relationship Id="rId6" Type="http://schemas.openxmlformats.org/officeDocument/2006/relationships/image" Target="../media/image75.png"/><Relationship Id="rId7" Type="http://schemas.openxmlformats.org/officeDocument/2006/relationships/oleObject" Target="../embeddings/oleObject8.bin"/><Relationship Id="rId8" Type="http://schemas.openxmlformats.org/officeDocument/2006/relationships/oleObject" Target="../embeddings/Microsoft_Excel_97_-_2004_Worksheet8.xls"/></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0.png"/><Relationship Id="rId3"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jp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g"/><Relationship Id="rId5" Type="http://schemas.openxmlformats.org/officeDocument/2006/relationships/image" Target="../media/image100.jp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hyperlink" Target="http://www.ieee.org/go/brand" TargetMode="External"/><Relationship Id="rId4" Type="http://schemas.openxmlformats.org/officeDocument/2006/relationships/hyperlink" Target="https://ieeetv.ieee.org/channels/ieee-experience" TargetMode="External"/><Relationship Id="rId5" Type="http://schemas.openxmlformats.org/officeDocument/2006/relationships/hyperlink" Target="http://www.ieee.org/mdsupplies" TargetMode="External"/><Relationship Id="rId6" Type="http://schemas.openxmlformats.org/officeDocument/2006/relationships/image" Target="../media/image106.jpg"/><Relationship Id="rId7" Type="http://schemas.openxmlformats.org/officeDocument/2006/relationships/image" Target="../media/image107.png"/><Relationship Id="rId8" Type="http://schemas.openxmlformats.org/officeDocument/2006/relationships/image" Target="../media/image108.JPG"/><Relationship Id="rId1" Type="http://schemas.openxmlformats.org/officeDocument/2006/relationships/slideLayout" Target="../slideLayouts/slideLayout17.xml"/><Relationship Id="rId2" Type="http://schemas.openxmlformats.org/officeDocument/2006/relationships/hyperlink" Target="http://www.ieee.org/md"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86.xml.rels><?xml version="1.0" encoding="UTF-8" standalone="yes"?>
<Relationships xmlns="http://schemas.openxmlformats.org/package/2006/relationships"><Relationship Id="rId3" Type="http://schemas.openxmlformats.org/officeDocument/2006/relationships/hyperlink" Target="http://www.ieee.org/cmr" TargetMode="External"/><Relationship Id="rId4" Type="http://schemas.openxmlformats.org/officeDocument/2006/relationships/image" Target="../media/image54.jpeg"/><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ieeetv.ieee.org/channels/ieee-experience" TargetMode="External"/><Relationship Id="rId3" Type="http://schemas.openxmlformats.org/officeDocument/2006/relationships/image" Target="../media/image11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jpeg"/><Relationship Id="rId3" Type="http://schemas.openxmlformats.org/officeDocument/2006/relationships/image" Target="../media/image1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jpeg"/><Relationship Id="rId3" Type="http://schemas.openxmlformats.org/officeDocument/2006/relationships/image" Target="../media/image112.jpg"/></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113.JPG"/><Relationship Id="rId1" Type="http://schemas.openxmlformats.org/officeDocument/2006/relationships/slideLayout" Target="../slideLayouts/slideLayout2.xml"/><Relationship Id="rId2" Type="http://schemas.openxmlformats.org/officeDocument/2006/relationships/hyperlink" Target="http://www.ieee.org/star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15.jp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116.jpg"/><Relationship Id="rId1" Type="http://schemas.openxmlformats.org/officeDocument/2006/relationships/slideLayout" Target="../slideLayouts/slideLayout17.xml"/><Relationship Id="rId2" Type="http://schemas.openxmlformats.org/officeDocument/2006/relationships/hyperlink" Target="http://www.ieee.org/seniormember"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g"/></Relationships>
</file>

<file path=ppt/slides/_rels/slide97.xml.rels><?xml version="1.0" encoding="UTF-8" standalone="yes"?>
<Relationships xmlns="http://schemas.openxmlformats.org/package/2006/relationships"><Relationship Id="rId3" Type="http://schemas.openxmlformats.org/officeDocument/2006/relationships/hyperlink" Target="http://www.ieee.org/mgm" TargetMode="External"/><Relationship Id="rId4" Type="http://schemas.openxmlformats.org/officeDocument/2006/relationships/image" Target="../media/image54.jpeg"/><Relationship Id="rId5" Type="http://schemas.openxmlformats.org/officeDocument/2006/relationships/image" Target="../media/image118.jp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98.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jpg"/><Relationship Id="rId5" Type="http://schemas.openxmlformats.org/officeDocument/2006/relationships/image" Target="../media/image122.JPG"/><Relationship Id="rId6" Type="http://schemas.openxmlformats.org/officeDocument/2006/relationships/image" Target="../media/image123.jpg"/><Relationship Id="rId7" Type="http://schemas.openxmlformats.org/officeDocument/2006/relationships/image" Target="../media/image124.jpg"/><Relationship Id="rId8" Type="http://schemas.openxmlformats.org/officeDocument/2006/relationships/image" Target="../media/image54.jpeg"/><Relationship Id="rId1" Type="http://schemas.openxmlformats.org/officeDocument/2006/relationships/slideLayout" Target="../slideLayouts/slideLayout12.xml"/><Relationship Id="rId2" Type="http://schemas.openxmlformats.org/officeDocument/2006/relationships/image" Target="../media/image119.JPG"/></Relationships>
</file>

<file path=ppt/slides/_rels/slide99.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png"/><Relationship Id="rId5" Type="http://schemas.openxmlformats.org/officeDocument/2006/relationships/image" Target="../media/image118.jpg"/><Relationship Id="rId1" Type="http://schemas.openxmlformats.org/officeDocument/2006/relationships/slideLayout" Target="../slideLayouts/slideLayout17.xml"/><Relationship Id="rId2" Type="http://schemas.openxmlformats.org/officeDocument/2006/relationships/hyperlink" Target="http://www.ieee.org/about/volunteers/promo_library/promo_library_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4627" y="1000759"/>
            <a:ext cx="5871029" cy="3785652"/>
          </a:xfrm>
          <a:prstGeom prst="rect">
            <a:avLst/>
          </a:prstGeom>
        </p:spPr>
        <p:txBody>
          <a:bodyPr wrap="square">
            <a:spAutoFit/>
          </a:bodyPr>
          <a:lstStyle/>
          <a:p>
            <a:r>
              <a:rPr lang="en-US" sz="2000" dirty="0">
                <a:solidFill>
                  <a:srgbClr val="000000"/>
                </a:solidFill>
              </a:rPr>
              <a:t>“People talk about job security. No one can give you that. Job security depends on the company. </a:t>
            </a:r>
            <a:r>
              <a:rPr lang="en-US" sz="2000" b="1" dirty="0">
                <a:solidFill>
                  <a:srgbClr val="000000"/>
                </a:solidFill>
              </a:rPr>
              <a:t>What IEEE can do – and I use the phrase carefully- is offer career security.</a:t>
            </a:r>
            <a:r>
              <a:rPr lang="en-US" sz="2000" dirty="0">
                <a:solidFill>
                  <a:srgbClr val="000000"/>
                </a:solidFill>
              </a:rPr>
              <a:t> You can be the most valuable engineer by being current in technology and by networking with others. If you take advantage of the products and services that IEEE offers, you will become the most valuable engineer in your organization. And </a:t>
            </a:r>
            <a:r>
              <a:rPr lang="en-US" sz="2000" b="1" dirty="0">
                <a:solidFill>
                  <a:srgbClr val="000000"/>
                </a:solidFill>
              </a:rPr>
              <a:t>if your job goes away, you’ll have no problem finding another.</a:t>
            </a:r>
            <a:r>
              <a:rPr lang="en-US" sz="2000" dirty="0">
                <a:solidFill>
                  <a:srgbClr val="000000"/>
                </a:solidFill>
              </a:rPr>
              <a:t>”</a:t>
            </a: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72" y="1001708"/>
            <a:ext cx="2129720" cy="3200400"/>
          </a:xfrm>
          <a:prstGeom prst="rect">
            <a:avLst/>
          </a:prstGeom>
        </p:spPr>
      </p:pic>
      <p:sp>
        <p:nvSpPr>
          <p:cNvPr id="5" name="Rectangle 4"/>
          <p:cNvSpPr/>
          <p:nvPr/>
        </p:nvSpPr>
        <p:spPr>
          <a:xfrm>
            <a:off x="2924627" y="4957796"/>
            <a:ext cx="5609773" cy="369332"/>
          </a:xfrm>
          <a:prstGeom prst="rect">
            <a:avLst/>
          </a:prstGeom>
        </p:spPr>
        <p:txBody>
          <a:bodyPr wrap="square">
            <a:spAutoFit/>
          </a:bodyPr>
          <a:lstStyle/>
          <a:p>
            <a:r>
              <a:rPr lang="en-US" dirty="0" smtClean="0">
                <a:solidFill>
                  <a:srgbClr val="000000"/>
                </a:solidFill>
              </a:rPr>
              <a:t>- Howard Michel, 2015 IEEE President</a:t>
            </a:r>
            <a:endParaRPr lang="en-US" dirty="0">
              <a:solidFill>
                <a:srgbClr val="000000"/>
              </a:solidFill>
            </a:endParaRPr>
          </a:p>
        </p:txBody>
      </p:sp>
    </p:spTree>
    <p:extLst>
      <p:ext uri="{BB962C8B-B14F-4D97-AF65-F5344CB8AC3E}">
        <p14:creationId xmlns:p14="http://schemas.microsoft.com/office/powerpoint/2010/main" val="39854642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MD Role</a:t>
            </a:r>
            <a:endParaRPr lang="en-US" dirty="0"/>
          </a:p>
        </p:txBody>
      </p:sp>
      <p:sp>
        <p:nvSpPr>
          <p:cNvPr id="3" name="Content Placeholder 2"/>
          <p:cNvSpPr>
            <a:spLocks noGrp="1"/>
          </p:cNvSpPr>
          <p:nvPr>
            <p:ph sz="quarter" idx="14"/>
          </p:nvPr>
        </p:nvSpPr>
        <p:spPr/>
        <p:txBody>
          <a:bodyPr/>
          <a:lstStyle/>
          <a:p>
            <a:r>
              <a:rPr lang="en-US" dirty="0" smtClean="0"/>
              <a:t>Shepherd </a:t>
            </a:r>
            <a:r>
              <a:rPr lang="en-US" dirty="0"/>
              <a:t>the activities pertaining to membership recruitment </a:t>
            </a:r>
            <a:r>
              <a:rPr lang="en-US" b="1" u="sng" dirty="0" smtClean="0"/>
              <a:t>AND</a:t>
            </a:r>
            <a:r>
              <a:rPr lang="en-US" dirty="0" smtClean="0"/>
              <a:t> </a:t>
            </a:r>
            <a:r>
              <a:rPr lang="en-US" dirty="0"/>
              <a:t>retention in order to deliver an excellent member experience</a:t>
            </a:r>
            <a:r>
              <a:rPr lang="en-US" dirty="0" smtClean="0"/>
              <a:t>.</a:t>
            </a:r>
          </a:p>
          <a:p>
            <a:r>
              <a:rPr lang="en-US" dirty="0" smtClean="0"/>
              <a:t>Collaborative effort between: </a:t>
            </a:r>
          </a:p>
          <a:p>
            <a:pPr lvl="1"/>
            <a:r>
              <a:rPr lang="en-US" dirty="0"/>
              <a:t> </a:t>
            </a:r>
            <a:r>
              <a:rPr lang="en-US" dirty="0" smtClean="0"/>
              <a:t>Section Chair and </a:t>
            </a:r>
            <a:r>
              <a:rPr lang="en-US" dirty="0" err="1" smtClean="0"/>
              <a:t>ExCom</a:t>
            </a:r>
            <a:endParaRPr lang="en-US" dirty="0" smtClean="0"/>
          </a:p>
          <a:p>
            <a:pPr lvl="1"/>
            <a:r>
              <a:rPr lang="en-US" dirty="0" smtClean="0"/>
              <a:t> Sub-Committees </a:t>
            </a:r>
            <a:r>
              <a:rPr lang="en-US" dirty="0"/>
              <a:t>within their </a:t>
            </a:r>
            <a:r>
              <a:rPr lang="en-US" dirty="0" smtClean="0"/>
              <a:t>Section</a:t>
            </a:r>
          </a:p>
          <a:p>
            <a:pPr lvl="1"/>
            <a:r>
              <a:rPr lang="en-US" dirty="0" smtClean="0"/>
              <a:t> IEEE </a:t>
            </a:r>
            <a:r>
              <a:rPr lang="en-US" dirty="0"/>
              <a:t>Membership Marketing </a:t>
            </a:r>
            <a:r>
              <a:rPr lang="en-US" dirty="0" smtClean="0"/>
              <a:t>Specialist (staff)</a:t>
            </a:r>
          </a:p>
          <a:p>
            <a:r>
              <a:rPr lang="en-US" dirty="0" smtClean="0"/>
              <a:t>Design </a:t>
            </a:r>
            <a:r>
              <a:rPr lang="en-US" dirty="0"/>
              <a:t>and </a:t>
            </a:r>
            <a:r>
              <a:rPr lang="en-US" dirty="0" smtClean="0"/>
              <a:t>execute </a:t>
            </a:r>
            <a:r>
              <a:rPr lang="en-US" dirty="0"/>
              <a:t>a </a:t>
            </a:r>
            <a:r>
              <a:rPr lang="en-US" dirty="0" smtClean="0"/>
              <a:t>Section Membership Plan </a:t>
            </a:r>
            <a:r>
              <a:rPr lang="en-US" dirty="0"/>
              <a:t>for a given year.</a:t>
            </a:r>
          </a:p>
          <a:p>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10</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6731119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fld id="{5BB9E4D3-F80A-BB4B-8FD5-37E8CBED91A1}"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9707DF4B-7680-694A-826F-A5CCF24D2FEC}" type="slidenum">
              <a:rPr lang="en-US"/>
              <a:pPr>
                <a:defRPr/>
              </a:pPr>
              <a:t>100</a:t>
            </a:fld>
            <a:endParaRPr lang="en-US" dirty="0"/>
          </a:p>
        </p:txBody>
      </p:sp>
      <p:sp>
        <p:nvSpPr>
          <p:cNvPr id="4" name="Title 3"/>
          <p:cNvSpPr>
            <a:spLocks noGrp="1"/>
          </p:cNvSpPr>
          <p:nvPr>
            <p:ph type="ctrTitle"/>
          </p:nvPr>
        </p:nvSpPr>
        <p:spPr>
          <a:xfrm>
            <a:off x="450850" y="3157538"/>
            <a:ext cx="7908925" cy="765175"/>
          </a:xfrm>
        </p:spPr>
        <p:txBody>
          <a:bodyPr rtlCol="0">
            <a:noAutofit/>
          </a:bodyPr>
          <a:lstStyle/>
          <a:p>
            <a:pPr fontAlgn="auto">
              <a:spcAft>
                <a:spcPts val="0"/>
              </a:spcAft>
              <a:defRPr/>
            </a:pPr>
            <a:r>
              <a:rPr lang="en-US" dirty="0" smtClean="0">
                <a:ea typeface="+mj-ea"/>
                <a:cs typeface="+mj-cs"/>
              </a:rPr>
              <a:t>Case Study: Plans and Processes for Success</a:t>
            </a:r>
            <a:endParaRPr lang="en-US" dirty="0">
              <a:ea typeface="+mj-ea"/>
              <a:cs typeface="+mj-cs"/>
            </a:endParaRPr>
          </a:p>
        </p:txBody>
      </p:sp>
      <p:sp>
        <p:nvSpPr>
          <p:cNvPr id="10244" name="Subtitle 4"/>
          <p:cNvSpPr>
            <a:spLocks noGrp="1"/>
          </p:cNvSpPr>
          <p:nvPr>
            <p:ph type="subTitle" idx="1"/>
          </p:nvPr>
        </p:nvSpPr>
        <p:spPr>
          <a:xfrm>
            <a:off x="450850" y="4165600"/>
            <a:ext cx="7908925" cy="430213"/>
          </a:xfrm>
        </p:spPr>
        <p:txBody>
          <a:bodyPr/>
          <a:lstStyle/>
          <a:p>
            <a:pPr>
              <a:buFont typeface="Wingdings" charset="0"/>
              <a:buNone/>
            </a:pPr>
            <a:r>
              <a:rPr lang="en-US" dirty="0" smtClean="0">
                <a:latin typeface="Verdana" charset="0"/>
                <a:cs typeface="Verdana" charset="0"/>
              </a:rPr>
              <a:t>IEEE Columbia Section</a:t>
            </a:r>
            <a:endParaRPr lang="en-US" dirty="0">
              <a:latin typeface="Verdana" charset="0"/>
              <a:cs typeface="Verdana" charset="0"/>
            </a:endParaRPr>
          </a:p>
        </p:txBody>
      </p:sp>
      <p:sp>
        <p:nvSpPr>
          <p:cNvPr id="10245" name="Text Placeholder 5"/>
          <p:cNvSpPr>
            <a:spLocks noGrp="1"/>
          </p:cNvSpPr>
          <p:nvPr>
            <p:ph type="body" sz="quarter" idx="13"/>
          </p:nvPr>
        </p:nvSpPr>
        <p:spPr>
          <a:xfrm>
            <a:off x="442913" y="4887913"/>
            <a:ext cx="7916862" cy="377825"/>
          </a:xfrm>
        </p:spPr>
        <p:txBody>
          <a:bodyPr/>
          <a:lstStyle/>
          <a:p>
            <a:r>
              <a:rPr lang="en-US" b="1" u="sng" dirty="0" smtClean="0">
                <a:latin typeface="Verdana" charset="0"/>
              </a:rPr>
              <a:t>Jacquelyn D. N. Cunningham, Chair</a:t>
            </a:r>
          </a:p>
          <a:p>
            <a:r>
              <a:rPr lang="en-US" b="1" u="sng" dirty="0" smtClean="0">
                <a:latin typeface="Verdana" charset="0"/>
              </a:rPr>
              <a:t>jdnc@ieee.org</a:t>
            </a:r>
            <a:endParaRPr lang="en-US" b="1" u="sng" dirty="0">
              <a:latin typeface="Verdana" charset="0"/>
            </a:endParaRPr>
          </a:p>
        </p:txBody>
      </p:sp>
    </p:spTree>
    <p:extLst>
      <p:ext uri="{BB962C8B-B14F-4D97-AF65-F5344CB8AC3E}">
        <p14:creationId xmlns:p14="http://schemas.microsoft.com/office/powerpoint/2010/main" val="180437193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101</a:t>
            </a:fld>
            <a:endParaRPr lang="en-US" dirty="0"/>
          </a:p>
        </p:txBody>
      </p:sp>
      <p:sp>
        <p:nvSpPr>
          <p:cNvPr id="11267" name="Title 3"/>
          <p:cNvSpPr>
            <a:spLocks noGrp="1"/>
          </p:cNvSpPr>
          <p:nvPr>
            <p:ph type="title"/>
          </p:nvPr>
        </p:nvSpPr>
        <p:spPr/>
        <p:txBody>
          <a:bodyPr/>
          <a:lstStyle/>
          <a:p>
            <a:r>
              <a:rPr lang="en-US" dirty="0" smtClean="0">
                <a:latin typeface="Verdana" charset="0"/>
              </a:rPr>
              <a:t>Understanding the Section: 10 Point Plan</a:t>
            </a:r>
            <a:endParaRPr lang="en-US" dirty="0">
              <a:latin typeface="Verdana" charset="0"/>
            </a:endParaRPr>
          </a:p>
        </p:txBody>
      </p:sp>
      <p:sp>
        <p:nvSpPr>
          <p:cNvPr id="11268" name="Content Placeholder 4"/>
          <p:cNvSpPr>
            <a:spLocks noGrp="1"/>
          </p:cNvSpPr>
          <p:nvPr>
            <p:ph sz="quarter" idx="14"/>
          </p:nvPr>
        </p:nvSpPr>
        <p:spPr>
          <a:xfrm>
            <a:off x="365125" y="1646238"/>
            <a:ext cx="8326438" cy="4389437"/>
          </a:xfrm>
        </p:spPr>
        <p:txBody>
          <a:bodyPr/>
          <a:lstStyle/>
          <a:p>
            <a:r>
              <a:rPr lang="en-US" dirty="0" smtClean="0"/>
              <a:t>Compare </a:t>
            </a:r>
            <a:r>
              <a:rPr lang="en-US" dirty="0"/>
              <a:t>and contrast the global view of IEEE with the local view of the Section.</a:t>
            </a:r>
            <a:br>
              <a:rPr lang="en-US" dirty="0"/>
            </a:br>
            <a:endParaRPr lang="en-US" dirty="0"/>
          </a:p>
          <a:p>
            <a:r>
              <a:rPr lang="en-US" dirty="0"/>
              <a:t>Evaluate the Section within its environment, identifying its passions, shortcomings, opportunities, competitors. and internal/external threats.</a:t>
            </a:r>
            <a:br>
              <a:rPr lang="en-US" dirty="0"/>
            </a:br>
            <a:endParaRPr lang="en-US" dirty="0"/>
          </a:p>
        </p:txBody>
      </p:sp>
    </p:spTree>
    <p:extLst>
      <p:ext uri="{BB962C8B-B14F-4D97-AF65-F5344CB8AC3E}">
        <p14:creationId xmlns:p14="http://schemas.microsoft.com/office/powerpoint/2010/main" val="16663734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102</a:t>
            </a:fld>
            <a:endParaRPr lang="en-US" dirty="0"/>
          </a:p>
        </p:txBody>
      </p:sp>
      <p:sp>
        <p:nvSpPr>
          <p:cNvPr id="11267" name="Title 3"/>
          <p:cNvSpPr>
            <a:spLocks noGrp="1"/>
          </p:cNvSpPr>
          <p:nvPr>
            <p:ph type="title"/>
          </p:nvPr>
        </p:nvSpPr>
        <p:spPr/>
        <p:txBody>
          <a:bodyPr/>
          <a:lstStyle/>
          <a:p>
            <a:r>
              <a:rPr lang="en-US" dirty="0" smtClean="0">
                <a:latin typeface="Verdana" charset="0"/>
              </a:rPr>
              <a:t>Understanding the Section: 10 Point Plan</a:t>
            </a:r>
            <a:endParaRPr lang="en-US" dirty="0">
              <a:latin typeface="Verdana" charset="0"/>
            </a:endParaRPr>
          </a:p>
        </p:txBody>
      </p:sp>
      <p:sp>
        <p:nvSpPr>
          <p:cNvPr id="11268" name="Content Placeholder 4"/>
          <p:cNvSpPr>
            <a:spLocks noGrp="1"/>
          </p:cNvSpPr>
          <p:nvPr>
            <p:ph sz="quarter" idx="14"/>
          </p:nvPr>
        </p:nvSpPr>
        <p:spPr>
          <a:xfrm>
            <a:off x="365125" y="1646238"/>
            <a:ext cx="8326438" cy="4389437"/>
          </a:xfrm>
        </p:spPr>
        <p:txBody>
          <a:bodyPr/>
          <a:lstStyle/>
          <a:p>
            <a:r>
              <a:rPr lang="en-US" dirty="0" smtClean="0"/>
              <a:t>Align/Re-align </a:t>
            </a:r>
            <a:r>
              <a:rPr lang="en-US" dirty="0"/>
              <a:t>the Section with IEEE, ensuring every member is connected to the Section via a clear path; every position has a description; and every position has manageable, finite tasks.</a:t>
            </a:r>
            <a:br>
              <a:rPr lang="en-US" dirty="0"/>
            </a:br>
            <a:endParaRPr lang="en-US" dirty="0"/>
          </a:p>
          <a:p>
            <a:r>
              <a:rPr lang="en-US" dirty="0"/>
              <a:t>Set achievable goals and objectives for the Section that are grounded by members'  profiles and IEEE ideals.</a:t>
            </a:r>
            <a:br>
              <a:rPr lang="en-US" dirty="0"/>
            </a:br>
            <a:endParaRPr lang="en-US" dirty="0" smtClean="0"/>
          </a:p>
        </p:txBody>
      </p:sp>
    </p:spTree>
    <p:extLst>
      <p:ext uri="{BB962C8B-B14F-4D97-AF65-F5344CB8AC3E}">
        <p14:creationId xmlns:p14="http://schemas.microsoft.com/office/powerpoint/2010/main" val="410865383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103</a:t>
            </a:fld>
            <a:endParaRPr lang="en-US" dirty="0"/>
          </a:p>
        </p:txBody>
      </p:sp>
      <p:sp>
        <p:nvSpPr>
          <p:cNvPr id="11267" name="Title 3"/>
          <p:cNvSpPr>
            <a:spLocks noGrp="1"/>
          </p:cNvSpPr>
          <p:nvPr>
            <p:ph type="title"/>
          </p:nvPr>
        </p:nvSpPr>
        <p:spPr/>
        <p:txBody>
          <a:bodyPr/>
          <a:lstStyle/>
          <a:p>
            <a:r>
              <a:rPr lang="en-US" dirty="0" smtClean="0">
                <a:latin typeface="Verdana" charset="0"/>
              </a:rPr>
              <a:t>Understanding the Section: 10 Point Plan</a:t>
            </a:r>
            <a:endParaRPr lang="en-US" dirty="0">
              <a:latin typeface="Verdana" charset="0"/>
            </a:endParaRPr>
          </a:p>
        </p:txBody>
      </p:sp>
      <p:sp>
        <p:nvSpPr>
          <p:cNvPr id="11268" name="Content Placeholder 4"/>
          <p:cNvSpPr>
            <a:spLocks noGrp="1"/>
          </p:cNvSpPr>
          <p:nvPr>
            <p:ph sz="quarter" idx="14"/>
          </p:nvPr>
        </p:nvSpPr>
        <p:spPr>
          <a:xfrm>
            <a:off x="365125" y="1646238"/>
            <a:ext cx="8326438" cy="4389437"/>
          </a:xfrm>
        </p:spPr>
        <p:txBody>
          <a:bodyPr/>
          <a:lstStyle/>
          <a:p>
            <a:r>
              <a:rPr lang="en-US" dirty="0" smtClean="0"/>
              <a:t>Build </a:t>
            </a:r>
            <a:r>
              <a:rPr lang="en-US" dirty="0"/>
              <a:t>a multi-tier, diverse leadership team that will help align the Section with IEEE.</a:t>
            </a:r>
            <a:br>
              <a:rPr lang="en-US" dirty="0"/>
            </a:br>
            <a:endParaRPr lang="en-US" dirty="0"/>
          </a:p>
          <a:p>
            <a:r>
              <a:rPr lang="en-US" dirty="0"/>
              <a:t>Train the team to conduct the alignment, giving each volunteer flexibility to grow into his/her position. </a:t>
            </a:r>
            <a:br>
              <a:rPr lang="en-US" dirty="0"/>
            </a:br>
            <a:endParaRPr lang="en-US" dirty="0"/>
          </a:p>
          <a:p>
            <a:r>
              <a:rPr lang="en-US" dirty="0"/>
              <a:t>Equip the team with knowledge, technology, and funds and/or a funding approach.</a:t>
            </a:r>
            <a:br>
              <a:rPr lang="en-US" dirty="0"/>
            </a:br>
            <a:endParaRPr lang="en-US" dirty="0">
              <a:latin typeface="Verdana" charset="0"/>
            </a:endParaRPr>
          </a:p>
        </p:txBody>
      </p:sp>
    </p:spTree>
    <p:extLst>
      <p:ext uri="{BB962C8B-B14F-4D97-AF65-F5344CB8AC3E}">
        <p14:creationId xmlns:p14="http://schemas.microsoft.com/office/powerpoint/2010/main" val="61054035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104</a:t>
            </a:fld>
            <a:endParaRPr lang="en-US" dirty="0"/>
          </a:p>
        </p:txBody>
      </p:sp>
      <p:sp>
        <p:nvSpPr>
          <p:cNvPr id="11267" name="Title 3"/>
          <p:cNvSpPr>
            <a:spLocks noGrp="1"/>
          </p:cNvSpPr>
          <p:nvPr>
            <p:ph type="title"/>
          </p:nvPr>
        </p:nvSpPr>
        <p:spPr/>
        <p:txBody>
          <a:bodyPr/>
          <a:lstStyle/>
          <a:p>
            <a:r>
              <a:rPr lang="en-US" dirty="0" smtClean="0">
                <a:latin typeface="Verdana" charset="0"/>
              </a:rPr>
              <a:t>Understanding the Section: 10 Point Plan</a:t>
            </a:r>
            <a:endParaRPr lang="en-US" dirty="0">
              <a:latin typeface="Verdana" charset="0"/>
            </a:endParaRPr>
          </a:p>
        </p:txBody>
      </p:sp>
      <p:sp>
        <p:nvSpPr>
          <p:cNvPr id="11268" name="Content Placeholder 4"/>
          <p:cNvSpPr>
            <a:spLocks noGrp="1"/>
          </p:cNvSpPr>
          <p:nvPr>
            <p:ph sz="quarter" idx="14"/>
          </p:nvPr>
        </p:nvSpPr>
        <p:spPr>
          <a:xfrm>
            <a:off x="365125" y="1646238"/>
            <a:ext cx="8326438" cy="4389437"/>
          </a:xfrm>
        </p:spPr>
        <p:txBody>
          <a:bodyPr/>
          <a:lstStyle/>
          <a:p>
            <a:r>
              <a:rPr lang="en-US" dirty="0" smtClean="0"/>
              <a:t>Ensure </a:t>
            </a:r>
            <a:r>
              <a:rPr lang="en-US" dirty="0"/>
              <a:t>effective and targeted communications with members.</a:t>
            </a:r>
            <a:br>
              <a:rPr lang="en-US" dirty="0"/>
            </a:br>
            <a:endParaRPr lang="en-US" dirty="0"/>
          </a:p>
          <a:p>
            <a:r>
              <a:rPr lang="en-US" dirty="0"/>
              <a:t>Leverage SAMMIEE, VTools, a strategic Web presence, email, surveys, etc.</a:t>
            </a:r>
            <a:br>
              <a:rPr lang="en-US" dirty="0"/>
            </a:br>
            <a:endParaRPr lang="en-US" dirty="0"/>
          </a:p>
          <a:p>
            <a:r>
              <a:rPr lang="en-US" dirty="0"/>
              <a:t>Attribute critical decisions, outcomes, and accomplishments as the work of the Section, as benefits to members and the communities being served. </a:t>
            </a:r>
          </a:p>
          <a:p>
            <a:endParaRPr lang="en-US" dirty="0">
              <a:latin typeface="Verdana" charset="0"/>
            </a:endParaRPr>
          </a:p>
        </p:txBody>
      </p:sp>
    </p:spTree>
    <p:extLst>
      <p:ext uri="{BB962C8B-B14F-4D97-AF65-F5344CB8AC3E}">
        <p14:creationId xmlns:p14="http://schemas.microsoft.com/office/powerpoint/2010/main" val="149726016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105</a:t>
            </a:fld>
            <a:endParaRPr lang="en-US" dirty="0"/>
          </a:p>
        </p:txBody>
      </p:sp>
      <p:sp>
        <p:nvSpPr>
          <p:cNvPr id="11267" name="Title 3"/>
          <p:cNvSpPr>
            <a:spLocks noGrp="1"/>
          </p:cNvSpPr>
          <p:nvPr>
            <p:ph type="title"/>
          </p:nvPr>
        </p:nvSpPr>
        <p:spPr/>
        <p:txBody>
          <a:bodyPr/>
          <a:lstStyle/>
          <a:p>
            <a:r>
              <a:rPr lang="en-US" dirty="0" smtClean="0">
                <a:latin typeface="Verdana" charset="0"/>
              </a:rPr>
              <a:t>Understanding the Outcomes</a:t>
            </a:r>
            <a:endParaRPr lang="en-US" dirty="0">
              <a:latin typeface="Verdana" charset="0"/>
            </a:endParaRPr>
          </a:p>
        </p:txBody>
      </p:sp>
      <p:sp>
        <p:nvSpPr>
          <p:cNvPr id="11268" name="Content Placeholder 4"/>
          <p:cNvSpPr>
            <a:spLocks noGrp="1"/>
          </p:cNvSpPr>
          <p:nvPr>
            <p:ph sz="quarter" idx="14"/>
          </p:nvPr>
        </p:nvSpPr>
        <p:spPr>
          <a:xfrm>
            <a:off x="365125" y="1646238"/>
            <a:ext cx="8326438" cy="4389437"/>
          </a:xfrm>
        </p:spPr>
        <p:txBody>
          <a:bodyPr/>
          <a:lstStyle/>
          <a:p>
            <a:r>
              <a:rPr lang="en-US" dirty="0" smtClean="0"/>
              <a:t>Consistently executing the business rules has impacted the following:</a:t>
            </a:r>
          </a:p>
          <a:p>
            <a:pPr lvl="1"/>
            <a:r>
              <a:rPr lang="en-US" dirty="0" smtClean="0"/>
              <a:t>IEEE Brand </a:t>
            </a:r>
          </a:p>
          <a:p>
            <a:pPr lvl="2"/>
            <a:r>
              <a:rPr lang="en-US" dirty="0" smtClean="0"/>
              <a:t>Influence, prestige, reach, </a:t>
            </a:r>
            <a:r>
              <a:rPr lang="en-US" u="sng" dirty="0" smtClean="0"/>
              <a:t>customer</a:t>
            </a:r>
            <a:r>
              <a:rPr lang="en-US" dirty="0" smtClean="0"/>
              <a:t> service</a:t>
            </a:r>
          </a:p>
          <a:p>
            <a:pPr lvl="2"/>
            <a:r>
              <a:rPr lang="en-US" dirty="0" smtClean="0"/>
              <a:t>Other </a:t>
            </a:r>
            <a:r>
              <a:rPr lang="en-US" dirty="0"/>
              <a:t>societies, </a:t>
            </a:r>
            <a:r>
              <a:rPr lang="en-US" dirty="0" smtClean="0"/>
              <a:t>boards, industries</a:t>
            </a:r>
            <a:r>
              <a:rPr lang="en-US" dirty="0"/>
              <a:t>, </a:t>
            </a:r>
            <a:r>
              <a:rPr lang="en-US" dirty="0" smtClean="0"/>
              <a:t>pre-university, partners, </a:t>
            </a:r>
            <a:r>
              <a:rPr lang="en-US" dirty="0"/>
              <a:t>programs, </a:t>
            </a:r>
            <a:r>
              <a:rPr lang="en-US" dirty="0" smtClean="0"/>
              <a:t>distinguished </a:t>
            </a:r>
            <a:r>
              <a:rPr lang="en-US" dirty="0"/>
              <a:t>speakers</a:t>
            </a:r>
            <a:endParaRPr lang="en-US" dirty="0" smtClean="0"/>
          </a:p>
          <a:p>
            <a:pPr lvl="1"/>
            <a:r>
              <a:rPr lang="en-US" dirty="0" smtClean="0"/>
              <a:t>IEEE Membership </a:t>
            </a:r>
          </a:p>
          <a:p>
            <a:pPr lvl="2"/>
            <a:r>
              <a:rPr lang="en-US" dirty="0" smtClean="0"/>
              <a:t>Value, benefits, growth, re/engagement, diversity, retention</a:t>
            </a:r>
          </a:p>
          <a:p>
            <a:pPr lvl="1"/>
            <a:r>
              <a:rPr lang="en-US" dirty="0" smtClean="0"/>
              <a:t>IEEE Member</a:t>
            </a:r>
          </a:p>
          <a:p>
            <a:pPr lvl="2"/>
            <a:r>
              <a:rPr lang="en-US" dirty="0" smtClean="0"/>
              <a:t>Passionate, development, micro-volunteer, community</a:t>
            </a:r>
          </a:p>
          <a:p>
            <a:pPr lvl="1"/>
            <a:r>
              <a:rPr lang="en-US" dirty="0" smtClean="0"/>
              <a:t>IEEE Resources Adoption</a:t>
            </a:r>
          </a:p>
          <a:p>
            <a:pPr lvl="2"/>
            <a:r>
              <a:rPr lang="en-US" dirty="0" smtClean="0"/>
              <a:t>MemberNet, </a:t>
            </a:r>
            <a:r>
              <a:rPr lang="en-US" dirty="0" err="1" smtClean="0"/>
              <a:t>JobSite</a:t>
            </a:r>
            <a:r>
              <a:rPr lang="en-US" dirty="0" smtClean="0"/>
              <a:t>,  </a:t>
            </a:r>
            <a:r>
              <a:rPr lang="en-US" dirty="0" err="1" smtClean="0"/>
              <a:t>GoogleApps</a:t>
            </a:r>
            <a:r>
              <a:rPr lang="en-US" dirty="0" smtClean="0"/>
              <a:t>, </a:t>
            </a:r>
            <a:r>
              <a:rPr lang="en-US" dirty="0" err="1" smtClean="0"/>
              <a:t>MentorCenter</a:t>
            </a:r>
            <a:r>
              <a:rPr lang="en-US" dirty="0" smtClean="0"/>
              <a:t>, </a:t>
            </a:r>
            <a:r>
              <a:rPr lang="en-US" dirty="0"/>
              <a:t>Funding, SAMIEEE, </a:t>
            </a:r>
            <a:r>
              <a:rPr lang="en-US" dirty="0" err="1"/>
              <a:t>vTools</a:t>
            </a:r>
            <a:endParaRPr lang="en-US" dirty="0"/>
          </a:p>
          <a:p>
            <a:pPr lvl="2"/>
            <a:endParaRPr lang="en-US" dirty="0" smtClean="0"/>
          </a:p>
        </p:txBody>
      </p:sp>
    </p:spTree>
    <p:extLst>
      <p:ext uri="{BB962C8B-B14F-4D97-AF65-F5344CB8AC3E}">
        <p14:creationId xmlns:p14="http://schemas.microsoft.com/office/powerpoint/2010/main" val="154307543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106</a:t>
            </a:fld>
            <a:endParaRPr lang="en-US" dirty="0"/>
          </a:p>
        </p:txBody>
      </p:sp>
      <p:sp>
        <p:nvSpPr>
          <p:cNvPr id="11267" name="Title 3"/>
          <p:cNvSpPr>
            <a:spLocks noGrp="1"/>
          </p:cNvSpPr>
          <p:nvPr>
            <p:ph type="title"/>
          </p:nvPr>
        </p:nvSpPr>
        <p:spPr/>
        <p:txBody>
          <a:bodyPr/>
          <a:lstStyle/>
          <a:p>
            <a:r>
              <a:rPr lang="en-US" dirty="0" smtClean="0">
                <a:latin typeface="Verdana" charset="0"/>
              </a:rPr>
              <a:t>Retention &amp; Growth</a:t>
            </a:r>
            <a:endParaRPr lang="en-US" dirty="0">
              <a:latin typeface="Verdana"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42790873"/>
              </p:ext>
            </p:extLst>
          </p:nvPr>
        </p:nvGraphicFramePr>
        <p:xfrm>
          <a:off x="444500" y="1397000"/>
          <a:ext cx="8312638" cy="4892040"/>
        </p:xfrm>
        <a:graphic>
          <a:graphicData uri="http://schemas.openxmlformats.org/drawingml/2006/table">
            <a:tbl>
              <a:tblPr firstRow="1" bandRow="1">
                <a:tableStyleId>{5C22544A-7EE6-4342-B048-85BDC9FD1C3A}</a:tableStyleId>
              </a:tblPr>
              <a:tblGrid>
                <a:gridCol w="3731846"/>
                <a:gridCol w="4580792"/>
              </a:tblGrid>
              <a:tr h="370840">
                <a:tc>
                  <a:txBody>
                    <a:bodyPr/>
                    <a:lstStyle/>
                    <a:p>
                      <a:r>
                        <a:rPr lang="en-US" dirty="0" smtClean="0"/>
                        <a:t>Plans</a:t>
                      </a:r>
                      <a:endParaRPr lang="en-US" dirty="0"/>
                    </a:p>
                  </a:txBody>
                  <a:tcPr/>
                </a:tc>
                <a:tc>
                  <a:txBody>
                    <a:bodyPr/>
                    <a:lstStyle/>
                    <a:p>
                      <a:r>
                        <a:rPr lang="en-US" dirty="0" smtClean="0"/>
                        <a:t>Year</a:t>
                      </a:r>
                      <a:r>
                        <a:rPr lang="en-US" baseline="0" dirty="0" smtClean="0"/>
                        <a:t>-to-Date </a:t>
                      </a:r>
                      <a:r>
                        <a:rPr lang="en-US" dirty="0" smtClean="0"/>
                        <a:t>2015</a:t>
                      </a:r>
                      <a:endParaRPr lang="en-US" dirty="0"/>
                    </a:p>
                  </a:txBody>
                  <a:tcPr/>
                </a:tc>
              </a:tr>
              <a:tr h="370840">
                <a:tc>
                  <a:txBody>
                    <a:bodyPr/>
                    <a:lstStyle/>
                    <a:p>
                      <a:r>
                        <a:rPr lang="en-US" sz="1600" dirty="0" smtClean="0"/>
                        <a:t>2013 Volunteers (5)</a:t>
                      </a:r>
                      <a:endParaRPr lang="en-US" sz="1600" dirty="0"/>
                    </a:p>
                  </a:txBody>
                  <a:tcPr/>
                </a:tc>
                <a:tc>
                  <a:txBody>
                    <a:bodyPr/>
                    <a:lstStyle/>
                    <a:p>
                      <a:r>
                        <a:rPr lang="en-US" sz="1600" dirty="0" smtClean="0"/>
                        <a:t>38</a:t>
                      </a:r>
                      <a:endParaRPr lang="en-US" sz="1600" dirty="0"/>
                    </a:p>
                  </a:txBody>
                  <a:tcPr/>
                </a:tc>
              </a:tr>
              <a:tr h="370840">
                <a:tc>
                  <a:txBody>
                    <a:bodyPr/>
                    <a:lstStyle/>
                    <a:p>
                      <a:r>
                        <a:rPr lang="en-US" sz="1600" dirty="0" smtClean="0"/>
                        <a:t>2013 Member Dev (466)</a:t>
                      </a:r>
                      <a:endParaRPr lang="en-US" sz="1600" dirty="0"/>
                    </a:p>
                  </a:txBody>
                  <a:tcPr/>
                </a:tc>
                <a:tc>
                  <a:txBody>
                    <a:bodyPr/>
                    <a:lstStyle/>
                    <a:p>
                      <a:r>
                        <a:rPr lang="en-US" sz="1600" dirty="0" smtClean="0"/>
                        <a:t>534</a:t>
                      </a:r>
                      <a:endParaRPr lang="en-US" sz="1600" dirty="0"/>
                    </a:p>
                  </a:txBody>
                  <a:tcPr/>
                </a:tc>
              </a:tr>
              <a:tr h="370840">
                <a:tc>
                  <a:txBody>
                    <a:bodyPr/>
                    <a:lstStyle/>
                    <a:p>
                      <a:r>
                        <a:rPr lang="en-US" sz="1600" dirty="0" smtClean="0"/>
                        <a:t>2013 Student Branches (2 active,       </a:t>
                      </a:r>
                    </a:p>
                    <a:p>
                      <a:r>
                        <a:rPr lang="en-US" sz="1600" dirty="0" smtClean="0"/>
                        <a:t>         1 inactive) &amp; Chapters (2) </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Branches (2a, 1i,</a:t>
                      </a:r>
                      <a:r>
                        <a:rPr lang="en-US" sz="1600" baseline="0" dirty="0" smtClean="0"/>
                        <a:t> 1 </a:t>
                      </a:r>
                      <a:r>
                        <a:rPr lang="en-US" sz="1600" baseline="0" dirty="0" err="1" smtClean="0"/>
                        <a:t>tba</a:t>
                      </a:r>
                      <a:r>
                        <a:rPr lang="en-US" sz="16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Chapters (3)</a:t>
                      </a:r>
                      <a:endParaRPr lang="en-US" sz="1600" dirty="0" smtClean="0"/>
                    </a:p>
                  </a:txBody>
                  <a:tcPr/>
                </a:tc>
              </a:tr>
              <a:tr h="370840">
                <a:tc>
                  <a:txBody>
                    <a:bodyPr/>
                    <a:lstStyle/>
                    <a:p>
                      <a:r>
                        <a:rPr lang="en-US" sz="1600" dirty="0" smtClean="0"/>
                        <a:t>2013 Substantive</a:t>
                      </a:r>
                      <a:r>
                        <a:rPr lang="en-US" sz="1600" baseline="0" dirty="0" smtClean="0"/>
                        <a:t> Meetings, </a:t>
                      </a:r>
                    </a:p>
                    <a:p>
                      <a:r>
                        <a:rPr lang="en-US" sz="1600" baseline="0" dirty="0" smtClean="0"/>
                        <a:t>        Socials &amp; Outreach (4); </a:t>
                      </a:r>
                      <a:r>
                        <a:rPr lang="en-US" sz="1600" baseline="0" dirty="0" err="1" smtClean="0"/>
                        <a:t>Avg</a:t>
                      </a:r>
                      <a:r>
                        <a:rPr lang="en-US" sz="1600" baseline="0" dirty="0" smtClean="0"/>
                        <a:t>  </a:t>
                      </a:r>
                    </a:p>
                    <a:p>
                      <a:r>
                        <a:rPr lang="en-US" sz="1600" baseline="0" dirty="0" smtClean="0"/>
                        <a:t>        Attend. (8)</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Completed (</a:t>
                      </a:r>
                      <a:r>
                        <a:rPr lang="en-US" sz="1600" baseline="0" dirty="0" smtClean="0"/>
                        <a:t>9) &amp; </a:t>
                      </a:r>
                      <a:r>
                        <a:rPr lang="en-US" sz="1600" dirty="0" smtClean="0"/>
                        <a:t>Upcoming (12)</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Technical Sessions (</a:t>
                      </a:r>
                      <a:r>
                        <a:rPr lang="en-US" sz="1600" baseline="0" dirty="0" err="1" smtClean="0"/>
                        <a:t>avg</a:t>
                      </a:r>
                      <a:r>
                        <a:rPr lang="en-US" sz="1600" baseline="0" dirty="0" smtClean="0"/>
                        <a:t> att. 65)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Town Hall (exp. 50+)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Middle School </a:t>
                      </a:r>
                      <a:r>
                        <a:rPr lang="en-US" sz="1600" baseline="0" dirty="0" err="1" smtClean="0"/>
                        <a:t>Sci</a:t>
                      </a:r>
                      <a:r>
                        <a:rPr lang="en-US" sz="1600" baseline="0" dirty="0" smtClean="0"/>
                        <a:t>-Fair (3 IEEE judges awarded $750 for “Best Distribution of Power” in SC Regional Future City </a:t>
                      </a:r>
                      <a:r>
                        <a:rPr lang="en-US" sz="1600" baseline="0" smtClean="0"/>
                        <a:t>Cmp)</a:t>
                      </a:r>
                      <a:endParaRPr lang="en-US" sz="1600" dirty="0" smtClean="0"/>
                    </a:p>
                  </a:txBody>
                  <a:tcPr/>
                </a:tc>
              </a:tr>
              <a:tr h="370840">
                <a:tc>
                  <a:txBody>
                    <a:bodyPr/>
                    <a:lstStyle/>
                    <a:p>
                      <a:r>
                        <a:rPr lang="en-US" sz="1600" dirty="0" smtClean="0"/>
                        <a:t>2013 Relationships (3 </a:t>
                      </a:r>
                      <a:r>
                        <a:rPr lang="en-US" sz="1600" baseline="0" dirty="0" err="1" smtClean="0"/>
                        <a:t>Eds</a:t>
                      </a:r>
                      <a:r>
                        <a:rPr lang="en-US" sz="1600" baseline="0" dirty="0" smtClean="0"/>
                        <a:t>)</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17 = Boards (3), </a:t>
                      </a:r>
                      <a:r>
                        <a:rPr lang="en-US" sz="1600" baseline="0" dirty="0" err="1" smtClean="0"/>
                        <a:t>Eds</a:t>
                      </a:r>
                      <a:r>
                        <a:rPr lang="en-US" sz="1600" baseline="0" dirty="0" smtClean="0"/>
                        <a:t> (3), </a:t>
                      </a:r>
                      <a:r>
                        <a:rPr lang="en-US" sz="1600" baseline="0" dirty="0" err="1" smtClean="0"/>
                        <a:t>Sci</a:t>
                      </a:r>
                      <a:r>
                        <a:rPr lang="en-US" sz="1600" baseline="0" dirty="0" smtClean="0"/>
                        <a:t>-Fair (1), Industries (10 with 3 donors)</a:t>
                      </a:r>
                    </a:p>
                  </a:txBody>
                  <a:tcPr/>
                </a:tc>
              </a:tr>
              <a:tr h="370840">
                <a:tc>
                  <a:txBody>
                    <a:bodyPr/>
                    <a:lstStyle/>
                    <a:p>
                      <a:r>
                        <a:rPr lang="en-US" sz="1600" dirty="0" smtClean="0"/>
                        <a:t>2016 Planned Activities</a:t>
                      </a:r>
                      <a:endParaRPr lang="en-US" sz="1600" dirty="0"/>
                    </a:p>
                  </a:txBody>
                  <a:tcPr>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Technical Sessions with Network Receptions (24), Town Halls (2), Outreach (3), Conferences (4), Student Paper (3-5), Prof. Dev. (4), Socials (5-6)</a:t>
                      </a:r>
                    </a:p>
                  </a:txBody>
                  <a:tcPr>
                    <a:solidFill>
                      <a:schemeClr val="accent2">
                        <a:lumMod val="20000"/>
                        <a:lumOff val="80000"/>
                      </a:schemeClr>
                    </a:solidFill>
                  </a:tcPr>
                </a:tc>
              </a:tr>
            </a:tbl>
          </a:graphicData>
        </a:graphic>
      </p:graphicFrame>
    </p:spTree>
    <p:extLst>
      <p:ext uri="{BB962C8B-B14F-4D97-AF65-F5344CB8AC3E}">
        <p14:creationId xmlns:p14="http://schemas.microsoft.com/office/powerpoint/2010/main" val="100409611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IEEE Resources Adopted </a:t>
            </a:r>
            <a:endParaRPr lang="en-US" dirty="0"/>
          </a:p>
        </p:txBody>
      </p:sp>
      <p:sp>
        <p:nvSpPr>
          <p:cNvPr id="6" name="Content Placeholder 5"/>
          <p:cNvSpPr>
            <a:spLocks noGrp="1"/>
          </p:cNvSpPr>
          <p:nvPr>
            <p:ph sz="quarter" idx="14"/>
          </p:nvPr>
        </p:nvSpPr>
        <p:spPr/>
        <p:txBody>
          <a:bodyPr/>
          <a:lstStyle/>
          <a:p>
            <a:r>
              <a:rPr lang="en-US" dirty="0" smtClean="0"/>
              <a:t>Columbia has also embraced:</a:t>
            </a:r>
          </a:p>
          <a:p>
            <a:pPr lvl="1"/>
            <a:r>
              <a:rPr lang="en-US" dirty="0" smtClean="0"/>
              <a:t> Member elevation</a:t>
            </a:r>
          </a:p>
          <a:p>
            <a:pPr lvl="1"/>
            <a:r>
              <a:rPr lang="en-US" dirty="0" smtClean="0"/>
              <a:t> </a:t>
            </a:r>
            <a:r>
              <a:rPr lang="en-US" dirty="0" err="1" smtClean="0"/>
              <a:t>Collabratec</a:t>
            </a:r>
            <a:r>
              <a:rPr lang="en-US" baseline="30000" dirty="0" err="1" smtClean="0"/>
              <a:t>TM</a:t>
            </a:r>
            <a:endParaRPr lang="en-US" dirty="0"/>
          </a:p>
          <a:p>
            <a:pPr lvl="1"/>
            <a:r>
              <a:rPr lang="en-US" dirty="0" smtClean="0"/>
              <a:t> Young Professionals</a:t>
            </a:r>
          </a:p>
          <a:p>
            <a:pPr lvl="1"/>
            <a:r>
              <a:rPr lang="en-US" dirty="0" smtClean="0"/>
              <a:t> Women In Engineering</a:t>
            </a:r>
          </a:p>
          <a:p>
            <a:pPr lvl="1"/>
            <a:r>
              <a:rPr lang="en-US" dirty="0"/>
              <a:t> </a:t>
            </a:r>
            <a:r>
              <a:rPr lang="en-US" dirty="0" smtClean="0"/>
              <a:t>EAB </a:t>
            </a:r>
            <a:r>
              <a:rPr lang="en-US" dirty="0"/>
              <a:t>guidance for </a:t>
            </a:r>
            <a:r>
              <a:rPr lang="en-US" dirty="0" smtClean="0"/>
              <a:t>PDHs</a:t>
            </a:r>
          </a:p>
          <a:p>
            <a:pPr lvl="1"/>
            <a:r>
              <a:rPr lang="en-US" dirty="0"/>
              <a:t> </a:t>
            </a:r>
            <a:r>
              <a:rPr lang="en-US" dirty="0" smtClean="0"/>
              <a:t>Support </a:t>
            </a:r>
            <a:r>
              <a:rPr lang="en-US" dirty="0"/>
              <a:t>for PE </a:t>
            </a:r>
            <a:r>
              <a:rPr lang="en-US" dirty="0" smtClean="0"/>
              <a:t>licenses</a:t>
            </a:r>
          </a:p>
          <a:p>
            <a:pPr lvl="1"/>
            <a:r>
              <a:rPr lang="en-US" dirty="0"/>
              <a:t> </a:t>
            </a:r>
            <a:r>
              <a:rPr lang="en-US" dirty="0" smtClean="0"/>
              <a:t>Interdisciplinary </a:t>
            </a:r>
            <a:r>
              <a:rPr lang="en-US" dirty="0"/>
              <a:t>engineering and </a:t>
            </a:r>
            <a:r>
              <a:rPr lang="en-US" dirty="0" smtClean="0"/>
              <a:t>membership</a:t>
            </a:r>
          </a:p>
          <a:p>
            <a:pPr lvl="1"/>
            <a:r>
              <a:rPr lang="en-US" dirty="0"/>
              <a:t> </a:t>
            </a:r>
            <a:r>
              <a:rPr lang="en-US" dirty="0" smtClean="0"/>
              <a:t>Our </a:t>
            </a:r>
            <a:r>
              <a:rPr lang="en-US" dirty="0"/>
              <a:t>strategic website.</a:t>
            </a:r>
          </a:p>
        </p:txBody>
      </p:sp>
      <p:sp>
        <p:nvSpPr>
          <p:cNvPr id="3" name="Slide Number Placeholder 2"/>
          <p:cNvSpPr>
            <a:spLocks noGrp="1"/>
          </p:cNvSpPr>
          <p:nvPr>
            <p:ph type="sldNum" sz="quarter" idx="15"/>
          </p:nvPr>
        </p:nvSpPr>
        <p:spPr/>
        <p:txBody>
          <a:bodyPr/>
          <a:lstStyle/>
          <a:p>
            <a:pPr>
              <a:defRPr/>
            </a:pPr>
            <a:fld id="{C3BB0459-26FD-7248-9C09-9BAEF8174546}" type="slidenum">
              <a:rPr lang="en-US" smtClean="0"/>
              <a:pPr>
                <a:defRPr/>
              </a:pPr>
              <a:t>107</a:t>
            </a:fld>
            <a:endParaRPr lang="en-US" dirty="0"/>
          </a:p>
        </p:txBody>
      </p:sp>
      <p:sp>
        <p:nvSpPr>
          <p:cNvPr id="4" name="Date Placeholder 3"/>
          <p:cNvSpPr>
            <a:spLocks noGrp="1"/>
          </p:cNvSpPr>
          <p:nvPr>
            <p:ph type="dt" sz="half" idx="16"/>
          </p:nvPr>
        </p:nvSpPr>
        <p:spPr/>
        <p:txBody>
          <a:bodyPr/>
          <a:lstStyle/>
          <a:p>
            <a:pPr>
              <a:defRPr/>
            </a:pPr>
            <a:fld id="{320F228E-2E55-C44F-B54C-1D560573A093}" type="datetime1">
              <a:rPr lang="en-US" smtClean="0"/>
              <a:pPr>
                <a:defRPr/>
              </a:pPr>
              <a:t>1/22/16</a:t>
            </a:fld>
            <a:endParaRPr lang="en-US" dirty="0"/>
          </a:p>
        </p:txBody>
      </p:sp>
    </p:spTree>
    <p:extLst>
      <p:ext uri="{BB962C8B-B14F-4D97-AF65-F5344CB8AC3E}">
        <p14:creationId xmlns:p14="http://schemas.microsoft.com/office/powerpoint/2010/main" val="329680924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Member Segmentation Analysis</a:t>
            </a:r>
            <a:endParaRPr lang="en-US" dirty="0"/>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5" name="Date Placeholder 4"/>
          <p:cNvSpPr>
            <a:spLocks noGrp="1"/>
          </p:cNvSpPr>
          <p:nvPr>
            <p:ph type="dt" sz="half" idx="14"/>
          </p:nvPr>
        </p:nvSpPr>
        <p:spPr/>
        <p:txBody>
          <a:bodyPr/>
          <a:lstStyle/>
          <a:p>
            <a:pPr>
              <a:defRPr/>
            </a:pPr>
            <a:fld id="{3137D54C-61CE-1041-9449-8583DE2630BB}" type="datetime1">
              <a:rPr lang="en-US" smtClean="0"/>
              <a:pPr>
                <a:defRPr/>
              </a:pPr>
              <a:t>1/22/16</a:t>
            </a:fld>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108</a:t>
            </a:fld>
            <a:endParaRPr lang="en-US" dirty="0"/>
          </a:p>
        </p:txBody>
      </p:sp>
    </p:spTree>
    <p:extLst>
      <p:ext uri="{BB962C8B-B14F-4D97-AF65-F5344CB8AC3E}">
        <p14:creationId xmlns:p14="http://schemas.microsoft.com/office/powerpoint/2010/main" val="36317727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112" charset="-128"/>
              </a:rPr>
              <a:t>2012 Member Segmentation</a:t>
            </a:r>
            <a:br>
              <a:rPr lang="en-US" dirty="0">
                <a:ea typeface="ＭＳ Ｐゴシック" pitchFamily="-112" charset="-128"/>
              </a:rPr>
            </a:br>
            <a:r>
              <a:rPr lang="en-US" sz="2400" b="0" dirty="0">
                <a:ea typeface="ＭＳ Ｐゴシック" pitchFamily="-112" charset="-128"/>
              </a:rPr>
              <a:t>Higher Grade Members</a:t>
            </a:r>
            <a:endParaRPr lang="en-US" dirty="0"/>
          </a:p>
        </p:txBody>
      </p:sp>
      <p:sp>
        <p:nvSpPr>
          <p:cNvPr id="3" name="Slide Number Placeholder 2"/>
          <p:cNvSpPr>
            <a:spLocks noGrp="1"/>
          </p:cNvSpPr>
          <p:nvPr>
            <p:ph type="sldNum" sz="quarter" idx="10"/>
          </p:nvPr>
        </p:nvSpPr>
        <p:spPr/>
        <p:txBody>
          <a:bodyPr/>
          <a:lstStyle/>
          <a:p>
            <a:pPr>
              <a:defRPr/>
            </a:pPr>
            <a:fld id="{F0540D16-EBF5-0D44-A21F-B32E9F609578}" type="slidenum">
              <a:rPr lang="en-US" smtClean="0"/>
              <a:pPr>
                <a:defRPr/>
              </a:pPr>
              <a:t>109</a:t>
            </a:fld>
            <a:endParaRPr lang="en-US" dirty="0"/>
          </a:p>
        </p:txBody>
      </p:sp>
      <p:sp>
        <p:nvSpPr>
          <p:cNvPr id="4" name="Date Placeholder 3"/>
          <p:cNvSpPr>
            <a:spLocks noGrp="1"/>
          </p:cNvSpPr>
          <p:nvPr>
            <p:ph type="dt" sz="half" idx="11"/>
          </p:nvPr>
        </p:nvSpPr>
        <p:spPr/>
        <p:txBody>
          <a:bodyPr/>
          <a:lstStyle/>
          <a:p>
            <a:pPr>
              <a:defRPr/>
            </a:pPr>
            <a:fld id="{18616975-30F2-B74D-B90F-E83C4C9562E7}" type="datetime1">
              <a:rPr lang="en-US" smtClean="0"/>
              <a:pPr>
                <a:defRPr/>
              </a:pPr>
              <a:t>1/22/16</a:t>
            </a:fld>
            <a:endParaRPr lang="en-US" dirty="0"/>
          </a:p>
        </p:txBody>
      </p:sp>
      <p:sp>
        <p:nvSpPr>
          <p:cNvPr id="17" name="Oval 16"/>
          <p:cNvSpPr/>
          <p:nvPr/>
        </p:nvSpPr>
        <p:spPr>
          <a:xfrm>
            <a:off x="2786115" y="5119953"/>
            <a:ext cx="3596041" cy="465463"/>
          </a:xfrm>
          <a:prstGeom prst="ellipse">
            <a:avLst/>
          </a:prstGeom>
          <a:solidFill>
            <a:srgbClr val="FFFFFF">
              <a:lumMod val="85000"/>
            </a:srgbClr>
          </a:solidFill>
          <a:ln w="9525" cap="flat" cmpd="sng" algn="ctr">
            <a:noFill/>
            <a:prstDash val="solid"/>
          </a:ln>
          <a:effectLst>
            <a:softEdge rad="127000"/>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Verdana"/>
              <a:ea typeface="+mn-ea"/>
              <a:cs typeface="+mn-cs"/>
            </a:endParaRPr>
          </a:p>
        </p:txBody>
      </p:sp>
      <p:graphicFrame>
        <p:nvGraphicFramePr>
          <p:cNvPr id="18" name="Content Placeholder 6"/>
          <p:cNvGraphicFramePr>
            <a:graphicFrameLocks/>
          </p:cNvGraphicFramePr>
          <p:nvPr/>
        </p:nvGraphicFramePr>
        <p:xfrm>
          <a:off x="2417763" y="1701800"/>
          <a:ext cx="4476750" cy="4010025"/>
        </p:xfrm>
        <a:graphic>
          <a:graphicData uri="http://schemas.openxmlformats.org/presentationml/2006/ole">
            <mc:AlternateContent xmlns:mc="http://schemas.openxmlformats.org/markup-compatibility/2006">
              <mc:Choice xmlns:v="urn:schemas-microsoft-com:vml" Requires="v">
                <p:oleObj spid="_x0000_s5126" r:id="rId4" imgW="4474852" imgH="4005419" progId="Excel.Chart.8">
                  <p:embed/>
                </p:oleObj>
              </mc:Choice>
              <mc:Fallback>
                <p:oleObj r:id="rId4" imgW="4474852" imgH="400541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763" y="1701800"/>
                        <a:ext cx="44767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0"/>
          <p:cNvSpPr txBox="1">
            <a:spLocks noChangeArrowheads="1"/>
          </p:cNvSpPr>
          <p:nvPr/>
        </p:nvSpPr>
        <p:spPr bwMode="auto">
          <a:xfrm>
            <a:off x="6158821" y="4542974"/>
            <a:ext cx="32321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spcBef>
                <a:spcPct val="20000"/>
              </a:spcBef>
              <a:buClr>
                <a:schemeClr val="bg2"/>
              </a:buClr>
              <a:buSzPct val="80000"/>
              <a:buBlip>
                <a:blip r:embed="rId6"/>
              </a:buBlip>
              <a:defRPr sz="2800">
                <a:solidFill>
                  <a:schemeClr val="tx1"/>
                </a:solidFill>
                <a:latin typeface="Verdana" pitchFamily="34" charset="0"/>
                <a:ea typeface="ＭＳ Ｐゴシック" pitchFamily="34" charset="-128"/>
              </a:defRPr>
            </a:lvl1pPr>
            <a:lvl2pPr marL="2857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lnSpc>
                <a:spcPct val="80000"/>
              </a:lnSpc>
              <a:spcBef>
                <a:spcPct val="0"/>
              </a:spcBef>
              <a:buClrTx/>
              <a:buSzTx/>
              <a:buFontTx/>
              <a:buNone/>
            </a:pPr>
            <a:r>
              <a:rPr lang="en-US" altLang="en-US" sz="1800" b="1" dirty="0" smtClean="0">
                <a:solidFill>
                  <a:srgbClr val="DC5D26"/>
                </a:solidFill>
                <a:latin typeface="Arial" panose="020B0604020202020204" pitchFamily="34" charset="0"/>
                <a:cs typeface="Arial" panose="020B0604020202020204" pitchFamily="34" charset="0"/>
              </a:rPr>
              <a:t>Segment 2</a:t>
            </a:r>
          </a:p>
          <a:p>
            <a:pPr lvl="1" defTabSz="914400">
              <a:lnSpc>
                <a:spcPct val="80000"/>
              </a:lnSpc>
              <a:spcBef>
                <a:spcPct val="0"/>
              </a:spcBef>
              <a:buClrTx/>
              <a:buFontTx/>
              <a:buChar char="-"/>
            </a:pPr>
            <a:r>
              <a:rPr lang="en-US" altLang="en-US" sz="1600" dirty="0" smtClean="0">
                <a:solidFill>
                  <a:srgbClr val="000000"/>
                </a:solidFill>
                <a:latin typeface="Arial" panose="020B0604020202020204" pitchFamily="34" charset="0"/>
                <a:cs typeface="Arial" panose="020B0604020202020204" pitchFamily="34" charset="0"/>
              </a:rPr>
              <a:t>Young members </a:t>
            </a:r>
          </a:p>
          <a:p>
            <a:pPr lvl="1" defTabSz="914400">
              <a:lnSpc>
                <a:spcPct val="80000"/>
              </a:lnSpc>
              <a:spcBef>
                <a:spcPct val="0"/>
              </a:spcBef>
              <a:buClrTx/>
              <a:buFontTx/>
              <a:buChar char="-"/>
            </a:pPr>
            <a:r>
              <a:rPr lang="en-US" altLang="en-US" sz="1600" dirty="0" smtClean="0">
                <a:solidFill>
                  <a:srgbClr val="000000"/>
                </a:solidFill>
                <a:latin typeface="Arial" panose="020B0604020202020204" pitchFamily="34" charset="0"/>
                <a:cs typeface="Arial" panose="020B0604020202020204" pitchFamily="34" charset="0"/>
              </a:rPr>
              <a:t>Connected to IEEE’s vision</a:t>
            </a:r>
          </a:p>
          <a:p>
            <a:pPr lvl="1" defTabSz="914400">
              <a:lnSpc>
                <a:spcPct val="80000"/>
              </a:lnSpc>
              <a:spcBef>
                <a:spcPct val="0"/>
              </a:spcBef>
              <a:buClrTx/>
              <a:buFontTx/>
              <a:buChar char="-"/>
            </a:pPr>
            <a:r>
              <a:rPr lang="en-US" altLang="en-US" sz="1600" dirty="0" smtClean="0">
                <a:solidFill>
                  <a:srgbClr val="000000"/>
                </a:solidFill>
                <a:latin typeface="Arial" panose="020B0604020202020204" pitchFamily="34" charset="0"/>
                <a:cs typeface="Arial" panose="020B0604020202020204" pitchFamily="34" charset="0"/>
              </a:rPr>
              <a:t>Want to be more involved</a:t>
            </a:r>
          </a:p>
          <a:p>
            <a:pPr lvl="1" defTabSz="914400">
              <a:lnSpc>
                <a:spcPct val="80000"/>
              </a:lnSpc>
              <a:spcBef>
                <a:spcPct val="0"/>
              </a:spcBef>
              <a:buClrTx/>
              <a:buFontTx/>
              <a:buChar char="-"/>
            </a:pPr>
            <a:r>
              <a:rPr lang="en-US" altLang="en-US" sz="1600" dirty="0" smtClean="0">
                <a:solidFill>
                  <a:srgbClr val="000000"/>
                </a:solidFill>
                <a:latin typeface="Arial" panose="020B0604020202020204" pitchFamily="34" charset="0"/>
                <a:cs typeface="Arial" panose="020B0604020202020204" pitchFamily="34" charset="0"/>
              </a:rPr>
              <a:t>Career services, networking, continuing education are very important</a:t>
            </a:r>
          </a:p>
          <a:p>
            <a:pPr lvl="1" defTabSz="914400">
              <a:lnSpc>
                <a:spcPct val="80000"/>
              </a:lnSpc>
              <a:spcBef>
                <a:spcPct val="0"/>
              </a:spcBef>
              <a:buClrTx/>
              <a:buFontTx/>
              <a:buChar char="-"/>
            </a:pPr>
            <a:r>
              <a:rPr lang="en-US" altLang="en-US" sz="1600" dirty="0" smtClean="0">
                <a:solidFill>
                  <a:srgbClr val="000000"/>
                </a:solidFill>
                <a:latin typeface="Arial" panose="020B0604020202020204" pitchFamily="34" charset="0"/>
                <a:cs typeface="Arial" panose="020B0604020202020204" pitchFamily="34" charset="0"/>
              </a:rPr>
              <a:t>Use Social Media</a:t>
            </a:r>
          </a:p>
        </p:txBody>
      </p:sp>
      <p:sp>
        <p:nvSpPr>
          <p:cNvPr id="20" name="TextBox 16"/>
          <p:cNvSpPr txBox="1">
            <a:spLocks noChangeArrowheads="1"/>
          </p:cNvSpPr>
          <p:nvPr/>
        </p:nvSpPr>
        <p:spPr bwMode="auto">
          <a:xfrm>
            <a:off x="5943600" y="1581150"/>
            <a:ext cx="33528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marL="342900" indent="-342900">
              <a:spcBef>
                <a:spcPct val="20000"/>
              </a:spcBef>
              <a:buClr>
                <a:schemeClr val="bg2"/>
              </a:buClr>
              <a:buSzPct val="80000"/>
              <a:buBlip>
                <a:blip r:embed="rId6"/>
              </a:buBlip>
              <a:defRPr sz="2800">
                <a:solidFill>
                  <a:schemeClr val="tx1"/>
                </a:solidFill>
                <a:latin typeface="Verdana" pitchFamily="34" charset="0"/>
                <a:ea typeface="ＭＳ Ｐゴシック" pitchFamily="34" charset="-128"/>
              </a:defRPr>
            </a:lvl1pPr>
            <a:lvl2pPr>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marL="0" lvl="1" defTabSz="914400">
              <a:lnSpc>
                <a:spcPct val="80000"/>
              </a:lnSpc>
              <a:spcBef>
                <a:spcPct val="0"/>
              </a:spcBef>
              <a:buClrTx/>
              <a:buFontTx/>
              <a:buNone/>
            </a:pPr>
            <a:r>
              <a:rPr lang="en-US" altLang="en-US" sz="1800" b="1" dirty="0" smtClean="0">
                <a:solidFill>
                  <a:srgbClr val="005582"/>
                </a:solidFill>
                <a:latin typeface="Arial" panose="020B0604020202020204" pitchFamily="34" charset="0"/>
                <a:cs typeface="Arial" panose="020B0604020202020204" pitchFamily="34" charset="0"/>
              </a:rPr>
              <a:t>Segment 1</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Disengaged older members</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Not inclined to give back to IEEE</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Prefer others to lead </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IEEE  mission is less relevant</a:t>
            </a:r>
          </a:p>
        </p:txBody>
      </p:sp>
      <p:sp>
        <p:nvSpPr>
          <p:cNvPr id="21" name="TextBox 20"/>
          <p:cNvSpPr txBox="1"/>
          <p:nvPr/>
        </p:nvSpPr>
        <p:spPr>
          <a:xfrm>
            <a:off x="228600" y="4610100"/>
            <a:ext cx="3651250" cy="1965325"/>
          </a:xfrm>
          <a:prstGeom prst="rect">
            <a:avLst/>
          </a:prstGeom>
          <a:noFill/>
        </p:spPr>
        <p:txBody>
          <a:bodyPr lIns="0" rIns="0" anchor="ctr">
            <a:spAutoFit/>
          </a:bodyPr>
          <a:lstStyle/>
          <a:p>
            <a:pPr defTabSz="914400" eaLnBrk="0" hangingPunct="0">
              <a:lnSpc>
                <a:spcPct val="80000"/>
              </a:lnSpc>
              <a:defRPr/>
            </a:pPr>
            <a:r>
              <a:rPr lang="en-US" b="1" dirty="0">
                <a:solidFill>
                  <a:srgbClr val="000000"/>
                </a:solidFill>
                <a:latin typeface="Arial" panose="020B0604020202020204" pitchFamily="34" charset="0"/>
                <a:ea typeface="ＭＳ Ｐゴシック"/>
                <a:cs typeface="Arial" panose="020B0604020202020204" pitchFamily="34" charset="0"/>
              </a:rPr>
              <a:t>Segment 3</a:t>
            </a:r>
          </a:p>
          <a:p>
            <a:pPr marL="285750" indent="-285750" defTabSz="914400" eaLnBrk="0" hangingPunct="0">
              <a:lnSpc>
                <a:spcPct val="80000"/>
              </a:lnSpc>
              <a:spcBef>
                <a:spcPts val="600"/>
              </a:spcBef>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Engaged Older members</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More concentrated in educational institutions</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Interested in sharing with others</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They are actively involved with both networking and volunteering.</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Most satisfied with IEEE </a:t>
            </a:r>
          </a:p>
          <a:p>
            <a:pPr marL="285750" indent="-285750" defTabSz="914400" eaLnBrk="0" hangingPunct="0">
              <a:lnSpc>
                <a:spcPct val="80000"/>
              </a:lnSpc>
              <a:buFontTx/>
              <a:buChar char="-"/>
              <a:defRPr/>
            </a:pPr>
            <a:endParaRPr lang="en-US" sz="1600" dirty="0">
              <a:solidFill>
                <a:srgbClr val="000000"/>
              </a:solidFill>
              <a:latin typeface="Arial" panose="020B0604020202020204" pitchFamily="34" charset="0"/>
              <a:ea typeface="ＭＳ Ｐゴシック"/>
              <a:cs typeface="Arial" panose="020B0604020202020204" pitchFamily="34" charset="0"/>
            </a:endParaRPr>
          </a:p>
        </p:txBody>
      </p:sp>
      <p:sp>
        <p:nvSpPr>
          <p:cNvPr id="22" name="TextBox 21"/>
          <p:cNvSpPr txBox="1">
            <a:spLocks noChangeArrowheads="1"/>
          </p:cNvSpPr>
          <p:nvPr/>
        </p:nvSpPr>
        <p:spPr bwMode="auto">
          <a:xfrm>
            <a:off x="352425" y="1406525"/>
            <a:ext cx="3276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spcBef>
                <a:spcPct val="20000"/>
              </a:spcBef>
              <a:buClr>
                <a:schemeClr val="bg2"/>
              </a:buClr>
              <a:buSzPct val="80000"/>
              <a:buBlip>
                <a:blip r:embed="rId6"/>
              </a:buBlip>
              <a:defRPr sz="2800">
                <a:solidFill>
                  <a:schemeClr val="tx1"/>
                </a:solidFill>
                <a:latin typeface="Verdana" pitchFamily="34" charset="0"/>
                <a:ea typeface="ＭＳ Ｐゴシック" pitchFamily="34" charset="-128"/>
              </a:defRPr>
            </a:lvl1pPr>
            <a:lvl2pPr>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fontAlgn="b">
              <a:lnSpc>
                <a:spcPct val="80000"/>
              </a:lnSpc>
              <a:spcBef>
                <a:spcPct val="0"/>
              </a:spcBef>
              <a:buClrTx/>
              <a:buSzTx/>
              <a:buFontTx/>
              <a:buNone/>
            </a:pPr>
            <a:r>
              <a:rPr lang="en-US" altLang="en-US" sz="1800" b="1" dirty="0" smtClean="0">
                <a:solidFill>
                  <a:srgbClr val="00B050"/>
                </a:solidFill>
                <a:latin typeface="Arial" panose="020B0604020202020204" pitchFamily="34" charset="0"/>
                <a:cs typeface="Arial" panose="020B0604020202020204" pitchFamily="34" charset="0"/>
              </a:rPr>
              <a:t>Segment 5</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At IEEE for Technical Content</a:t>
            </a:r>
            <a:r>
              <a:rPr lang="en-US" altLang="en-US" sz="1600" b="1" dirty="0" smtClean="0">
                <a:solidFill>
                  <a:srgbClr val="000000"/>
                </a:solidFill>
                <a:latin typeface="Arial" panose="020B0604020202020204" pitchFamily="34" charset="0"/>
                <a:cs typeface="Arial" panose="020B0604020202020204" pitchFamily="34" charset="0"/>
              </a:rPr>
              <a:t>.</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Not connected to mission of IEEE</a:t>
            </a:r>
          </a:p>
          <a:p>
            <a:pPr marL="0" lvl="1" defTabSz="914400">
              <a:lnSpc>
                <a:spcPct val="80000"/>
              </a:lnSpc>
              <a:spcBef>
                <a:spcPct val="0"/>
              </a:spcBef>
              <a:buClrTx/>
              <a:buFontTx/>
              <a:buNone/>
            </a:pPr>
            <a:r>
              <a:rPr lang="en-US" altLang="en-US" sz="1600" dirty="0" smtClean="0">
                <a:solidFill>
                  <a:srgbClr val="000000"/>
                </a:solidFill>
                <a:latin typeface="Arial" panose="020B0604020202020204" pitchFamily="34" charset="0"/>
                <a:cs typeface="Arial" panose="020B0604020202020204" pitchFamily="34" charset="0"/>
              </a:rPr>
              <a:t>- Tend to have language barriers</a:t>
            </a:r>
          </a:p>
        </p:txBody>
      </p:sp>
      <p:sp>
        <p:nvSpPr>
          <p:cNvPr id="23" name="TextBox 22"/>
          <p:cNvSpPr txBox="1"/>
          <p:nvPr/>
        </p:nvSpPr>
        <p:spPr>
          <a:xfrm>
            <a:off x="128588" y="2862263"/>
            <a:ext cx="2941637" cy="1573212"/>
          </a:xfrm>
          <a:prstGeom prst="rect">
            <a:avLst/>
          </a:prstGeom>
          <a:noFill/>
        </p:spPr>
        <p:txBody>
          <a:bodyPr lIns="0" rIns="0" anchor="ctr">
            <a:spAutoFit/>
          </a:bodyPr>
          <a:lstStyle/>
          <a:p>
            <a:pPr defTabSz="914400" eaLnBrk="0" hangingPunct="0">
              <a:lnSpc>
                <a:spcPct val="80000"/>
              </a:lnSpc>
              <a:defRPr/>
            </a:pPr>
            <a:r>
              <a:rPr lang="en-US" b="1" dirty="0">
                <a:solidFill>
                  <a:srgbClr val="6C0521"/>
                </a:solidFill>
                <a:latin typeface="Arial" panose="020B0604020202020204" pitchFamily="34" charset="0"/>
                <a:ea typeface="ＭＳ Ｐゴシック"/>
                <a:cs typeface="Arial" panose="020B0604020202020204" pitchFamily="34" charset="0"/>
              </a:rPr>
              <a:t>Segment 4</a:t>
            </a:r>
          </a:p>
          <a:p>
            <a:pPr marL="285750" indent="-285750" defTabSz="914400" eaLnBrk="0" hangingPunct="0">
              <a:lnSpc>
                <a:spcPct val="80000"/>
              </a:lnSpc>
              <a:spcBef>
                <a:spcPts val="600"/>
              </a:spcBef>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Younger members</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Want to be more involved</a:t>
            </a:r>
          </a:p>
          <a:p>
            <a:pPr marL="742950" lvl="1"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Do not know how </a:t>
            </a:r>
          </a:p>
          <a:p>
            <a:pPr marL="742950" lvl="1"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Don’t feel invited</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Feel products difficult to use  </a:t>
            </a:r>
          </a:p>
          <a:p>
            <a:pPr marL="285750" indent="-285750" defTabSz="914400" eaLnBrk="0" hangingPunct="0">
              <a:lnSpc>
                <a:spcPct val="80000"/>
              </a:lnSpc>
              <a:buFontTx/>
              <a:buChar char="-"/>
              <a:defRPr/>
            </a:pPr>
            <a:r>
              <a:rPr lang="en-US" sz="1600" dirty="0">
                <a:solidFill>
                  <a:srgbClr val="000000"/>
                </a:solidFill>
                <a:latin typeface="Arial" panose="020B0604020202020204" pitchFamily="34" charset="0"/>
                <a:ea typeface="ＭＳ Ｐゴシック"/>
                <a:cs typeface="Arial" panose="020B0604020202020204" pitchFamily="34" charset="0"/>
              </a:rPr>
              <a:t>Lowest satisfaction</a:t>
            </a:r>
          </a:p>
        </p:txBody>
      </p:sp>
      <p:pic>
        <p:nvPicPr>
          <p:cNvPr id="24" name="Picture 14" descr="C:\Documents and Settings\jmoesch\Local Settings\Temporary Internet Files\Content.IE5\DPTKM9DV\MC90043475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4625" y="24987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bigstock_Accountant_352374.jpg"/>
          <p:cNvPicPr>
            <a:picLocks noChangeAspect="1"/>
          </p:cNvPicPr>
          <p:nvPr/>
        </p:nvPicPr>
        <p:blipFill>
          <a:blip r:embed="rId8"/>
          <a:srcRect/>
          <a:stretch>
            <a:fillRect/>
          </a:stretch>
        </p:blipFill>
        <p:spPr>
          <a:xfrm>
            <a:off x="3876675" y="1511300"/>
            <a:ext cx="600075" cy="8001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26" name="Picture 2"/>
          <p:cNvPicPr>
            <a:picLocks noChangeAspect="1" noChangeArrowheads="1"/>
          </p:cNvPicPr>
          <p:nvPr/>
        </p:nvPicPr>
        <p:blipFill rotWithShape="1">
          <a:blip r:embed="rId9"/>
          <a:srcRect l="22251" t="14728"/>
          <a:stretch/>
        </p:blipFill>
        <p:spPr bwMode="auto">
          <a:xfrm>
            <a:off x="4929188" y="1908175"/>
            <a:ext cx="944562" cy="693738"/>
          </a:xfrm>
          <a:prstGeom prst="rect">
            <a:avLst/>
          </a:prstGeom>
          <a:ln w="38100">
            <a:solidFill>
              <a:srgbClr val="005582"/>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rotWithShape="1">
          <a:blip r:embed="rId10"/>
          <a:srcRect l="2544" r="24419"/>
          <a:stretch/>
        </p:blipFill>
        <p:spPr bwMode="auto">
          <a:xfrm>
            <a:off x="4964113" y="5373688"/>
            <a:ext cx="874712" cy="679450"/>
          </a:xfrm>
          <a:prstGeom prst="rect">
            <a:avLst/>
          </a:prstGeom>
          <a:ln w="38100">
            <a:solidFill>
              <a:srgbClr val="52A93A"/>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8" name="Picture 4"/>
          <p:cNvPicPr>
            <a:picLocks noChangeAspect="1" noChangeArrowheads="1"/>
          </p:cNvPicPr>
          <p:nvPr/>
        </p:nvPicPr>
        <p:blipFill rotWithShape="1">
          <a:blip r:embed="rId11"/>
          <a:srcRect l="19430"/>
          <a:stretch/>
        </p:blipFill>
        <p:spPr bwMode="auto">
          <a:xfrm>
            <a:off x="2916238" y="4313238"/>
            <a:ext cx="809625" cy="669925"/>
          </a:xfrm>
          <a:prstGeom prst="rect">
            <a:avLst/>
          </a:prstGeom>
          <a:ln w="381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9" name="Picture 2"/>
          <p:cNvPicPr>
            <a:picLocks noChangeAspect="1" noChangeArrowheads="1"/>
          </p:cNvPicPr>
          <p:nvPr/>
        </p:nvPicPr>
        <p:blipFill>
          <a:blip r:embed="rId12"/>
          <a:srcRect/>
          <a:stretch>
            <a:fillRect/>
          </a:stretch>
        </p:blipFill>
        <p:spPr bwMode="auto">
          <a:xfrm>
            <a:off x="2601913" y="2413000"/>
            <a:ext cx="936625" cy="771525"/>
          </a:xfrm>
          <a:prstGeom prst="rect">
            <a:avLst/>
          </a:prstGeom>
          <a:ln w="38100">
            <a:solidFill>
              <a:srgbClr val="477E27"/>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813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Keys to MD Success</a:t>
            </a:r>
            <a:endParaRPr lang="en-US" dirty="0"/>
          </a:p>
        </p:txBody>
      </p:sp>
      <p:sp>
        <p:nvSpPr>
          <p:cNvPr id="3" name="Content Placeholder 2"/>
          <p:cNvSpPr>
            <a:spLocks noGrp="1"/>
          </p:cNvSpPr>
          <p:nvPr>
            <p:ph sz="quarter" idx="14"/>
          </p:nvPr>
        </p:nvSpPr>
        <p:spPr>
          <a:xfrm>
            <a:off x="365125" y="1645920"/>
            <a:ext cx="5282142" cy="4389120"/>
          </a:xfrm>
        </p:spPr>
        <p:txBody>
          <a:bodyPr/>
          <a:lstStyle/>
          <a:p>
            <a:pPr lvl="0"/>
            <a:r>
              <a:rPr lang="en-US" sz="2000" dirty="0" smtClean="0"/>
              <a:t>Be an IEEE “Champion</a:t>
            </a:r>
            <a:r>
              <a:rPr lang="en-US" sz="2000" dirty="0"/>
              <a:t>” </a:t>
            </a:r>
          </a:p>
          <a:p>
            <a:pPr lvl="0"/>
            <a:r>
              <a:rPr lang="en-US" sz="2000" dirty="0" smtClean="0"/>
              <a:t>Be passionate about:</a:t>
            </a:r>
            <a:endParaRPr lang="en-US" sz="2000" dirty="0"/>
          </a:p>
          <a:p>
            <a:pPr lvl="1"/>
            <a:r>
              <a:rPr lang="en-US" sz="1800" dirty="0"/>
              <a:t>Serving the </a:t>
            </a:r>
            <a:r>
              <a:rPr lang="en-US" sz="1800" dirty="0" smtClean="0"/>
              <a:t>members’ needs</a:t>
            </a:r>
            <a:endParaRPr lang="en-US" sz="1800" dirty="0"/>
          </a:p>
          <a:p>
            <a:pPr lvl="1"/>
            <a:r>
              <a:rPr lang="en-US" sz="1800" dirty="0"/>
              <a:t>Partnering with the various </a:t>
            </a:r>
            <a:r>
              <a:rPr lang="en-US" sz="1800" dirty="0" smtClean="0"/>
              <a:t>sub-groups within your Section</a:t>
            </a:r>
            <a:endParaRPr lang="en-US" sz="1800" dirty="0"/>
          </a:p>
          <a:p>
            <a:pPr lvl="1"/>
            <a:r>
              <a:rPr lang="en-US" sz="1800" dirty="0" smtClean="0"/>
              <a:t>Driving member engagement in both the short and long term</a:t>
            </a:r>
          </a:p>
          <a:p>
            <a:pPr lvl="1"/>
            <a:r>
              <a:rPr lang="en-US" sz="1800" dirty="0" smtClean="0"/>
              <a:t>Interested </a:t>
            </a:r>
            <a:r>
              <a:rPr lang="en-US" sz="1800" dirty="0"/>
              <a:t>in networking/relationship building with people both within IEEE and externally</a:t>
            </a:r>
          </a:p>
          <a:p>
            <a:pPr lvl="1"/>
            <a:endParaRPr lang="en-US" sz="1800" dirty="0"/>
          </a:p>
          <a:p>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11</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2" descr="C:\Users\ahahn\AppData\Local\Microsoft\Windows\Temporary Internet Files\Content.IE5\0D1OVT3J\empreendedoras-market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625" y="2540000"/>
            <a:ext cx="2970056"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9470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2012 Member Segmentation</a:t>
            </a:r>
            <a:br>
              <a:rPr lang="en-US" dirty="0"/>
            </a:br>
            <a:r>
              <a:rPr lang="en-US" sz="2400" b="0" dirty="0"/>
              <a:t>Students Including Graduate Students</a:t>
            </a:r>
            <a:endParaRPr lang="en-US" sz="2400" dirty="0"/>
          </a:p>
        </p:txBody>
      </p:sp>
      <p:sp>
        <p:nvSpPr>
          <p:cNvPr id="16" name="Oval 15"/>
          <p:cNvSpPr/>
          <p:nvPr/>
        </p:nvSpPr>
        <p:spPr>
          <a:xfrm>
            <a:off x="2786115" y="5119953"/>
            <a:ext cx="3596041" cy="465463"/>
          </a:xfrm>
          <a:prstGeom prst="ellipse">
            <a:avLst/>
          </a:prstGeom>
          <a:solidFill>
            <a:srgbClr val="FFFFFF">
              <a:lumMod val="85000"/>
            </a:srgbClr>
          </a:solidFill>
          <a:ln w="9525" cap="flat" cmpd="sng" algn="ctr">
            <a:noFill/>
            <a:prstDash val="solid"/>
          </a:ln>
          <a:effectLst>
            <a:softEdge rad="127000"/>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Verdana"/>
              <a:ea typeface="+mn-ea"/>
              <a:cs typeface="+mn-cs"/>
            </a:endParaRPr>
          </a:p>
        </p:txBody>
      </p:sp>
      <p:graphicFrame>
        <p:nvGraphicFramePr>
          <p:cNvPr id="28" name="Content Placeholder 6"/>
          <p:cNvGraphicFramePr>
            <a:graphicFrameLocks/>
          </p:cNvGraphicFramePr>
          <p:nvPr/>
        </p:nvGraphicFramePr>
        <p:xfrm>
          <a:off x="2333625" y="1393825"/>
          <a:ext cx="4476750" cy="4010025"/>
        </p:xfrm>
        <a:graphic>
          <a:graphicData uri="http://schemas.openxmlformats.org/presentationml/2006/ole">
            <mc:AlternateContent xmlns:mc="http://schemas.openxmlformats.org/markup-compatibility/2006">
              <mc:Choice xmlns:v="urn:schemas-microsoft-com:vml" Requires="v">
                <p:oleObj spid="_x0000_s6150" r:id="rId4" imgW="4474852" imgH="4005419" progId="Excel.Chart.8">
                  <p:embed/>
                </p:oleObj>
              </mc:Choice>
              <mc:Fallback>
                <p:oleObj r:id="rId4" imgW="4474852" imgH="400541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5" y="1393825"/>
                        <a:ext cx="44767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10"/>
          <p:cNvSpPr txBox="1">
            <a:spLocks noChangeArrowheads="1"/>
          </p:cNvSpPr>
          <p:nvPr/>
        </p:nvSpPr>
        <p:spPr bwMode="auto">
          <a:xfrm>
            <a:off x="6592888" y="3514725"/>
            <a:ext cx="24701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spcBef>
                <a:spcPct val="20000"/>
              </a:spcBef>
              <a:buClr>
                <a:schemeClr val="bg2"/>
              </a:buClr>
              <a:buSzPct val="80000"/>
              <a:buBlip>
                <a:blip r:embed="rId6"/>
              </a:buBlip>
              <a:defRPr sz="2800">
                <a:solidFill>
                  <a:schemeClr val="tx1"/>
                </a:solidFill>
                <a:latin typeface="Verdana" pitchFamily="34" charset="0"/>
                <a:ea typeface="ＭＳ Ｐゴシック" pitchFamily="34" charset="-128"/>
              </a:defRPr>
            </a:lvl1pPr>
            <a:lvl2pPr marL="2857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lnSpc>
                <a:spcPct val="80000"/>
              </a:lnSpc>
              <a:spcBef>
                <a:spcPct val="0"/>
              </a:spcBef>
              <a:buClrTx/>
              <a:buSzTx/>
              <a:buFontTx/>
              <a:buNone/>
            </a:pPr>
            <a:r>
              <a:rPr lang="en-US" altLang="en-US" sz="1600" b="1" dirty="0" smtClean="0">
                <a:solidFill>
                  <a:srgbClr val="DC5D26"/>
                </a:solidFill>
                <a:latin typeface="Arial" charset="0"/>
                <a:cs typeface="+mn-cs"/>
              </a:rPr>
              <a:t>Segment 2</a:t>
            </a:r>
          </a:p>
          <a:p>
            <a:pPr lvl="1" defTabSz="914400">
              <a:lnSpc>
                <a:spcPct val="80000"/>
              </a:lnSpc>
              <a:spcBef>
                <a:spcPts val="600"/>
              </a:spcBef>
              <a:buClrTx/>
              <a:buFontTx/>
              <a:buChar char="-"/>
            </a:pPr>
            <a:r>
              <a:rPr lang="en-US" altLang="en-US" sz="1600" dirty="0" smtClean="0">
                <a:solidFill>
                  <a:srgbClr val="000000"/>
                </a:solidFill>
                <a:latin typeface="Arial" charset="0"/>
                <a:cs typeface="+mn-cs"/>
              </a:rPr>
              <a:t>have both the time and desire to be more active in volunteer and leadership roles, but…</a:t>
            </a:r>
          </a:p>
          <a:p>
            <a:pPr lvl="1" defTabSz="914400">
              <a:lnSpc>
                <a:spcPct val="80000"/>
              </a:lnSpc>
              <a:spcBef>
                <a:spcPts val="600"/>
              </a:spcBef>
              <a:buClrTx/>
              <a:buFontTx/>
              <a:buChar char="-"/>
            </a:pPr>
            <a:endParaRPr lang="en-US" altLang="en-US" sz="1600" dirty="0" smtClean="0">
              <a:solidFill>
                <a:srgbClr val="000000"/>
              </a:solidFill>
              <a:latin typeface="Arial" charset="0"/>
              <a:cs typeface="+mn-cs"/>
            </a:endParaRPr>
          </a:p>
          <a:p>
            <a:pPr lvl="1" defTabSz="914400">
              <a:lnSpc>
                <a:spcPct val="80000"/>
              </a:lnSpc>
              <a:spcBef>
                <a:spcPts val="600"/>
              </a:spcBef>
              <a:buClrTx/>
              <a:buFontTx/>
              <a:buChar char="-"/>
            </a:pPr>
            <a:r>
              <a:rPr lang="en-US" altLang="en-US" sz="1600" dirty="0" smtClean="0">
                <a:solidFill>
                  <a:srgbClr val="000000"/>
                </a:solidFill>
                <a:latin typeface="Arial" charset="0"/>
                <a:cs typeface="+mn-cs"/>
              </a:rPr>
              <a:t>…have not been asked and do not know how to get involved. </a:t>
            </a:r>
            <a:endParaRPr lang="en-US" altLang="en-US" sz="1600" dirty="0" smtClean="0">
              <a:solidFill>
                <a:srgbClr val="FFFFFF"/>
              </a:solidFill>
              <a:latin typeface="Arial" charset="0"/>
              <a:cs typeface="+mn-cs"/>
            </a:endParaRPr>
          </a:p>
        </p:txBody>
      </p:sp>
      <p:sp>
        <p:nvSpPr>
          <p:cNvPr id="30" name="TextBox 16"/>
          <p:cNvSpPr txBox="1">
            <a:spLocks noChangeArrowheads="1"/>
          </p:cNvSpPr>
          <p:nvPr/>
        </p:nvSpPr>
        <p:spPr bwMode="auto">
          <a:xfrm>
            <a:off x="6592888" y="1386794"/>
            <a:ext cx="24638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marL="342900" indent="-342900"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1" indent="0" defTabSz="914400" eaLnBrk="0" fontAlgn="auto" latinLnBrk="0" hangingPunct="0">
              <a:lnSpc>
                <a:spcPct val="80000"/>
              </a:lnSpc>
              <a:spcBef>
                <a:spcPts val="0"/>
              </a:spcBef>
              <a:spcAft>
                <a:spcPts val="0"/>
              </a:spcAft>
              <a:buClrTx/>
              <a:buSzTx/>
              <a:buFontTx/>
              <a:buNone/>
              <a:tabLst/>
              <a:defRPr/>
            </a:pPr>
            <a:r>
              <a:rPr kumimoji="0" lang="en-US" altLang="en-US" sz="1600" b="1" u="none" strike="noStrike" kern="0" cap="none" spc="0" normalizeH="0" baseline="0" noProof="0" dirty="0" smtClean="0">
                <a:ln>
                  <a:noFill/>
                </a:ln>
                <a:solidFill>
                  <a:srgbClr val="005582"/>
                </a:solidFill>
                <a:effectLst/>
                <a:uLnTx/>
                <a:uFillTx/>
                <a:latin typeface="Arial" pitchFamily="34" charset="0"/>
                <a:ea typeface="ＭＳ Ｐゴシック" pitchFamily="34" charset="-128"/>
                <a:cs typeface="+mn-cs"/>
              </a:rPr>
              <a:t>Segment 1</a:t>
            </a:r>
          </a:p>
          <a:p>
            <a:pPr marL="285750" marR="0" lvl="1" indent="-285750" defTabSz="914400" eaLnBrk="0" fontAlgn="auto" latinLnBrk="0" hangingPunct="0">
              <a:lnSpc>
                <a:spcPct val="80000"/>
              </a:lnSpc>
              <a:spcBef>
                <a:spcPts val="600"/>
              </a:spcBef>
              <a:spcAft>
                <a:spcPts val="0"/>
              </a:spcAft>
              <a:buClrTx/>
              <a:buSzTx/>
              <a:buFontTx/>
              <a:buChar char="-"/>
              <a:tabLst/>
              <a:defRPr/>
            </a:pPr>
            <a:r>
              <a:rPr kumimoji="0" lang="en-US" altLang="en-US" sz="1600" b="0" u="none" strike="noStrike" kern="0" cap="none" spc="0" normalizeH="0" baseline="0" noProof="0" dirty="0" smtClean="0">
                <a:ln>
                  <a:noFill/>
                </a:ln>
                <a:solidFill>
                  <a:srgbClr val="000000"/>
                </a:solidFill>
                <a:effectLst/>
                <a:uLnTx/>
                <a:uFillTx/>
                <a:latin typeface="Arial" pitchFamily="34" charset="0"/>
                <a:ea typeface="ＭＳ Ｐゴシック" pitchFamily="34" charset="-128"/>
                <a:cs typeface="+mn-cs"/>
              </a:rPr>
              <a:t>Highly engaged</a:t>
            </a:r>
          </a:p>
          <a:p>
            <a:pPr marL="285750" marR="0" lvl="1" indent="-285750" defTabSz="914400" eaLnBrk="0" fontAlgn="auto" latinLnBrk="0" hangingPunct="0">
              <a:lnSpc>
                <a:spcPct val="80000"/>
              </a:lnSpc>
              <a:spcBef>
                <a:spcPts val="600"/>
              </a:spcBef>
              <a:spcAft>
                <a:spcPts val="0"/>
              </a:spcAft>
              <a:buClrTx/>
              <a:buSzTx/>
              <a:buFontTx/>
              <a:buChar char="-"/>
              <a:tabLst/>
              <a:defRPr/>
            </a:pPr>
            <a:r>
              <a:rPr kumimoji="0" lang="en-US" altLang="en-US" sz="1600" b="0" u="none" strike="noStrike" kern="0" cap="none" spc="0" normalizeH="0" baseline="0" noProof="0" dirty="0" smtClean="0">
                <a:ln>
                  <a:noFill/>
                </a:ln>
                <a:solidFill>
                  <a:srgbClr val="000000"/>
                </a:solidFill>
                <a:effectLst/>
                <a:uLnTx/>
                <a:uFillTx/>
                <a:latin typeface="Arial" pitchFamily="34" charset="0"/>
                <a:ea typeface="ＭＳ Ｐゴシック" pitchFamily="34" charset="-128"/>
                <a:cs typeface="+mn-cs"/>
              </a:rPr>
              <a:t>Take on leadership roles.  </a:t>
            </a:r>
          </a:p>
        </p:txBody>
      </p:sp>
      <p:sp>
        <p:nvSpPr>
          <p:cNvPr id="31" name="TextBox 30"/>
          <p:cNvSpPr txBox="1"/>
          <p:nvPr/>
        </p:nvSpPr>
        <p:spPr>
          <a:xfrm>
            <a:off x="444500" y="4899025"/>
            <a:ext cx="3136900" cy="1504950"/>
          </a:xfrm>
          <a:prstGeom prst="rect">
            <a:avLst/>
          </a:prstGeom>
          <a:noFill/>
        </p:spPr>
        <p:txBody>
          <a:bodyPr lIns="0" rIns="0" anchor="ctr">
            <a:spAutoFit/>
          </a:bodyPr>
          <a:lstStyle/>
          <a:p>
            <a:pPr algn="r" defTabSz="914400" eaLnBrk="0" hangingPunct="0">
              <a:lnSpc>
                <a:spcPct val="80000"/>
              </a:lnSpc>
              <a:defRPr/>
            </a:pPr>
            <a:r>
              <a:rPr lang="en-US" sz="1600" b="1" dirty="0">
                <a:solidFill>
                  <a:srgbClr val="000000"/>
                </a:solidFill>
                <a:latin typeface="Arial" charset="0"/>
                <a:ea typeface="ＭＳ Ｐゴシック" pitchFamily="-112" charset="-128"/>
                <a:cs typeface="+mn-cs"/>
              </a:rPr>
              <a:t>Segment 3</a:t>
            </a:r>
          </a:p>
          <a:p>
            <a:pPr marL="285750"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Undergraduate students with part-time employment</a:t>
            </a:r>
          </a:p>
          <a:p>
            <a:pPr marL="285750"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Value IEEE’s career resources</a:t>
            </a:r>
          </a:p>
          <a:p>
            <a:pPr marL="285750"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Do not feel it is essential to be involved with the organization.</a:t>
            </a:r>
          </a:p>
        </p:txBody>
      </p:sp>
      <p:sp>
        <p:nvSpPr>
          <p:cNvPr id="32" name="TextBox 31"/>
          <p:cNvSpPr txBox="1"/>
          <p:nvPr/>
        </p:nvSpPr>
        <p:spPr>
          <a:xfrm>
            <a:off x="76200" y="1357992"/>
            <a:ext cx="2530475" cy="1504950"/>
          </a:xfrm>
          <a:prstGeom prst="rect">
            <a:avLst/>
          </a:prstGeom>
          <a:noFill/>
        </p:spPr>
        <p:txBody>
          <a:bodyPr lIns="0" rIns="0" anchor="ctr">
            <a:spAutoFit/>
          </a:bodyPr>
          <a:lstStyle/>
          <a:p>
            <a:pPr algn="r" defTabSz="914400" eaLnBrk="0" fontAlgn="b" hangingPunct="0">
              <a:lnSpc>
                <a:spcPct val="80000"/>
              </a:lnSpc>
              <a:defRPr/>
            </a:pPr>
            <a:r>
              <a:rPr lang="en-US" sz="1600" b="1" dirty="0">
                <a:solidFill>
                  <a:srgbClr val="477E27"/>
                </a:solidFill>
                <a:latin typeface="Arial" charset="0"/>
                <a:ea typeface="ＭＳ Ｐゴシック" pitchFamily="-112" charset="-128"/>
                <a:cs typeface="+mn-cs"/>
              </a:rPr>
              <a:t>Segment 5</a:t>
            </a:r>
          </a:p>
          <a:p>
            <a:pPr marL="285750" lvl="1"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Dissatisfied with IEEE.  </a:t>
            </a:r>
          </a:p>
          <a:p>
            <a:pPr marL="285750" lvl="1"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Unclear on the benefits offered</a:t>
            </a:r>
          </a:p>
          <a:p>
            <a:pPr marL="285750" lvl="1"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Feel the role of IEEE is unimportant.</a:t>
            </a:r>
          </a:p>
        </p:txBody>
      </p:sp>
      <p:sp>
        <p:nvSpPr>
          <p:cNvPr id="33" name="TextBox 32"/>
          <p:cNvSpPr txBox="1"/>
          <p:nvPr/>
        </p:nvSpPr>
        <p:spPr>
          <a:xfrm>
            <a:off x="-3175" y="3098800"/>
            <a:ext cx="2687638" cy="1701800"/>
          </a:xfrm>
          <a:prstGeom prst="rect">
            <a:avLst/>
          </a:prstGeom>
          <a:noFill/>
        </p:spPr>
        <p:txBody>
          <a:bodyPr lIns="0" rIns="0" anchor="ctr">
            <a:spAutoFit/>
          </a:bodyPr>
          <a:lstStyle/>
          <a:p>
            <a:pPr algn="r" defTabSz="914400" eaLnBrk="0" hangingPunct="0">
              <a:lnSpc>
                <a:spcPct val="80000"/>
              </a:lnSpc>
              <a:spcBef>
                <a:spcPts val="600"/>
              </a:spcBef>
              <a:defRPr/>
            </a:pPr>
            <a:r>
              <a:rPr lang="en-US" sz="1600" b="1" dirty="0">
                <a:solidFill>
                  <a:srgbClr val="6C0521"/>
                </a:solidFill>
                <a:latin typeface="Arial" charset="0"/>
                <a:ea typeface="ＭＳ Ｐゴシック" pitchFamily="-112" charset="-128"/>
                <a:cs typeface="+mn-cs"/>
              </a:rPr>
              <a:t>Segment 4</a:t>
            </a:r>
          </a:p>
          <a:p>
            <a:pPr marL="285750"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Satisfied with their current connection to IEEE.</a:t>
            </a:r>
          </a:p>
          <a:p>
            <a:pPr marL="285750"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Feel the activities are expensive</a:t>
            </a:r>
          </a:p>
          <a:p>
            <a:pPr marL="285750" indent="-285750" defTabSz="914400" eaLnBrk="0" hangingPunct="0">
              <a:lnSpc>
                <a:spcPct val="80000"/>
              </a:lnSpc>
              <a:spcBef>
                <a:spcPts val="600"/>
              </a:spcBef>
              <a:buFontTx/>
              <a:buChar char="-"/>
              <a:defRPr/>
            </a:pPr>
            <a:r>
              <a:rPr lang="en-US" sz="1600" dirty="0">
                <a:solidFill>
                  <a:srgbClr val="000000"/>
                </a:solidFill>
                <a:latin typeface="Arial" charset="0"/>
                <a:ea typeface="ＭＳ Ｐゴシック" pitchFamily="-112" charset="-128"/>
                <a:cs typeface="+mn-cs"/>
              </a:rPr>
              <a:t>Have interest in continuing education and networking</a:t>
            </a:r>
            <a:r>
              <a:rPr lang="en-US" sz="1600" b="1" dirty="0">
                <a:solidFill>
                  <a:srgbClr val="000000"/>
                </a:solidFill>
                <a:latin typeface="Arial" charset="0"/>
                <a:ea typeface="ＭＳ Ｐゴシック" pitchFamily="-112" charset="-128"/>
                <a:cs typeface="+mn-cs"/>
              </a:rPr>
              <a:t>.</a:t>
            </a:r>
            <a:endParaRPr lang="en-US" sz="1600" dirty="0">
              <a:solidFill>
                <a:srgbClr val="000000"/>
              </a:solidFill>
              <a:latin typeface="Arial" charset="0"/>
              <a:ea typeface="ＭＳ Ｐゴシック" pitchFamily="-112" charset="-128"/>
              <a:cs typeface="+mn-cs"/>
            </a:endParaRPr>
          </a:p>
        </p:txBody>
      </p:sp>
      <p:pic>
        <p:nvPicPr>
          <p:cNvPr id="34" name="Picture 2"/>
          <p:cNvPicPr>
            <a:picLocks noChangeAspect="1" noChangeArrowheads="1"/>
          </p:cNvPicPr>
          <p:nvPr/>
        </p:nvPicPr>
        <p:blipFill rotWithShape="1">
          <a:blip r:embed="rId7"/>
          <a:srcRect/>
          <a:stretch/>
        </p:blipFill>
        <p:spPr bwMode="auto">
          <a:xfrm>
            <a:off x="5678488" y="2214563"/>
            <a:ext cx="874712" cy="566737"/>
          </a:xfrm>
          <a:prstGeom prst="rect">
            <a:avLst/>
          </a:prstGeom>
          <a:ln w="38100">
            <a:solidFill>
              <a:srgbClr val="005582"/>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5" name="Picture 3"/>
          <p:cNvPicPr>
            <a:picLocks noChangeAspect="1" noChangeArrowheads="1"/>
          </p:cNvPicPr>
          <p:nvPr/>
        </p:nvPicPr>
        <p:blipFill>
          <a:blip r:embed="rId8"/>
          <a:srcRect/>
          <a:stretch>
            <a:fillRect/>
          </a:stretch>
        </p:blipFill>
        <p:spPr bwMode="auto">
          <a:xfrm>
            <a:off x="5400675" y="4281488"/>
            <a:ext cx="1073150" cy="782637"/>
          </a:xfrm>
          <a:prstGeom prst="rect">
            <a:avLst/>
          </a:prstGeom>
          <a:ln w="38100">
            <a:solidFill>
              <a:srgbClr val="DC5D26"/>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6" name="Picture 4"/>
          <p:cNvPicPr>
            <a:picLocks noChangeAspect="1" noChangeArrowheads="1"/>
          </p:cNvPicPr>
          <p:nvPr/>
        </p:nvPicPr>
        <p:blipFill rotWithShape="1">
          <a:blip r:embed="rId9"/>
          <a:srcRect/>
          <a:stretch/>
        </p:blipFill>
        <p:spPr bwMode="auto">
          <a:xfrm>
            <a:off x="3886200" y="5257800"/>
            <a:ext cx="958850" cy="785813"/>
          </a:xfrm>
          <a:prstGeom prst="rect">
            <a:avLst/>
          </a:prstGeom>
          <a:ln w="381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7" name="Picture 5"/>
          <p:cNvPicPr>
            <a:picLocks noChangeAspect="1" noChangeArrowheads="1"/>
          </p:cNvPicPr>
          <p:nvPr/>
        </p:nvPicPr>
        <p:blipFill>
          <a:blip r:embed="rId10"/>
          <a:srcRect/>
          <a:stretch>
            <a:fillRect/>
          </a:stretch>
        </p:blipFill>
        <p:spPr bwMode="auto">
          <a:xfrm>
            <a:off x="2819400" y="3076575"/>
            <a:ext cx="871538" cy="581025"/>
          </a:xfrm>
          <a:prstGeom prst="rect">
            <a:avLst/>
          </a:prstGeom>
          <a:ln w="38100">
            <a:solidFill>
              <a:srgbClr val="6C052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8" name="Picture 6"/>
          <p:cNvPicPr>
            <a:picLocks noChangeAspect="1" noChangeArrowheads="1"/>
          </p:cNvPicPr>
          <p:nvPr/>
        </p:nvPicPr>
        <p:blipFill>
          <a:blip r:embed="rId11"/>
          <a:srcRect/>
          <a:stretch>
            <a:fillRect/>
          </a:stretch>
        </p:blipFill>
        <p:spPr bwMode="auto">
          <a:xfrm>
            <a:off x="2743200" y="1846263"/>
            <a:ext cx="827088" cy="681037"/>
          </a:xfrm>
          <a:prstGeom prst="rect">
            <a:avLst/>
          </a:prstGeom>
          <a:ln w="38100">
            <a:solidFill>
              <a:srgbClr val="477E27"/>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045835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p:cNvSpPr>
          <p:nvPr/>
        </p:nvSpPr>
        <p:spPr bwMode="auto">
          <a:xfrm>
            <a:off x="114300" y="304800"/>
            <a:ext cx="864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eaLnBrk="1" hangingPunct="1"/>
            <a:r>
              <a:rPr lang="en-US" altLang="en-US" sz="3200" b="1" dirty="0">
                <a:solidFill>
                  <a:schemeClr val="bg1"/>
                </a:solidFill>
              </a:rPr>
              <a:t>A </a:t>
            </a:r>
            <a:r>
              <a:rPr lang="en-US" altLang="en-US" sz="3200" b="1" dirty="0" smtClean="0">
                <a:solidFill>
                  <a:schemeClr val="bg1"/>
                </a:solidFill>
              </a:rPr>
              <a:t>Primer</a:t>
            </a:r>
            <a:r>
              <a:rPr lang="en-US" altLang="en-US" sz="3200" b="1" dirty="0">
                <a:solidFill>
                  <a:schemeClr val="bg1"/>
                </a:solidFill>
              </a:rPr>
              <a:t>: The Experience Cycle </a:t>
            </a:r>
          </a:p>
        </p:txBody>
      </p:sp>
      <p:sp>
        <p:nvSpPr>
          <p:cNvPr id="6" name="TextBox 5"/>
          <p:cNvSpPr txBox="1">
            <a:spLocks noChangeArrowheads="1"/>
          </p:cNvSpPr>
          <p:nvPr/>
        </p:nvSpPr>
        <p:spPr bwMode="auto">
          <a:xfrm>
            <a:off x="94344" y="2366955"/>
            <a:ext cx="1847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200" b="1">
                <a:latin typeface="Arial" pitchFamily="34" charset="0"/>
              </a:rPr>
              <a:t>Awareness</a:t>
            </a:r>
          </a:p>
        </p:txBody>
      </p:sp>
      <p:sp>
        <p:nvSpPr>
          <p:cNvPr id="8" name="TextBox 7"/>
          <p:cNvSpPr txBox="1">
            <a:spLocks noChangeArrowheads="1"/>
          </p:cNvSpPr>
          <p:nvPr/>
        </p:nvSpPr>
        <p:spPr bwMode="auto">
          <a:xfrm>
            <a:off x="1046844" y="3149592"/>
            <a:ext cx="1428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200" b="1">
                <a:latin typeface="Arial" pitchFamily="34" charset="0"/>
              </a:rPr>
              <a:t>Interest</a:t>
            </a:r>
          </a:p>
        </p:txBody>
      </p:sp>
      <p:sp>
        <p:nvSpPr>
          <p:cNvPr id="9" name="TextBox 8"/>
          <p:cNvSpPr txBox="1">
            <a:spLocks noChangeArrowheads="1"/>
          </p:cNvSpPr>
          <p:nvPr/>
        </p:nvSpPr>
        <p:spPr bwMode="auto">
          <a:xfrm>
            <a:off x="1846944" y="3976680"/>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200" b="1">
                <a:latin typeface="Arial" pitchFamily="34" charset="0"/>
              </a:rPr>
              <a:t>Action</a:t>
            </a:r>
          </a:p>
        </p:txBody>
      </p:sp>
      <p:grpSp>
        <p:nvGrpSpPr>
          <p:cNvPr id="2048" name="Group 2047"/>
          <p:cNvGrpSpPr>
            <a:grpSpLocks/>
          </p:cNvGrpSpPr>
          <p:nvPr/>
        </p:nvGrpSpPr>
        <p:grpSpPr bwMode="auto">
          <a:xfrm>
            <a:off x="3370944" y="1347780"/>
            <a:ext cx="3105150" cy="5383212"/>
            <a:chOff x="3352800" y="940713"/>
            <a:chExt cx="3104895" cy="5383887"/>
          </a:xfrm>
        </p:grpSpPr>
        <p:sp>
          <p:nvSpPr>
            <p:cNvPr id="38923" name="TextBox 6"/>
            <p:cNvSpPr txBox="1">
              <a:spLocks noChangeArrowheads="1"/>
            </p:cNvSpPr>
            <p:nvPr/>
          </p:nvSpPr>
          <p:spPr bwMode="auto">
            <a:xfrm>
              <a:off x="3419475" y="1676400"/>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000">
                  <a:latin typeface="Arial" pitchFamily="34" charset="0"/>
                </a:rPr>
                <a:t>Advocacy</a:t>
              </a:r>
            </a:p>
          </p:txBody>
        </p:sp>
        <p:sp>
          <p:nvSpPr>
            <p:cNvPr id="38924" name="TextBox 9"/>
            <p:cNvSpPr txBox="1">
              <a:spLocks noChangeArrowheads="1"/>
            </p:cNvSpPr>
            <p:nvPr/>
          </p:nvSpPr>
          <p:spPr bwMode="auto">
            <a:xfrm>
              <a:off x="3419475" y="2328446"/>
              <a:ext cx="1905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000">
                  <a:latin typeface="Arial" pitchFamily="34" charset="0"/>
                </a:rPr>
                <a:t>Passive Satisfaction</a:t>
              </a:r>
            </a:p>
          </p:txBody>
        </p:sp>
        <p:sp>
          <p:nvSpPr>
            <p:cNvPr id="38925" name="TextBox 17"/>
            <p:cNvSpPr txBox="1">
              <a:spLocks noChangeArrowheads="1"/>
            </p:cNvSpPr>
            <p:nvPr/>
          </p:nvSpPr>
          <p:spPr bwMode="auto">
            <a:xfrm>
              <a:off x="3419475" y="4385846"/>
              <a:ext cx="220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000">
                  <a:latin typeface="Arial" pitchFamily="34" charset="0"/>
                </a:rPr>
                <a:t>Passive Dissatisfaction</a:t>
              </a:r>
            </a:p>
          </p:txBody>
        </p:sp>
        <p:sp>
          <p:nvSpPr>
            <p:cNvPr id="38926" name="TextBox 18"/>
            <p:cNvSpPr txBox="1">
              <a:spLocks noChangeArrowheads="1"/>
            </p:cNvSpPr>
            <p:nvPr/>
          </p:nvSpPr>
          <p:spPr bwMode="auto">
            <a:xfrm>
              <a:off x="3419475" y="5528846"/>
              <a:ext cx="220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000">
                  <a:latin typeface="Arial" pitchFamily="34" charset="0"/>
                </a:rPr>
                <a:t>Active Dissatisfaction</a:t>
              </a:r>
            </a:p>
          </p:txBody>
        </p:sp>
        <p:sp>
          <p:nvSpPr>
            <p:cNvPr id="38927" name="Rectangle 20"/>
            <p:cNvSpPr>
              <a:spLocks noChangeArrowheads="1"/>
            </p:cNvSpPr>
            <p:nvPr/>
          </p:nvSpPr>
          <p:spPr bwMode="auto">
            <a:xfrm>
              <a:off x="3352800" y="958393"/>
              <a:ext cx="2750786" cy="5366207"/>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38928" name="TextBox 21"/>
            <p:cNvSpPr txBox="1">
              <a:spLocks noChangeArrowheads="1"/>
            </p:cNvSpPr>
            <p:nvPr/>
          </p:nvSpPr>
          <p:spPr bwMode="auto">
            <a:xfrm>
              <a:off x="3419475" y="3509225"/>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000">
                  <a:latin typeface="Arial" pitchFamily="34" charset="0"/>
                </a:rPr>
                <a:t>Ambivalence</a:t>
              </a:r>
            </a:p>
          </p:txBody>
        </p:sp>
        <p:sp>
          <p:nvSpPr>
            <p:cNvPr id="38929" name="TextBox 22"/>
            <p:cNvSpPr txBox="1">
              <a:spLocks noChangeArrowheads="1"/>
            </p:cNvSpPr>
            <p:nvPr/>
          </p:nvSpPr>
          <p:spPr bwMode="auto">
            <a:xfrm>
              <a:off x="3419475" y="940713"/>
              <a:ext cx="251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200" b="1">
                  <a:latin typeface="Arial" pitchFamily="34" charset="0"/>
                </a:rPr>
                <a:t>Satisfaction Continuum</a:t>
              </a:r>
            </a:p>
          </p:txBody>
        </p:sp>
        <p:pic>
          <p:nvPicPr>
            <p:cNvPr id="38930" name="Picture 29" descr="MCj029101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57331" flipH="1">
              <a:off x="5845465" y="1638985"/>
              <a:ext cx="587076"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19" descr="MCj042386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7" y="1630460"/>
              <a:ext cx="533400" cy="58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29" descr="MCj029101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57331" flipH="1">
              <a:off x="5870619" y="5655866"/>
              <a:ext cx="587076"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6" descr="C:\Documents and Settings\jmoesch\Local Settings\Temporary Internet Files\Content.IE5\7UZR9TPK\MC90043382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5627193"/>
              <a:ext cx="581024"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7" descr="C:\Documents and Settings\jmoesch\Local Settings\Temporary Internet Files\Content.IE5\07DML14K\MC90043382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0395" y="2462070"/>
              <a:ext cx="591085" cy="5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8" descr="C:\Documents and Settings\jmoesch\Local Settings\Temporary Internet Files\Content.IE5\DPTKM9DV\MC900434419[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6463" y="4476512"/>
              <a:ext cx="718948" cy="52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Picture 2" descr="C:\Documents and Settings\jmoesch\Local Settings\Temporary Internet Files\Content.IE5\19ZGCV54\MC900440424[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6650" y="3429000"/>
              <a:ext cx="778574" cy="6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ent Arrow 26"/>
          <p:cNvSpPr/>
          <p:nvPr/>
        </p:nvSpPr>
        <p:spPr bwMode="auto">
          <a:xfrm rot="10800000" flipH="1">
            <a:off x="475344" y="2768592"/>
            <a:ext cx="609600" cy="725488"/>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37" name="Bent Arrow 36"/>
          <p:cNvSpPr/>
          <p:nvPr/>
        </p:nvSpPr>
        <p:spPr bwMode="auto">
          <a:xfrm rot="10800000" flipH="1">
            <a:off x="1313544" y="3606792"/>
            <a:ext cx="609600" cy="725488"/>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30" name="TextBox 29"/>
          <p:cNvSpPr txBox="1">
            <a:spLocks noChangeArrowheads="1"/>
          </p:cNvSpPr>
          <p:nvPr/>
        </p:nvSpPr>
        <p:spPr bwMode="auto">
          <a:xfrm>
            <a:off x="6358619" y="2597142"/>
            <a:ext cx="27273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i="1">
                <a:solidFill>
                  <a:schemeClr val="tx2"/>
                </a:solidFill>
                <a:latin typeface="Arial" pitchFamily="34" charset="0"/>
              </a:rPr>
              <a:t>Where do you think the majority of IEEE members would fall? </a:t>
            </a:r>
          </a:p>
        </p:txBody>
      </p:sp>
      <p:sp>
        <p:nvSpPr>
          <p:cNvPr id="29" name="Up-Down Arrow 28"/>
          <p:cNvSpPr/>
          <p:nvPr/>
        </p:nvSpPr>
        <p:spPr bwMode="auto">
          <a:xfrm>
            <a:off x="2761344" y="1396992"/>
            <a:ext cx="533400" cy="5294313"/>
          </a:xfrm>
          <a:prstGeom prst="upDownArrow">
            <a:avLst/>
          </a:prstGeom>
          <a:solidFill>
            <a:schemeClr val="accent1"/>
          </a:solidFill>
          <a:ln w="9525">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anchor="ctr"/>
          <a:lstStyle/>
          <a:p>
            <a:pPr algn="ctr">
              <a:defRPr/>
            </a:pPr>
            <a:endParaRPr lang="en-US" b="1" dirty="0">
              <a:solidFill>
                <a:schemeClr val="tx1"/>
              </a:solidFill>
              <a:latin typeface="Arial" pitchFamily="28"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40305573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30" grpId="0"/>
      <p:bldP spid="2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7625" y="276225"/>
            <a:ext cx="8986838" cy="744538"/>
          </a:xfrm>
        </p:spPr>
        <p:txBody>
          <a:bodyPr/>
          <a:lstStyle/>
          <a:p>
            <a:pPr eaLnBrk="1" hangingPunct="1"/>
            <a:r>
              <a:rPr lang="en-US" altLang="en-US" smtClean="0"/>
              <a:t>Satisfaction drives a healthy business</a:t>
            </a:r>
          </a:p>
        </p:txBody>
      </p:sp>
      <p:graphicFrame>
        <p:nvGraphicFramePr>
          <p:cNvPr id="8" name="Diagram 7"/>
          <p:cNvGraphicFramePr/>
          <p:nvPr>
            <p:extLst>
              <p:ext uri="{D42A27DB-BD31-4B8C-83A1-F6EECF244321}">
                <p14:modId xmlns:p14="http://schemas.microsoft.com/office/powerpoint/2010/main" val="2317430748"/>
              </p:ext>
            </p:extLst>
          </p:nvPr>
        </p:nvGraphicFramePr>
        <p:xfrm>
          <a:off x="2144112" y="1201413"/>
          <a:ext cx="6905298" cy="5202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910829203"/>
              </p:ext>
            </p:extLst>
          </p:nvPr>
        </p:nvGraphicFramePr>
        <p:xfrm>
          <a:off x="-299543" y="1642849"/>
          <a:ext cx="4643252" cy="4247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3296461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667000" y="1676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spcBef>
                <a:spcPct val="50000"/>
              </a:spcBef>
            </a:pPr>
            <a:endParaRPr lang="en-US" altLang="en-US" sz="2400">
              <a:latin typeface="Times New Roman" pitchFamily="18" charset="0"/>
            </a:endParaRPr>
          </a:p>
        </p:txBody>
      </p:sp>
      <p:sp>
        <p:nvSpPr>
          <p:cNvPr id="40963" name="Text Box 4"/>
          <p:cNvSpPr txBox="1">
            <a:spLocks noChangeArrowheads="1"/>
          </p:cNvSpPr>
          <p:nvPr/>
        </p:nvSpPr>
        <p:spPr bwMode="auto">
          <a:xfrm rot="10800000" flipV="1">
            <a:off x="3048000" y="4724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spcBef>
                <a:spcPct val="50000"/>
              </a:spcBef>
            </a:pPr>
            <a:endParaRPr lang="en-US" altLang="en-US" sz="2400">
              <a:latin typeface="Times New Roman" pitchFamily="18" charset="0"/>
            </a:endParaRPr>
          </a:p>
        </p:txBody>
      </p:sp>
      <p:sp>
        <p:nvSpPr>
          <p:cNvPr id="40964" name="Text Box 5"/>
          <p:cNvSpPr txBox="1">
            <a:spLocks noChangeArrowheads="1"/>
          </p:cNvSpPr>
          <p:nvPr/>
        </p:nvSpPr>
        <p:spPr bwMode="auto">
          <a:xfrm rot="10800000" flipV="1">
            <a:off x="3048000" y="4724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spcBef>
                <a:spcPct val="50000"/>
              </a:spcBef>
            </a:pPr>
            <a:endParaRPr lang="en-US" altLang="en-US" sz="2400">
              <a:latin typeface="Times New Roman" pitchFamily="18" charset="0"/>
            </a:endParaRPr>
          </a:p>
        </p:txBody>
      </p:sp>
      <p:pic>
        <p:nvPicPr>
          <p:cNvPr id="40965" name="Picture 3" descr="2011_CB_How_to_win_customer_experience_figure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1239838"/>
            <a:ext cx="66675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6"/>
          <p:cNvSpPr txBox="1">
            <a:spLocks noChangeArrowheads="1"/>
          </p:cNvSpPr>
          <p:nvPr/>
        </p:nvSpPr>
        <p:spPr bwMode="auto">
          <a:xfrm>
            <a:off x="1552575" y="6265863"/>
            <a:ext cx="59229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800">
                <a:latin typeface="Arial" pitchFamily="34" charset="0"/>
              </a:rPr>
              <a:t>Image from Bain &amp; Company: http://www.bain.com/publications/articles/what-it-takes-to-win-with-customer-experience.aspx</a:t>
            </a:r>
          </a:p>
        </p:txBody>
      </p:sp>
      <p:sp>
        <p:nvSpPr>
          <p:cNvPr id="40967" name="Title 1"/>
          <p:cNvSpPr txBox="1">
            <a:spLocks/>
          </p:cNvSpPr>
          <p:nvPr/>
        </p:nvSpPr>
        <p:spPr bwMode="auto">
          <a:xfrm>
            <a:off x="215900" y="228600"/>
            <a:ext cx="864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eaLnBrk="1" hangingPunct="1"/>
            <a:r>
              <a:rPr lang="en-US" altLang="en-US" sz="3200" b="1">
                <a:solidFill>
                  <a:schemeClr val="tx2"/>
                </a:solidFill>
              </a:rPr>
              <a:t>Satisfaction alone is not enough! </a:t>
            </a:r>
          </a:p>
          <a:p>
            <a:pPr eaLnBrk="1" hangingPunct="1">
              <a:spcBef>
                <a:spcPts val="600"/>
              </a:spcBef>
            </a:pPr>
            <a:r>
              <a:rPr lang="en-US" altLang="en-US" sz="2400" i="1">
                <a:solidFill>
                  <a:schemeClr val="tx2"/>
                </a:solidFill>
              </a:rPr>
              <a:t>It matters how, and how often, experiences occur</a:t>
            </a:r>
            <a:endParaRPr lang="en-US" altLang="en-US" i="1">
              <a:solidFill>
                <a:schemeClr val="tx2"/>
              </a:solidFill>
            </a:endParaRPr>
          </a:p>
        </p:txBody>
      </p:sp>
      <p:sp>
        <p:nvSpPr>
          <p:cNvPr id="2" name="Oval 1"/>
          <p:cNvSpPr/>
          <p:nvPr/>
        </p:nvSpPr>
        <p:spPr bwMode="auto">
          <a:xfrm>
            <a:off x="762000" y="2817813"/>
            <a:ext cx="3352800" cy="3508375"/>
          </a:xfrm>
          <a:prstGeom prst="ellipse">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pitchFamily="28" charset="0"/>
              <a:ea typeface="ＭＳ Ｐゴシック" pitchFamily="28" charset="-128"/>
              <a:cs typeface="ＭＳ Ｐゴシック" pitchFamily="28" charset="-128"/>
            </a:endParaRPr>
          </a:p>
        </p:txBody>
      </p:sp>
      <p:sp>
        <p:nvSpPr>
          <p:cNvPr id="3" name="Rectangle 2"/>
          <p:cNvSpPr/>
          <p:nvPr/>
        </p:nvSpPr>
        <p:spPr>
          <a:xfrm rot="18375506">
            <a:off x="-209158" y="3315055"/>
            <a:ext cx="1683474"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Satisfied</a:t>
            </a:r>
          </a:p>
        </p:txBody>
      </p:sp>
      <p:sp>
        <p:nvSpPr>
          <p:cNvPr id="12" name="Rectangle 11"/>
          <p:cNvSpPr/>
          <p:nvPr/>
        </p:nvSpPr>
        <p:spPr>
          <a:xfrm rot="3216008">
            <a:off x="7339696" y="3315054"/>
            <a:ext cx="1702710" cy="523220"/>
          </a:xfrm>
          <a:prstGeom prst="rect">
            <a:avLst/>
          </a:prstGeom>
          <a:noFill/>
        </p:spPr>
        <p:txBody>
          <a:bodyPr wrap="none">
            <a:spAutoFit/>
          </a:bodyPr>
          <a:lstStyle/>
          <a:p>
            <a:pPr algn="ctr">
              <a:defRPr/>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Engaged</a:t>
            </a:r>
          </a:p>
        </p:txBody>
      </p:sp>
      <p:sp>
        <p:nvSpPr>
          <p:cNvPr id="13" name="Oval 12"/>
          <p:cNvSpPr/>
          <p:nvPr/>
        </p:nvSpPr>
        <p:spPr bwMode="auto">
          <a:xfrm>
            <a:off x="4495800" y="2819400"/>
            <a:ext cx="3352800" cy="3506788"/>
          </a:xfrm>
          <a:prstGeom prst="ellipse">
            <a:avLst/>
          </a:prstGeom>
          <a:noFill/>
          <a:ln>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pitchFamily="28"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1691250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own Arrow 50"/>
          <p:cNvSpPr/>
          <p:nvPr/>
        </p:nvSpPr>
        <p:spPr bwMode="auto">
          <a:xfrm rot="16200000">
            <a:off x="4342606" y="-3029068"/>
            <a:ext cx="725488" cy="8648700"/>
          </a:xfrm>
          <a:prstGeom prst="down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41987" name="Rounded Rectangle 45"/>
          <p:cNvSpPr>
            <a:spLocks noChangeArrowheads="1"/>
          </p:cNvSpPr>
          <p:nvPr/>
        </p:nvSpPr>
        <p:spPr bwMode="auto">
          <a:xfrm>
            <a:off x="6477000" y="5533113"/>
            <a:ext cx="2571750" cy="1141413"/>
          </a:xfrm>
          <a:prstGeom prst="roundRect">
            <a:avLst>
              <a:gd name="adj" fmla="val 16667"/>
            </a:avLst>
          </a:prstGeom>
          <a:solidFill>
            <a:schemeClr val="bg1"/>
          </a:solidFill>
          <a:ln w="9525" algn="ctr">
            <a:solidFill>
              <a:schemeClr val="bg1"/>
            </a:solidFill>
            <a:round/>
            <a:headEnd/>
            <a:tailEnd/>
          </a:ln>
        </p:spPr>
        <p:txBody>
          <a:bodyPr/>
          <a:lstStyle/>
          <a:p>
            <a:endParaRPr lang="en-US" altLang="en-US"/>
          </a:p>
        </p:txBody>
      </p:sp>
      <p:sp>
        <p:nvSpPr>
          <p:cNvPr id="41988" name="Title 1"/>
          <p:cNvSpPr>
            <a:spLocks noGrp="1"/>
          </p:cNvSpPr>
          <p:nvPr>
            <p:ph type="title"/>
          </p:nvPr>
        </p:nvSpPr>
        <p:spPr>
          <a:xfrm>
            <a:off x="114300" y="0"/>
            <a:ext cx="8915400" cy="1143000"/>
          </a:xfrm>
        </p:spPr>
        <p:txBody>
          <a:bodyPr/>
          <a:lstStyle/>
          <a:p>
            <a:r>
              <a:rPr lang="en-US" altLang="en-US" dirty="0" smtClean="0"/>
              <a:t>Sum of the touch points is important </a:t>
            </a:r>
          </a:p>
        </p:txBody>
      </p:sp>
      <p:sp>
        <p:nvSpPr>
          <p:cNvPr id="41989" name="TextBox 19"/>
          <p:cNvSpPr txBox="1">
            <a:spLocks noChangeArrowheads="1"/>
          </p:cNvSpPr>
          <p:nvPr/>
        </p:nvSpPr>
        <p:spPr bwMode="auto">
          <a:xfrm>
            <a:off x="381000" y="1105576"/>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New Join</a:t>
            </a:r>
          </a:p>
        </p:txBody>
      </p:sp>
      <p:sp>
        <p:nvSpPr>
          <p:cNvPr id="41990" name="TextBox 20"/>
          <p:cNvSpPr txBox="1">
            <a:spLocks noChangeArrowheads="1"/>
          </p:cNvSpPr>
          <p:nvPr/>
        </p:nvSpPr>
        <p:spPr bwMode="auto">
          <a:xfrm>
            <a:off x="457200" y="1746926"/>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Relevant welcome calls from IEEE  my Section/Chapter</a:t>
            </a:r>
          </a:p>
        </p:txBody>
      </p:sp>
      <p:sp>
        <p:nvSpPr>
          <p:cNvPr id="41991" name="TextBox 21"/>
          <p:cNvSpPr txBox="1">
            <a:spLocks noChangeArrowheads="1"/>
          </p:cNvSpPr>
          <p:nvPr/>
        </p:nvSpPr>
        <p:spPr bwMode="auto">
          <a:xfrm>
            <a:off x="533400" y="3569376"/>
            <a:ext cx="1600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No order errors, and an e-mail welcome</a:t>
            </a:r>
          </a:p>
        </p:txBody>
      </p:sp>
      <p:sp>
        <p:nvSpPr>
          <p:cNvPr id="41992" name="TextBox 22"/>
          <p:cNvSpPr txBox="1">
            <a:spLocks noChangeArrowheads="1"/>
          </p:cNvSpPr>
          <p:nvPr/>
        </p:nvSpPr>
        <p:spPr bwMode="auto">
          <a:xfrm>
            <a:off x="533400" y="5501363"/>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Memberships incorrect and difficulty finding help</a:t>
            </a:r>
          </a:p>
        </p:txBody>
      </p:sp>
      <p:sp>
        <p:nvSpPr>
          <p:cNvPr id="41993" name="TextBox 23"/>
          <p:cNvSpPr txBox="1">
            <a:spLocks noChangeArrowheads="1"/>
          </p:cNvSpPr>
          <p:nvPr/>
        </p:nvSpPr>
        <p:spPr bwMode="auto">
          <a:xfrm>
            <a:off x="2362200" y="1105576"/>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Discovery</a:t>
            </a:r>
          </a:p>
        </p:txBody>
      </p:sp>
      <p:sp>
        <p:nvSpPr>
          <p:cNvPr id="41994" name="TextBox 24"/>
          <p:cNvSpPr txBox="1">
            <a:spLocks noChangeArrowheads="1"/>
          </p:cNvSpPr>
          <p:nvPr/>
        </p:nvSpPr>
        <p:spPr bwMode="auto">
          <a:xfrm>
            <a:off x="2438400" y="1699301"/>
            <a:ext cx="1981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dirty="0">
                <a:latin typeface="Arial" pitchFamily="34" charset="0"/>
              </a:rPr>
              <a:t>Elegant well designed interfaces across IEEE that save me time</a:t>
            </a:r>
          </a:p>
        </p:txBody>
      </p:sp>
      <p:sp>
        <p:nvSpPr>
          <p:cNvPr id="41995" name="TextBox 25"/>
          <p:cNvSpPr txBox="1">
            <a:spLocks noChangeArrowheads="1"/>
          </p:cNvSpPr>
          <p:nvPr/>
        </p:nvSpPr>
        <p:spPr bwMode="auto">
          <a:xfrm>
            <a:off x="2362200" y="3569376"/>
            <a:ext cx="16303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I eventually get to what I need, but it is clunky or cluttered</a:t>
            </a:r>
          </a:p>
        </p:txBody>
      </p:sp>
      <p:sp>
        <p:nvSpPr>
          <p:cNvPr id="41996" name="TextBox 26"/>
          <p:cNvSpPr txBox="1">
            <a:spLocks noChangeArrowheads="1"/>
          </p:cNvSpPr>
          <p:nvPr/>
        </p:nvSpPr>
        <p:spPr bwMode="auto">
          <a:xfrm>
            <a:off x="2362200" y="5504538"/>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I can’t even get help with what I’m looking to find</a:t>
            </a:r>
          </a:p>
        </p:txBody>
      </p:sp>
      <p:sp>
        <p:nvSpPr>
          <p:cNvPr id="41997" name="TextBox 27"/>
          <p:cNvSpPr txBox="1">
            <a:spLocks noChangeArrowheads="1"/>
          </p:cNvSpPr>
          <p:nvPr/>
        </p:nvSpPr>
        <p:spPr bwMode="auto">
          <a:xfrm>
            <a:off x="6861175" y="1105576"/>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Product Use</a:t>
            </a:r>
          </a:p>
        </p:txBody>
      </p:sp>
      <p:sp>
        <p:nvSpPr>
          <p:cNvPr id="41998" name="TextBox 28"/>
          <p:cNvSpPr txBox="1">
            <a:spLocks noChangeArrowheads="1"/>
          </p:cNvSpPr>
          <p:nvPr/>
        </p:nvSpPr>
        <p:spPr bwMode="auto">
          <a:xfrm>
            <a:off x="6937375" y="1731051"/>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Consistently relevant high quality products that I need</a:t>
            </a:r>
          </a:p>
        </p:txBody>
      </p:sp>
      <p:sp>
        <p:nvSpPr>
          <p:cNvPr id="41999" name="TextBox 29"/>
          <p:cNvSpPr txBox="1">
            <a:spLocks noChangeArrowheads="1"/>
          </p:cNvSpPr>
          <p:nvPr/>
        </p:nvSpPr>
        <p:spPr bwMode="auto">
          <a:xfrm>
            <a:off x="6937375" y="3569376"/>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Some products are good, others are not valuable</a:t>
            </a:r>
          </a:p>
        </p:txBody>
      </p:sp>
      <p:sp>
        <p:nvSpPr>
          <p:cNvPr id="42000" name="TextBox 30"/>
          <p:cNvSpPr txBox="1">
            <a:spLocks noChangeArrowheads="1"/>
          </p:cNvSpPr>
          <p:nvPr/>
        </p:nvSpPr>
        <p:spPr bwMode="auto">
          <a:xfrm>
            <a:off x="7013575" y="5504538"/>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dirty="0">
                <a:latin typeface="Arial" pitchFamily="34" charset="0"/>
              </a:rPr>
              <a:t>Products are out of date or </a:t>
            </a:r>
            <a:r>
              <a:rPr lang="en-US" altLang="en-US" sz="1800" dirty="0" smtClean="0">
                <a:latin typeface="Arial" pitchFamily="34" charset="0"/>
              </a:rPr>
              <a:t>irrelevant, </a:t>
            </a:r>
            <a:r>
              <a:rPr lang="en-US" altLang="en-US" sz="1800" dirty="0">
                <a:latin typeface="Arial" pitchFamily="34" charset="0"/>
              </a:rPr>
              <a:t>and waste of my time</a:t>
            </a:r>
          </a:p>
        </p:txBody>
      </p:sp>
      <p:cxnSp>
        <p:nvCxnSpPr>
          <p:cNvPr id="42001" name="Straight Connector 32"/>
          <p:cNvCxnSpPr>
            <a:cxnSpLocks noChangeShapeType="1"/>
          </p:cNvCxnSpPr>
          <p:nvPr/>
        </p:nvCxnSpPr>
        <p:spPr bwMode="auto">
          <a:xfrm>
            <a:off x="2286000" y="1735813"/>
            <a:ext cx="0" cy="45243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002" name="Straight Connector 33"/>
          <p:cNvCxnSpPr>
            <a:cxnSpLocks noChangeShapeType="1"/>
          </p:cNvCxnSpPr>
          <p:nvPr/>
        </p:nvCxnSpPr>
        <p:spPr bwMode="auto">
          <a:xfrm>
            <a:off x="6858000" y="1732638"/>
            <a:ext cx="0" cy="4546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003" name="Straight Connector 34"/>
          <p:cNvCxnSpPr>
            <a:cxnSpLocks noChangeShapeType="1"/>
          </p:cNvCxnSpPr>
          <p:nvPr/>
        </p:nvCxnSpPr>
        <p:spPr bwMode="auto">
          <a:xfrm>
            <a:off x="4419600" y="1786613"/>
            <a:ext cx="0" cy="45259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004" name="TextBox 35"/>
          <p:cNvSpPr txBox="1">
            <a:spLocks noChangeArrowheads="1"/>
          </p:cNvSpPr>
          <p:nvPr/>
        </p:nvSpPr>
        <p:spPr bwMode="auto">
          <a:xfrm>
            <a:off x="4521200" y="1105576"/>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Communications</a:t>
            </a:r>
          </a:p>
        </p:txBody>
      </p:sp>
      <p:sp>
        <p:nvSpPr>
          <p:cNvPr id="42005" name="TextBox 36"/>
          <p:cNvSpPr txBox="1">
            <a:spLocks noChangeArrowheads="1"/>
          </p:cNvSpPr>
          <p:nvPr/>
        </p:nvSpPr>
        <p:spPr bwMode="auto">
          <a:xfrm>
            <a:off x="4525963" y="1715176"/>
            <a:ext cx="2324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Communications relevant to my needs, in the method &amp; timing I want</a:t>
            </a:r>
          </a:p>
        </p:txBody>
      </p:sp>
      <p:sp>
        <p:nvSpPr>
          <p:cNvPr id="42006" name="TextBox 37"/>
          <p:cNvSpPr txBox="1">
            <a:spLocks noChangeArrowheads="1"/>
          </p:cNvSpPr>
          <p:nvPr/>
        </p:nvSpPr>
        <p:spPr bwMode="auto">
          <a:xfrm>
            <a:off x="4584700" y="3569376"/>
            <a:ext cx="19923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I get some e-mails, but not too many, and sometimes they are relevant</a:t>
            </a:r>
          </a:p>
        </p:txBody>
      </p:sp>
      <p:sp>
        <p:nvSpPr>
          <p:cNvPr id="42007" name="TextBox 38"/>
          <p:cNvSpPr txBox="1">
            <a:spLocks noChangeArrowheads="1"/>
          </p:cNvSpPr>
          <p:nvPr/>
        </p:nvSpPr>
        <p:spPr bwMode="auto">
          <a:xfrm>
            <a:off x="4556125" y="5523588"/>
            <a:ext cx="2141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a:latin typeface="Arial" pitchFamily="34" charset="0"/>
              </a:rPr>
              <a:t>I feel like I’m  getting Spammed and I can’t do anything about it</a:t>
            </a:r>
          </a:p>
        </p:txBody>
      </p:sp>
      <p:sp>
        <p:nvSpPr>
          <p:cNvPr id="3" name="Up-Down Arrow 2"/>
          <p:cNvSpPr/>
          <p:nvPr/>
        </p:nvSpPr>
        <p:spPr bwMode="auto">
          <a:xfrm>
            <a:off x="0" y="1506002"/>
            <a:ext cx="533400" cy="5293936"/>
          </a:xfrm>
          <a:prstGeom prst="up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anchor="ctr"/>
          <a:lstStyle/>
          <a:p>
            <a:pPr algn="ctr">
              <a:defRPr/>
            </a:pPr>
            <a:r>
              <a:rPr lang="en-US" sz="1800" dirty="0">
                <a:solidFill>
                  <a:schemeClr val="tx1"/>
                </a:solidFill>
                <a:latin typeface="Arial" pitchFamily="28" charset="0"/>
                <a:ea typeface="ＭＳ Ｐゴシック" pitchFamily="28" charset="-128"/>
                <a:cs typeface="ＭＳ Ｐゴシック" pitchFamily="28" charset="-128"/>
              </a:rPr>
              <a:t>Satisfaction</a:t>
            </a:r>
            <a:endParaRPr lang="en-US" dirty="0">
              <a:solidFill>
                <a:schemeClr val="tx1"/>
              </a:solidFill>
              <a:latin typeface="Arial" pitchFamily="28" charset="0"/>
              <a:ea typeface="ＭＳ Ｐゴシック" pitchFamily="28" charset="-128"/>
              <a:cs typeface="ＭＳ Ｐゴシック" pitchFamily="28" charset="-128"/>
            </a:endParaRPr>
          </a:p>
        </p:txBody>
      </p:sp>
      <p:sp>
        <p:nvSpPr>
          <p:cNvPr id="42009" name="TextBox 3"/>
          <p:cNvSpPr txBox="1">
            <a:spLocks noChangeArrowheads="1"/>
          </p:cNvSpPr>
          <p:nvPr/>
        </p:nvSpPr>
        <p:spPr bwMode="auto">
          <a:xfrm>
            <a:off x="990600" y="2989938"/>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0" name="TextBox 31"/>
          <p:cNvSpPr txBox="1">
            <a:spLocks noChangeArrowheads="1"/>
          </p:cNvSpPr>
          <p:nvPr/>
        </p:nvSpPr>
        <p:spPr bwMode="auto">
          <a:xfrm>
            <a:off x="990600" y="4966376"/>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1" name="TextBox 39"/>
          <p:cNvSpPr txBox="1">
            <a:spLocks noChangeArrowheads="1"/>
          </p:cNvSpPr>
          <p:nvPr/>
        </p:nvSpPr>
        <p:spPr bwMode="auto">
          <a:xfrm>
            <a:off x="2971800" y="2989938"/>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2" name="TextBox 40"/>
          <p:cNvSpPr txBox="1">
            <a:spLocks noChangeArrowheads="1"/>
          </p:cNvSpPr>
          <p:nvPr/>
        </p:nvSpPr>
        <p:spPr bwMode="auto">
          <a:xfrm>
            <a:off x="2971800" y="4966376"/>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3" name="TextBox 41"/>
          <p:cNvSpPr txBox="1">
            <a:spLocks noChangeArrowheads="1"/>
          </p:cNvSpPr>
          <p:nvPr/>
        </p:nvSpPr>
        <p:spPr bwMode="auto">
          <a:xfrm>
            <a:off x="5257800" y="2989938"/>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4" name="TextBox 42"/>
          <p:cNvSpPr txBox="1">
            <a:spLocks noChangeArrowheads="1"/>
          </p:cNvSpPr>
          <p:nvPr/>
        </p:nvSpPr>
        <p:spPr bwMode="auto">
          <a:xfrm>
            <a:off x="5257800" y="4966376"/>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5" name="TextBox 43"/>
          <p:cNvSpPr txBox="1">
            <a:spLocks noChangeArrowheads="1"/>
          </p:cNvSpPr>
          <p:nvPr/>
        </p:nvSpPr>
        <p:spPr bwMode="auto">
          <a:xfrm>
            <a:off x="7467600" y="2989938"/>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
        <p:nvSpPr>
          <p:cNvPr id="42016" name="TextBox 44"/>
          <p:cNvSpPr txBox="1">
            <a:spLocks noChangeArrowheads="1"/>
          </p:cNvSpPr>
          <p:nvPr/>
        </p:nvSpPr>
        <p:spPr bwMode="auto">
          <a:xfrm>
            <a:off x="7467600" y="4966376"/>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2400">
                <a:latin typeface="Arial" pitchFamily="34" charset="0"/>
              </a:rPr>
              <a:t>-or-</a:t>
            </a:r>
          </a:p>
        </p:txBody>
      </p:sp>
    </p:spTree>
    <p:extLst>
      <p:ext uri="{BB962C8B-B14F-4D97-AF65-F5344CB8AC3E}">
        <p14:creationId xmlns:p14="http://schemas.microsoft.com/office/powerpoint/2010/main" val="294493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own Arrow 50"/>
          <p:cNvSpPr/>
          <p:nvPr/>
        </p:nvSpPr>
        <p:spPr bwMode="auto">
          <a:xfrm rot="16200000">
            <a:off x="4342606" y="-3058096"/>
            <a:ext cx="725488" cy="8648700"/>
          </a:xfrm>
          <a:prstGeom prst="down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43011" name="Rounded Rectangle 45"/>
          <p:cNvSpPr>
            <a:spLocks noChangeArrowheads="1"/>
          </p:cNvSpPr>
          <p:nvPr/>
        </p:nvSpPr>
        <p:spPr bwMode="auto">
          <a:xfrm>
            <a:off x="6477000" y="5504085"/>
            <a:ext cx="2571750" cy="1141413"/>
          </a:xfrm>
          <a:prstGeom prst="roundRect">
            <a:avLst>
              <a:gd name="adj" fmla="val 16667"/>
            </a:avLst>
          </a:prstGeom>
          <a:solidFill>
            <a:schemeClr val="bg1"/>
          </a:solidFill>
          <a:ln w="9525" algn="ctr">
            <a:solidFill>
              <a:schemeClr val="bg1"/>
            </a:solidFill>
            <a:round/>
            <a:headEnd/>
            <a:tailEnd/>
          </a:ln>
        </p:spPr>
        <p:txBody>
          <a:bodyPr/>
          <a:lstStyle/>
          <a:p>
            <a:endParaRPr lang="en-US" altLang="en-US"/>
          </a:p>
        </p:txBody>
      </p:sp>
      <p:sp>
        <p:nvSpPr>
          <p:cNvPr id="43012" name="Title 1"/>
          <p:cNvSpPr>
            <a:spLocks noGrp="1"/>
          </p:cNvSpPr>
          <p:nvPr>
            <p:ph type="title"/>
          </p:nvPr>
        </p:nvSpPr>
        <p:spPr>
          <a:xfrm>
            <a:off x="98425" y="0"/>
            <a:ext cx="8915400" cy="1143000"/>
          </a:xfrm>
        </p:spPr>
        <p:txBody>
          <a:bodyPr/>
          <a:lstStyle/>
          <a:p>
            <a:r>
              <a:rPr lang="en-US" altLang="en-US" dirty="0" smtClean="0"/>
              <a:t>Sum of the touch points is important </a:t>
            </a:r>
          </a:p>
        </p:txBody>
      </p:sp>
      <p:pic>
        <p:nvPicPr>
          <p:cNvPr id="17" name="Picture 7" descr="C:\Documents and Settings\jmoesch\Local Settings\Temporary Internet Files\Content.IE5\07DML14K\MC9004338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884710"/>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Documents and Settings\jmoesch\Local Settings\Temporary Internet Files\Content.IE5\DPTKM9DV\MC900434419[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754785"/>
            <a:ext cx="6921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Documents and Settings\jmoesch\Local Settings\Temporary Internet Files\Content.IE5\19ZGCV54\MC900440424[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863" y="3681635"/>
            <a:ext cx="777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19"/>
          <p:cNvSpPr txBox="1">
            <a:spLocks noChangeArrowheads="1"/>
          </p:cNvSpPr>
          <p:nvPr/>
        </p:nvSpPr>
        <p:spPr bwMode="auto">
          <a:xfrm>
            <a:off x="381000" y="1076548"/>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New Join</a:t>
            </a:r>
          </a:p>
        </p:txBody>
      </p:sp>
      <p:sp>
        <p:nvSpPr>
          <p:cNvPr id="43017" name="TextBox 20"/>
          <p:cNvSpPr txBox="1">
            <a:spLocks noChangeArrowheads="1"/>
          </p:cNvSpPr>
          <p:nvPr/>
        </p:nvSpPr>
        <p:spPr bwMode="auto">
          <a:xfrm>
            <a:off x="533400" y="1781398"/>
            <a:ext cx="1752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Relevant welcome calls from IEEE&amp; my Section / Chapter</a:t>
            </a:r>
          </a:p>
        </p:txBody>
      </p:sp>
      <p:sp>
        <p:nvSpPr>
          <p:cNvPr id="43018" name="TextBox 23"/>
          <p:cNvSpPr txBox="1">
            <a:spLocks noChangeArrowheads="1"/>
          </p:cNvSpPr>
          <p:nvPr/>
        </p:nvSpPr>
        <p:spPr bwMode="auto">
          <a:xfrm>
            <a:off x="2362200" y="1076548"/>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Discovery</a:t>
            </a:r>
          </a:p>
        </p:txBody>
      </p:sp>
      <p:sp>
        <p:nvSpPr>
          <p:cNvPr id="43019" name="TextBox 25"/>
          <p:cNvSpPr txBox="1">
            <a:spLocks noChangeArrowheads="1"/>
          </p:cNvSpPr>
          <p:nvPr/>
        </p:nvSpPr>
        <p:spPr bwMode="auto">
          <a:xfrm>
            <a:off x="2362200" y="3540348"/>
            <a:ext cx="16303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I eventually get to what I need, but it is clunky or cluttered</a:t>
            </a:r>
          </a:p>
        </p:txBody>
      </p:sp>
      <p:sp>
        <p:nvSpPr>
          <p:cNvPr id="43020" name="TextBox 27"/>
          <p:cNvSpPr txBox="1">
            <a:spLocks noChangeArrowheads="1"/>
          </p:cNvSpPr>
          <p:nvPr/>
        </p:nvSpPr>
        <p:spPr bwMode="auto">
          <a:xfrm>
            <a:off x="6861175" y="1076548"/>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Product Use</a:t>
            </a:r>
          </a:p>
        </p:txBody>
      </p:sp>
      <p:cxnSp>
        <p:nvCxnSpPr>
          <p:cNvPr id="43021" name="Straight Connector 32"/>
          <p:cNvCxnSpPr>
            <a:cxnSpLocks noChangeShapeType="1"/>
          </p:cNvCxnSpPr>
          <p:nvPr/>
        </p:nvCxnSpPr>
        <p:spPr bwMode="auto">
          <a:xfrm>
            <a:off x="2286000" y="1706785"/>
            <a:ext cx="0" cy="45243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33"/>
          <p:cNvCxnSpPr>
            <a:cxnSpLocks noChangeShapeType="1"/>
          </p:cNvCxnSpPr>
          <p:nvPr/>
        </p:nvCxnSpPr>
        <p:spPr bwMode="auto">
          <a:xfrm>
            <a:off x="6858000" y="1703610"/>
            <a:ext cx="0" cy="4546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023" name="Straight Connector 34"/>
          <p:cNvCxnSpPr>
            <a:cxnSpLocks noChangeShapeType="1"/>
          </p:cNvCxnSpPr>
          <p:nvPr/>
        </p:nvCxnSpPr>
        <p:spPr bwMode="auto">
          <a:xfrm>
            <a:off x="4419600" y="1757585"/>
            <a:ext cx="0" cy="45259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3024" name="TextBox 35"/>
          <p:cNvSpPr txBox="1">
            <a:spLocks noChangeArrowheads="1"/>
          </p:cNvSpPr>
          <p:nvPr/>
        </p:nvSpPr>
        <p:spPr bwMode="auto">
          <a:xfrm>
            <a:off x="4521200" y="1076548"/>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Communications</a:t>
            </a:r>
          </a:p>
        </p:txBody>
      </p:sp>
      <p:sp>
        <p:nvSpPr>
          <p:cNvPr id="43025" name="TextBox 38"/>
          <p:cNvSpPr txBox="1">
            <a:spLocks noChangeArrowheads="1"/>
          </p:cNvSpPr>
          <p:nvPr/>
        </p:nvSpPr>
        <p:spPr bwMode="auto">
          <a:xfrm>
            <a:off x="4556125" y="5494560"/>
            <a:ext cx="2141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I feel like I’m  getting Spammed and I can’t do anything about it</a:t>
            </a:r>
          </a:p>
        </p:txBody>
      </p:sp>
      <p:pic>
        <p:nvPicPr>
          <p:cNvPr id="52" name="Picture 7" descr="C:\Documents and Settings\jmoesch\Local Settings\Temporary Internet Files\Content.IE5\07DML14K\MC9004338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363" y="3091085"/>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p-Down Arrow 2"/>
          <p:cNvSpPr/>
          <p:nvPr/>
        </p:nvSpPr>
        <p:spPr bwMode="auto">
          <a:xfrm>
            <a:off x="0" y="1476974"/>
            <a:ext cx="533400" cy="5293936"/>
          </a:xfrm>
          <a:prstGeom prst="up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anchor="ctr"/>
          <a:lstStyle/>
          <a:p>
            <a:pPr algn="ctr">
              <a:defRPr/>
            </a:pPr>
            <a:r>
              <a:rPr lang="en-US" sz="1800" dirty="0">
                <a:solidFill>
                  <a:schemeClr val="tx1"/>
                </a:solidFill>
                <a:latin typeface="Arial" pitchFamily="28" charset="0"/>
                <a:ea typeface="ＭＳ Ｐゴシック" pitchFamily="28" charset="-128"/>
                <a:cs typeface="ＭＳ Ｐゴシック" pitchFamily="28" charset="-128"/>
              </a:rPr>
              <a:t>Satisfaction</a:t>
            </a:r>
            <a:endParaRPr lang="en-US" dirty="0">
              <a:solidFill>
                <a:schemeClr val="tx1"/>
              </a:solidFill>
              <a:latin typeface="Arial" pitchFamily="28" charset="0"/>
              <a:ea typeface="ＭＳ Ｐゴシック" pitchFamily="28" charset="-128"/>
              <a:cs typeface="ＭＳ Ｐゴシック" pitchFamily="28" charset="-128"/>
            </a:endParaRPr>
          </a:p>
        </p:txBody>
      </p:sp>
      <p:sp>
        <p:nvSpPr>
          <p:cNvPr id="43028" name="TextBox 31"/>
          <p:cNvSpPr txBox="1">
            <a:spLocks noChangeArrowheads="1"/>
          </p:cNvSpPr>
          <p:nvPr/>
        </p:nvSpPr>
        <p:spPr bwMode="auto">
          <a:xfrm>
            <a:off x="7010400" y="358956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Some products are good, others are not valuable</a:t>
            </a:r>
          </a:p>
        </p:txBody>
      </p:sp>
    </p:spTree>
    <p:extLst>
      <p:ext uri="{BB962C8B-B14F-4D97-AF65-F5344CB8AC3E}">
        <p14:creationId xmlns:p14="http://schemas.microsoft.com/office/powerpoint/2010/main" val="7704765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own Arrow 50"/>
          <p:cNvSpPr/>
          <p:nvPr/>
        </p:nvSpPr>
        <p:spPr bwMode="auto">
          <a:xfrm rot="16200000">
            <a:off x="4342606" y="-2927470"/>
            <a:ext cx="725488" cy="8648700"/>
          </a:xfrm>
          <a:prstGeom prst="down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44035" name="Title 1"/>
          <p:cNvSpPr>
            <a:spLocks noGrp="1"/>
          </p:cNvSpPr>
          <p:nvPr>
            <p:ph type="title"/>
          </p:nvPr>
        </p:nvSpPr>
        <p:spPr>
          <a:xfrm>
            <a:off x="346529" y="64174"/>
            <a:ext cx="8915400" cy="1143000"/>
          </a:xfrm>
        </p:spPr>
        <p:txBody>
          <a:bodyPr/>
          <a:lstStyle/>
          <a:p>
            <a:r>
              <a:rPr lang="en-US" altLang="en-US" dirty="0" smtClean="0"/>
              <a:t>Shouldn’t the experience be...?</a:t>
            </a:r>
          </a:p>
        </p:txBody>
      </p:sp>
      <p:pic>
        <p:nvPicPr>
          <p:cNvPr id="17" name="Picture 7" descr="C:\Documents and Settings\jmoesch\Local Settings\Temporary Internet Files\Content.IE5\07DML14K\MC9004338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438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19"/>
          <p:cNvSpPr txBox="1">
            <a:spLocks noChangeArrowheads="1"/>
          </p:cNvSpPr>
          <p:nvPr/>
        </p:nvSpPr>
        <p:spPr bwMode="auto">
          <a:xfrm>
            <a:off x="381000" y="1207174"/>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New Join</a:t>
            </a:r>
          </a:p>
        </p:txBody>
      </p:sp>
      <p:sp>
        <p:nvSpPr>
          <p:cNvPr id="44038" name="TextBox 20"/>
          <p:cNvSpPr txBox="1">
            <a:spLocks noChangeArrowheads="1"/>
          </p:cNvSpPr>
          <p:nvPr/>
        </p:nvSpPr>
        <p:spPr bwMode="auto">
          <a:xfrm>
            <a:off x="533400" y="1967586"/>
            <a:ext cx="1600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Relevant welcome calls from IEEE &amp; my Section</a:t>
            </a:r>
          </a:p>
        </p:txBody>
      </p:sp>
      <p:sp>
        <p:nvSpPr>
          <p:cNvPr id="44039" name="TextBox 23"/>
          <p:cNvSpPr txBox="1">
            <a:spLocks noChangeArrowheads="1"/>
          </p:cNvSpPr>
          <p:nvPr/>
        </p:nvSpPr>
        <p:spPr bwMode="auto">
          <a:xfrm>
            <a:off x="2362200" y="1207174"/>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dirty="0">
                <a:latin typeface="Arial" pitchFamily="34" charset="0"/>
              </a:rPr>
              <a:t>Discovery</a:t>
            </a:r>
          </a:p>
        </p:txBody>
      </p:sp>
      <p:sp>
        <p:nvSpPr>
          <p:cNvPr id="44040" name="TextBox 24"/>
          <p:cNvSpPr txBox="1">
            <a:spLocks noChangeArrowheads="1"/>
          </p:cNvSpPr>
          <p:nvPr/>
        </p:nvSpPr>
        <p:spPr bwMode="auto">
          <a:xfrm>
            <a:off x="2438400" y="1948536"/>
            <a:ext cx="1676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Elegant well designed interfaces across IEEE  that save me time</a:t>
            </a:r>
          </a:p>
        </p:txBody>
      </p:sp>
      <p:sp>
        <p:nvSpPr>
          <p:cNvPr id="44041" name="TextBox 27"/>
          <p:cNvSpPr txBox="1">
            <a:spLocks noChangeArrowheads="1"/>
          </p:cNvSpPr>
          <p:nvPr/>
        </p:nvSpPr>
        <p:spPr bwMode="auto">
          <a:xfrm>
            <a:off x="6784975" y="1207174"/>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Product Use</a:t>
            </a:r>
          </a:p>
        </p:txBody>
      </p:sp>
      <p:sp>
        <p:nvSpPr>
          <p:cNvPr id="44042" name="TextBox 28"/>
          <p:cNvSpPr txBox="1">
            <a:spLocks noChangeArrowheads="1"/>
          </p:cNvSpPr>
          <p:nvPr/>
        </p:nvSpPr>
        <p:spPr bwMode="auto">
          <a:xfrm>
            <a:off x="6705600" y="1948536"/>
            <a:ext cx="2009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Consistently relevant high quality products that I need </a:t>
            </a:r>
          </a:p>
        </p:txBody>
      </p:sp>
      <p:cxnSp>
        <p:nvCxnSpPr>
          <p:cNvPr id="44043" name="Straight Connector 32"/>
          <p:cNvCxnSpPr>
            <a:cxnSpLocks noChangeShapeType="1"/>
          </p:cNvCxnSpPr>
          <p:nvPr/>
        </p:nvCxnSpPr>
        <p:spPr bwMode="auto">
          <a:xfrm>
            <a:off x="2286000" y="1818361"/>
            <a:ext cx="0" cy="45243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44" name="Straight Connector 33"/>
          <p:cNvCxnSpPr>
            <a:cxnSpLocks noChangeShapeType="1"/>
          </p:cNvCxnSpPr>
          <p:nvPr/>
        </p:nvCxnSpPr>
        <p:spPr bwMode="auto">
          <a:xfrm>
            <a:off x="6629400" y="1834236"/>
            <a:ext cx="0" cy="4546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45" name="Straight Connector 34"/>
          <p:cNvCxnSpPr>
            <a:cxnSpLocks noChangeShapeType="1"/>
          </p:cNvCxnSpPr>
          <p:nvPr/>
        </p:nvCxnSpPr>
        <p:spPr bwMode="auto">
          <a:xfrm>
            <a:off x="4341813" y="1856461"/>
            <a:ext cx="0" cy="45243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6" name="TextBox 35"/>
          <p:cNvSpPr txBox="1">
            <a:spLocks noChangeArrowheads="1"/>
          </p:cNvSpPr>
          <p:nvPr/>
        </p:nvSpPr>
        <p:spPr bwMode="auto">
          <a:xfrm>
            <a:off x="4445000" y="1207174"/>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pPr algn="ctr"/>
            <a:r>
              <a:rPr lang="en-US" altLang="en-US" sz="2000" b="1">
                <a:latin typeface="Arial" pitchFamily="34" charset="0"/>
              </a:rPr>
              <a:t>Communications</a:t>
            </a:r>
          </a:p>
        </p:txBody>
      </p:sp>
      <p:sp>
        <p:nvSpPr>
          <p:cNvPr id="44047" name="TextBox 36"/>
          <p:cNvSpPr txBox="1">
            <a:spLocks noChangeArrowheads="1"/>
          </p:cNvSpPr>
          <p:nvPr/>
        </p:nvSpPr>
        <p:spPr bwMode="auto">
          <a:xfrm>
            <a:off x="4495800" y="1912024"/>
            <a:ext cx="21002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r>
              <a:rPr lang="en-US" altLang="en-US" sz="1800" b="1">
                <a:latin typeface="Arial" pitchFamily="34" charset="0"/>
              </a:rPr>
              <a:t>Communications relevant to my needs, in the method &amp; timing I want from my section, chapter, etc.</a:t>
            </a:r>
          </a:p>
        </p:txBody>
      </p:sp>
      <p:sp>
        <p:nvSpPr>
          <p:cNvPr id="3" name="Up-Down Arrow 2"/>
          <p:cNvSpPr/>
          <p:nvPr/>
        </p:nvSpPr>
        <p:spPr bwMode="auto">
          <a:xfrm>
            <a:off x="0" y="1607600"/>
            <a:ext cx="533400" cy="5293936"/>
          </a:xfrm>
          <a:prstGeom prst="up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anchor="ctr"/>
          <a:lstStyle/>
          <a:p>
            <a:pPr algn="ctr">
              <a:defRPr/>
            </a:pPr>
            <a:r>
              <a:rPr lang="en-US" sz="1800" dirty="0">
                <a:solidFill>
                  <a:schemeClr val="tx1"/>
                </a:solidFill>
                <a:latin typeface="Arial" pitchFamily="28" charset="0"/>
                <a:ea typeface="ＭＳ Ｐゴシック" pitchFamily="28" charset="-128"/>
                <a:cs typeface="ＭＳ Ｐゴシック" pitchFamily="28" charset="-128"/>
              </a:rPr>
              <a:t>Satisfaction</a:t>
            </a:r>
            <a:endParaRPr lang="en-US" dirty="0">
              <a:solidFill>
                <a:schemeClr val="tx1"/>
              </a:solidFill>
              <a:latin typeface="Arial" pitchFamily="28" charset="0"/>
              <a:ea typeface="ＭＳ Ｐゴシック" pitchFamily="28" charset="-128"/>
              <a:cs typeface="ＭＳ Ｐゴシック" pitchFamily="28" charset="-128"/>
            </a:endParaRPr>
          </a:p>
        </p:txBody>
      </p:sp>
      <p:pic>
        <p:nvPicPr>
          <p:cNvPr id="32" name="Picture 7" descr="C:\Documents and Settings\jmoesch\Local Settings\Temporary Internet Files\Content.IE5\07DML14K\MC9004338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3064549"/>
            <a:ext cx="495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9" descr="MCj042386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7225" y="1823124"/>
            <a:ext cx="45878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descr="MCj029101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7331" flipH="1">
            <a:off x="8729663" y="1846936"/>
            <a:ext cx="4175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descr="MCj042386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2253336"/>
            <a:ext cx="45878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7781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 Development Cycle</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12</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132626" y="1497579"/>
            <a:ext cx="6878748"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085" y="1497579"/>
            <a:ext cx="2876365" cy="923330"/>
          </a:xfrm>
          <a:prstGeom prst="rect">
            <a:avLst/>
          </a:prstGeom>
          <a:noFill/>
          <a:ln>
            <a:noFill/>
          </a:ln>
        </p:spPr>
        <p:txBody>
          <a:bodyPr wrap="square" rtlCol="0">
            <a:spAutoFit/>
          </a:bodyPr>
          <a:lstStyle/>
          <a:p>
            <a:r>
              <a:rPr lang="en-US" dirty="0" smtClean="0"/>
              <a:t>    Start planning for coming membership year in July</a:t>
            </a:r>
          </a:p>
        </p:txBody>
      </p:sp>
      <p:pic>
        <p:nvPicPr>
          <p:cNvPr id="2051" name="Picture 8" descr="Light-Bul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85" y="1497579"/>
            <a:ext cx="346754" cy="34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8483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Membership Trend</a:t>
            </a:r>
            <a:br>
              <a:rPr lang="en-US" dirty="0" smtClean="0"/>
            </a:br>
            <a:r>
              <a:rPr lang="en-US" sz="2400" dirty="0" smtClean="0"/>
              <a:t>    </a:t>
            </a:r>
            <a:r>
              <a:rPr lang="en-US" sz="2400" i="1" dirty="0" smtClean="0"/>
              <a:t>as of August</a:t>
            </a:r>
            <a:endParaRPr lang="en-US" sz="2400" i="1"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13</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
        <p:nvSpPr>
          <p:cNvPr id="3" name="Content Placeholder 2"/>
          <p:cNvSpPr>
            <a:spLocks noGrp="1"/>
          </p:cNvSpPr>
          <p:nvPr>
            <p:ph sz="quarter" idx="14"/>
          </p:nvPr>
        </p:nvSpPr>
        <p:spPr>
          <a:xfrm>
            <a:off x="603250" y="5562600"/>
            <a:ext cx="8326438" cy="472440"/>
          </a:xfrm>
        </p:spPr>
        <p:txBody>
          <a:bodyPr/>
          <a:lstStyle/>
          <a:p>
            <a:pPr marL="0" indent="0">
              <a:buNone/>
            </a:pPr>
            <a:r>
              <a:rPr lang="en-US" sz="1200" dirty="0" smtClean="0"/>
              <a:t>Source: August Membership Stats (Membership Year End)</a:t>
            </a:r>
            <a:br>
              <a:rPr lang="en-US" sz="1200" dirty="0" smtClean="0"/>
            </a:br>
            <a:r>
              <a:rPr lang="en-US" sz="1800" dirty="0" smtClean="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431925"/>
            <a:ext cx="7937500"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1882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779911993"/>
              </p:ext>
            </p:extLst>
          </p:nvPr>
        </p:nvGraphicFramePr>
        <p:xfrm>
          <a:off x="366889" y="490201"/>
          <a:ext cx="8602940" cy="4462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How Membership Grows</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14</a:t>
            </a:fld>
            <a:endParaRPr lang="en-US" dirty="0"/>
          </a:p>
        </p:txBody>
      </p:sp>
      <p:sp>
        <p:nvSpPr>
          <p:cNvPr id="8" name="TextBox 7"/>
          <p:cNvSpPr txBox="1"/>
          <p:nvPr/>
        </p:nvSpPr>
        <p:spPr>
          <a:xfrm rot="5400000">
            <a:off x="3180516" y="-156808"/>
            <a:ext cx="400110" cy="3970318"/>
          </a:xfrm>
          <a:prstGeom prst="rect">
            <a:avLst/>
          </a:prstGeom>
          <a:ln>
            <a:noFill/>
          </a:ln>
        </p:spPr>
        <p:txBody>
          <a:bodyPr vert="vert270" wrap="square" rtlCol="0" anchor="ctr">
            <a:spAutoFit/>
          </a:bodyPr>
          <a:lstStyle/>
          <a:p>
            <a:pPr algn="ctr"/>
            <a:r>
              <a:rPr lang="en-US" sz="1400" i="1" dirty="0" smtClean="0"/>
              <a:t>September thru August</a:t>
            </a:r>
          </a:p>
        </p:txBody>
      </p:sp>
      <p:cxnSp>
        <p:nvCxnSpPr>
          <p:cNvPr id="11" name="Straight Arrow Connector 10"/>
          <p:cNvCxnSpPr/>
          <p:nvPr/>
        </p:nvCxnSpPr>
        <p:spPr>
          <a:xfrm flipH="1">
            <a:off x="561171" y="1828351"/>
            <a:ext cx="13620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837896" y="1828351"/>
            <a:ext cx="1524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85326" y="3991839"/>
            <a:ext cx="8463562" cy="2190343"/>
          </a:xfrm>
          <a:prstGeom prst="rect">
            <a:avLst/>
          </a:prstGeom>
        </p:spPr>
        <p:txBody>
          <a:bodyPr wrap="square">
            <a:spAutoFit/>
          </a:bodyPr>
          <a:lstStyle/>
          <a:p>
            <a:pPr marL="346075" indent="-346075">
              <a:spcBef>
                <a:spcPts val="1800"/>
              </a:spcBef>
              <a:buSzPct val="135000"/>
              <a:buBlip>
                <a:blip r:embed="rId8"/>
              </a:buBlip>
            </a:pPr>
            <a:r>
              <a:rPr lang="en-US" dirty="0">
                <a:latin typeface="+mn-lt"/>
              </a:rPr>
              <a:t>Retention is the </a:t>
            </a:r>
            <a:r>
              <a:rPr lang="en-US" dirty="0" smtClean="0">
                <a:latin typeface="+mn-lt"/>
              </a:rPr>
              <a:t>biggest determinant </a:t>
            </a:r>
            <a:r>
              <a:rPr lang="en-US" dirty="0">
                <a:latin typeface="+mn-lt"/>
              </a:rPr>
              <a:t>of whether or not total membership will grow </a:t>
            </a:r>
            <a:r>
              <a:rPr lang="en-US" dirty="0" smtClean="0">
                <a:latin typeface="+mn-lt"/>
              </a:rPr>
              <a:t>year-over-year</a:t>
            </a:r>
          </a:p>
          <a:p>
            <a:pPr marL="593725" lvl="1" indent="-182563">
              <a:spcBef>
                <a:spcPts val="800"/>
              </a:spcBef>
              <a:buClr>
                <a:srgbClr val="595959"/>
              </a:buClr>
              <a:buSzPct val="135000"/>
              <a:buFont typeface="Lucida Grande" charset="0"/>
              <a:buChar char="–"/>
            </a:pPr>
            <a:r>
              <a:rPr lang="en-US" dirty="0" smtClean="0">
                <a:latin typeface="+mn-lt"/>
                <a:cs typeface="+mn-cs"/>
              </a:rPr>
              <a:t> We </a:t>
            </a:r>
            <a:r>
              <a:rPr lang="en-US" dirty="0">
                <a:latin typeface="+mn-lt"/>
                <a:cs typeface="+mn-cs"/>
              </a:rPr>
              <a:t>lost 114,986 </a:t>
            </a:r>
            <a:r>
              <a:rPr lang="en-US" dirty="0" smtClean="0">
                <a:latin typeface="+mn-lt"/>
                <a:cs typeface="+mn-cs"/>
              </a:rPr>
              <a:t>members* (higher grade + students)</a:t>
            </a:r>
            <a:endParaRPr lang="en-US" dirty="0">
              <a:latin typeface="+mn-lt"/>
              <a:cs typeface="+mn-cs"/>
            </a:endParaRPr>
          </a:p>
          <a:p>
            <a:pPr marL="593725" lvl="1" indent="-182563">
              <a:spcBef>
                <a:spcPts val="800"/>
              </a:spcBef>
              <a:buClr>
                <a:srgbClr val="595959"/>
              </a:buClr>
              <a:buSzPct val="135000"/>
              <a:buFont typeface="Lucida Grande" charset="0"/>
              <a:buChar char="–"/>
            </a:pPr>
            <a:r>
              <a:rPr lang="en-US" dirty="0" smtClean="0">
                <a:latin typeface="+mn-lt"/>
                <a:cs typeface="+mn-cs"/>
              </a:rPr>
              <a:t> Of </a:t>
            </a:r>
            <a:r>
              <a:rPr lang="en-US" dirty="0">
                <a:latin typeface="+mn-lt"/>
                <a:cs typeface="+mn-cs"/>
              </a:rPr>
              <a:t>those </a:t>
            </a:r>
            <a:r>
              <a:rPr lang="en-US" dirty="0" smtClean="0">
                <a:latin typeface="+mn-lt"/>
                <a:cs typeface="+mn-cs"/>
              </a:rPr>
              <a:t>roughly 60% </a:t>
            </a:r>
            <a:r>
              <a:rPr lang="en-US" dirty="0">
                <a:latin typeface="+mn-lt"/>
                <a:cs typeface="+mn-cs"/>
              </a:rPr>
              <a:t>were </a:t>
            </a:r>
            <a:r>
              <a:rPr lang="en-US" dirty="0" smtClean="0">
                <a:latin typeface="+mn-lt"/>
                <a:cs typeface="+mn-cs"/>
              </a:rPr>
              <a:t>first </a:t>
            </a:r>
            <a:r>
              <a:rPr lang="en-US" dirty="0">
                <a:latin typeface="+mn-lt"/>
                <a:cs typeface="+mn-cs"/>
              </a:rPr>
              <a:t>year members</a:t>
            </a:r>
          </a:p>
          <a:p>
            <a:pPr marL="346075" indent="-346075">
              <a:spcBef>
                <a:spcPts val="1800"/>
              </a:spcBef>
              <a:buSzPct val="135000"/>
              <a:buBlip>
                <a:blip r:embed="rId8"/>
              </a:buBlip>
            </a:pPr>
            <a:r>
              <a:rPr lang="en-US" dirty="0">
                <a:latin typeface="+mn-lt"/>
              </a:rPr>
              <a:t>Total membership in August is the renewal opportunity for the following membership year</a:t>
            </a:r>
          </a:p>
        </p:txBody>
      </p:sp>
      <p:sp>
        <p:nvSpPr>
          <p:cNvPr id="5" name="Rectangle 4"/>
          <p:cNvSpPr/>
          <p:nvPr/>
        </p:nvSpPr>
        <p:spPr>
          <a:xfrm>
            <a:off x="561170" y="3416205"/>
            <a:ext cx="5122955" cy="3740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latin typeface="Arial" panose="020B0604020202020204" pitchFamily="34" charset="0"/>
                <a:cs typeface="Arial" panose="020B0604020202020204" pitchFamily="34" charset="0"/>
              </a:rPr>
              <a:t>* 2015 Renewal Opportunity: 388,478</a:t>
            </a:r>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9820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87" y="2417899"/>
            <a:ext cx="8510815" cy="1143000"/>
          </a:xfrm>
        </p:spPr>
        <p:txBody>
          <a:bodyPr/>
          <a:lstStyle/>
          <a:p>
            <a:r>
              <a:rPr lang="en-US" dirty="0" smtClean="0"/>
              <a:t>The Value of Membership</a:t>
            </a:r>
            <a:endParaRPr lang="en-US" dirty="0"/>
          </a:p>
        </p:txBody>
      </p:sp>
      <p:sp>
        <p:nvSpPr>
          <p:cNvPr id="3" name="Slide Number Placeholder 2"/>
          <p:cNvSpPr>
            <a:spLocks noGrp="1"/>
          </p:cNvSpPr>
          <p:nvPr>
            <p:ph type="sldNum" sz="quarter" idx="10"/>
          </p:nvPr>
        </p:nvSpPr>
        <p:spPr/>
        <p:txBody>
          <a:bodyPr/>
          <a:lstStyle/>
          <a:p>
            <a:pPr>
              <a:defRPr/>
            </a:pPr>
            <a:fld id="{FF742EE6-F228-A848-AAD6-425DE94CFCF2}" type="slidenum">
              <a:rPr lang="en-US" smtClean="0"/>
              <a:pPr>
                <a:defRPr/>
              </a:pPr>
              <a:t>15</a:t>
            </a:fld>
            <a:endParaRPr lang="en-US" dirty="0"/>
          </a:p>
        </p:txBody>
      </p:sp>
      <p:sp>
        <p:nvSpPr>
          <p:cNvPr id="4" name="Date Placeholder 3"/>
          <p:cNvSpPr>
            <a:spLocks noGrp="1"/>
          </p:cNvSpPr>
          <p:nvPr>
            <p:ph type="dt" sz="half" idx="11"/>
          </p:nvPr>
        </p:nvSpPr>
        <p:spPr/>
        <p:txBody>
          <a:bodyPr/>
          <a:lstStyle/>
          <a:p>
            <a:pPr>
              <a:defRPr/>
            </a:pPr>
            <a:fld id="{A93E3956-5BF0-9741-A8A0-EC870CD029F6}" type="datetime1">
              <a:rPr lang="en-US" smtClean="0"/>
              <a:pPr>
                <a:defRPr/>
              </a:pPr>
              <a:t>1/22/16</a:t>
            </a:fld>
            <a:endParaRPr lang="en-US" dirty="0"/>
          </a:p>
        </p:txBody>
      </p:sp>
    </p:spTree>
    <p:extLst>
      <p:ext uri="{BB962C8B-B14F-4D97-AF65-F5344CB8AC3E}">
        <p14:creationId xmlns:p14="http://schemas.microsoft.com/office/powerpoint/2010/main" val="32322096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“Value”</a:t>
            </a:r>
            <a:endParaRPr lang="en-US" dirty="0"/>
          </a:p>
        </p:txBody>
      </p:sp>
      <p:sp>
        <p:nvSpPr>
          <p:cNvPr id="3" name="Content Placeholder 2"/>
          <p:cNvSpPr>
            <a:spLocks noGrp="1"/>
          </p:cNvSpPr>
          <p:nvPr>
            <p:ph sz="quarter" idx="14"/>
          </p:nvPr>
        </p:nvSpPr>
        <p:spPr>
          <a:xfrm>
            <a:off x="365124" y="1645920"/>
            <a:ext cx="8327074" cy="4389120"/>
          </a:xfrm>
        </p:spPr>
        <p:txBody>
          <a:bodyPr/>
          <a:lstStyle/>
          <a:p>
            <a:pPr marL="0" indent="0">
              <a:buNone/>
            </a:pPr>
            <a:r>
              <a:rPr lang="en-US" dirty="0" smtClean="0"/>
              <a:t>Webster’s Dictionary offers eight variations in the definition of “value”. We’ll focus on:</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16</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
        <p:nvSpPr>
          <p:cNvPr id="7" name="TextBox 6"/>
          <p:cNvSpPr txBox="1"/>
          <p:nvPr/>
        </p:nvSpPr>
        <p:spPr>
          <a:xfrm>
            <a:off x="365124" y="2541586"/>
            <a:ext cx="5012093" cy="3508653"/>
          </a:xfrm>
          <a:prstGeom prst="rect">
            <a:avLst/>
          </a:prstGeom>
          <a:ln>
            <a:noFill/>
          </a:ln>
        </p:spPr>
        <p:txBody>
          <a:bodyPr wrap="square" rtlCol="0">
            <a:spAutoFit/>
          </a:bodyPr>
          <a:lstStyle/>
          <a:p>
            <a:pPr marL="346075" indent="-346075">
              <a:spcBef>
                <a:spcPts val="1800"/>
              </a:spcBef>
              <a:buSzPct val="135000"/>
              <a:buBlip>
                <a:blip r:embed="rId2"/>
              </a:buBlip>
            </a:pPr>
            <a:r>
              <a:rPr lang="en-US" sz="2400" dirty="0">
                <a:latin typeface="+mn-lt"/>
              </a:rPr>
              <a:t>a fair return or equivalent in goods, services, or money for something exchanged</a:t>
            </a:r>
          </a:p>
          <a:p>
            <a:pPr marL="346075" indent="-346075">
              <a:spcBef>
                <a:spcPts val="1800"/>
              </a:spcBef>
              <a:buSzPct val="135000"/>
              <a:buBlip>
                <a:blip r:embed="rId2"/>
              </a:buBlip>
            </a:pPr>
            <a:r>
              <a:rPr lang="en-US" sz="2400" dirty="0">
                <a:latin typeface="+mn-lt"/>
              </a:rPr>
              <a:t>relative worth, utility, or importance</a:t>
            </a:r>
          </a:p>
          <a:p>
            <a:pPr marL="346075" indent="-346075">
              <a:spcBef>
                <a:spcPts val="1800"/>
              </a:spcBef>
              <a:buSzPct val="135000"/>
              <a:buBlip>
                <a:blip r:embed="rId2"/>
              </a:buBlip>
            </a:pPr>
            <a:r>
              <a:rPr lang="en-US" sz="2400" dirty="0">
                <a:latin typeface="+mn-lt"/>
              </a:rPr>
              <a:t>something (as a principle or quality) intrinsically valuable or </a:t>
            </a:r>
            <a:r>
              <a:rPr lang="en-US" sz="2400" dirty="0" smtClean="0">
                <a:latin typeface="+mn-lt"/>
              </a:rPr>
              <a:t>desirable</a:t>
            </a:r>
            <a:endParaRPr lang="en-US" sz="240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216" y="2906972"/>
            <a:ext cx="3438796" cy="2377440"/>
          </a:xfrm>
          <a:prstGeom prst="rect">
            <a:avLst/>
          </a:prstGeom>
        </p:spPr>
      </p:pic>
    </p:spTree>
    <p:extLst>
      <p:ext uri="{BB962C8B-B14F-4D97-AF65-F5344CB8AC3E}">
        <p14:creationId xmlns:p14="http://schemas.microsoft.com/office/powerpoint/2010/main" val="1296340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3"/>
          </p:nvPr>
        </p:nvSpPr>
        <p:spPr/>
        <p:txBody>
          <a:bodyPr/>
          <a:lstStyle/>
          <a:p>
            <a:r>
              <a:rPr lang="en-US" dirty="0" smtClean="0"/>
              <a:t>Segmentation study </a:t>
            </a:r>
          </a:p>
          <a:p>
            <a:pPr lvl="1"/>
            <a:r>
              <a:rPr lang="en-US" dirty="0" smtClean="0"/>
              <a:t> Every 3 years </a:t>
            </a:r>
          </a:p>
          <a:p>
            <a:pPr lvl="1"/>
            <a:r>
              <a:rPr lang="en-US" dirty="0" smtClean="0"/>
              <a:t> Identifies key segments of membership</a:t>
            </a:r>
          </a:p>
          <a:p>
            <a:r>
              <a:rPr lang="en-US" dirty="0" smtClean="0"/>
              <a:t>Non-renewing member survey</a:t>
            </a:r>
          </a:p>
          <a:p>
            <a:pPr lvl="1"/>
            <a:r>
              <a:rPr lang="en-US" dirty="0" smtClean="0"/>
              <a:t>Relevancy based on the make up of the section</a:t>
            </a:r>
            <a:endParaRPr lang="en-US" dirty="0"/>
          </a:p>
        </p:txBody>
      </p:sp>
      <p:pic>
        <p:nvPicPr>
          <p:cNvPr id="10" name="Content Placeholder 9"/>
          <p:cNvPicPr>
            <a:picLocks noGrp="1" noChangeAspect="1"/>
          </p:cNvPicPr>
          <p:nvPr>
            <p:ph sz="quarter" idx="24"/>
          </p:nvPr>
        </p:nvPicPr>
        <p:blipFill>
          <a:blip r:embed="rId2">
            <a:extLst>
              <a:ext uri="{28A0092B-C50C-407E-A947-70E740481C1C}">
                <a14:useLocalDpi xmlns:a14="http://schemas.microsoft.com/office/drawing/2010/main" val="0"/>
              </a:ext>
            </a:extLst>
          </a:blip>
          <a:stretch>
            <a:fillRect/>
          </a:stretch>
        </p:blipFill>
        <p:spPr>
          <a:xfrm>
            <a:off x="4588566" y="3817303"/>
            <a:ext cx="2914154" cy="2194560"/>
          </a:xfrm>
          <a:ln>
            <a:solidFill>
              <a:schemeClr val="tx1"/>
            </a:solidFill>
          </a:ln>
        </p:spPr>
      </p:pic>
      <p:sp>
        <p:nvSpPr>
          <p:cNvPr id="2" name="Title 1"/>
          <p:cNvSpPr>
            <a:spLocks noGrp="1"/>
          </p:cNvSpPr>
          <p:nvPr>
            <p:ph type="title"/>
          </p:nvPr>
        </p:nvSpPr>
        <p:spPr/>
        <p:txBody>
          <a:bodyPr/>
          <a:lstStyle/>
          <a:p>
            <a:r>
              <a:rPr lang="en-US" dirty="0" smtClean="0"/>
              <a:t>Member Research Studies</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17</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651" y="1644650"/>
            <a:ext cx="3025462" cy="2286000"/>
          </a:xfrm>
          <a:prstGeom prst="rect">
            <a:avLst/>
          </a:prstGeom>
          <a:ln>
            <a:solidFill>
              <a:schemeClr val="tx1"/>
            </a:solidFill>
          </a:ln>
        </p:spPr>
      </p:pic>
    </p:spTree>
    <p:extLst>
      <p:ext uri="{BB962C8B-B14F-4D97-AF65-F5344CB8AC3E}">
        <p14:creationId xmlns:p14="http://schemas.microsoft.com/office/powerpoint/2010/main" val="14162742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a:t>
            </a:r>
            <a:endParaRPr lang="en-US" dirty="0"/>
          </a:p>
        </p:txBody>
      </p:sp>
      <p:sp>
        <p:nvSpPr>
          <p:cNvPr id="3" name="Content Placeholder 2"/>
          <p:cNvSpPr>
            <a:spLocks noGrp="1"/>
          </p:cNvSpPr>
          <p:nvPr>
            <p:ph sz="quarter" idx="14"/>
          </p:nvPr>
        </p:nvSpPr>
        <p:spPr>
          <a:xfrm>
            <a:off x="365760" y="1645920"/>
            <a:ext cx="5898562" cy="4389120"/>
          </a:xfrm>
        </p:spPr>
        <p:txBody>
          <a:bodyPr/>
          <a:lstStyle/>
          <a:p>
            <a:r>
              <a:rPr lang="en-US" dirty="0" smtClean="0"/>
              <a:t>Five areas consistently rated most important by members:</a:t>
            </a:r>
          </a:p>
          <a:p>
            <a:pPr lvl="1"/>
            <a:r>
              <a:rPr lang="en-US" dirty="0" smtClean="0"/>
              <a:t>Ability </a:t>
            </a:r>
            <a:r>
              <a:rPr lang="en-US" dirty="0"/>
              <a:t>to Stay Technically Current</a:t>
            </a:r>
          </a:p>
          <a:p>
            <a:pPr lvl="1"/>
            <a:r>
              <a:rPr lang="en-US" dirty="0" smtClean="0"/>
              <a:t>Networking</a:t>
            </a:r>
          </a:p>
          <a:p>
            <a:pPr lvl="1"/>
            <a:r>
              <a:rPr lang="en-US" dirty="0" smtClean="0"/>
              <a:t>Continuing Education</a:t>
            </a:r>
          </a:p>
          <a:p>
            <a:pPr lvl="1"/>
            <a:r>
              <a:rPr lang="en-US" dirty="0" smtClean="0"/>
              <a:t>Career Services</a:t>
            </a:r>
          </a:p>
          <a:p>
            <a:pPr lvl="1"/>
            <a:r>
              <a:rPr lang="en-US" dirty="0" smtClean="0"/>
              <a:t>Discounts</a:t>
            </a:r>
          </a:p>
          <a:p>
            <a:r>
              <a:rPr lang="en-US" dirty="0" smtClean="0"/>
              <a:t>These are </a:t>
            </a:r>
            <a:r>
              <a:rPr lang="en-US" u="sng" dirty="0" smtClean="0"/>
              <a:t>very</a:t>
            </a:r>
            <a:r>
              <a:rPr lang="en-US" dirty="0" smtClean="0"/>
              <a:t> broad categories</a:t>
            </a:r>
          </a:p>
          <a:p>
            <a:r>
              <a:rPr lang="en-US" dirty="0" smtClean="0"/>
              <a:t>Not all benefits are relevant to every Section or Member</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18</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679" y="2371083"/>
            <a:ext cx="2743200" cy="2743200"/>
          </a:xfrm>
          <a:prstGeom prst="rect">
            <a:avLst/>
          </a:prstGeom>
        </p:spPr>
      </p:pic>
    </p:spTree>
    <p:extLst>
      <p:ext uri="{BB962C8B-B14F-4D97-AF65-F5344CB8AC3E}">
        <p14:creationId xmlns:p14="http://schemas.microsoft.com/office/powerpoint/2010/main" val="3598563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to Know…</a:t>
            </a:r>
            <a:endParaRPr lang="en-US" dirty="0"/>
          </a:p>
        </p:txBody>
      </p:sp>
      <p:sp>
        <p:nvSpPr>
          <p:cNvPr id="3" name="Content Placeholder 2"/>
          <p:cNvSpPr>
            <a:spLocks noGrp="1"/>
          </p:cNvSpPr>
          <p:nvPr>
            <p:ph sz="quarter" idx="14"/>
          </p:nvPr>
        </p:nvSpPr>
        <p:spPr/>
        <p:txBody>
          <a:bodyPr/>
          <a:lstStyle/>
          <a:p>
            <a:r>
              <a:rPr lang="en-US" dirty="0"/>
              <a:t>What do your Members </a:t>
            </a:r>
            <a:r>
              <a:rPr lang="en-US" dirty="0" smtClean="0"/>
              <a:t>value</a:t>
            </a:r>
            <a:r>
              <a:rPr lang="en-US" dirty="0"/>
              <a:t>?</a:t>
            </a:r>
          </a:p>
          <a:p>
            <a:pPr lvl="1"/>
            <a:r>
              <a:rPr lang="en-US" dirty="0" smtClean="0"/>
              <a:t> Deeper than the broad categories</a:t>
            </a:r>
          </a:p>
          <a:p>
            <a:pPr lvl="1"/>
            <a:r>
              <a:rPr lang="en-US" dirty="0"/>
              <a:t> </a:t>
            </a:r>
            <a:r>
              <a:rPr lang="en-US" dirty="0" smtClean="0"/>
              <a:t>Everyone’s definition is different</a:t>
            </a:r>
          </a:p>
          <a:p>
            <a:r>
              <a:rPr lang="en-US" dirty="0" smtClean="0"/>
              <a:t>Discussion Topic:</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19</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
        <p:nvSpPr>
          <p:cNvPr id="6" name="Rectangle 5"/>
          <p:cNvSpPr/>
          <p:nvPr/>
        </p:nvSpPr>
        <p:spPr>
          <a:xfrm>
            <a:off x="237506" y="4115238"/>
            <a:ext cx="8585860" cy="954107"/>
          </a:xfrm>
          <a:prstGeom prst="rect">
            <a:avLst/>
          </a:prstGeom>
        </p:spPr>
        <p:txBody>
          <a:bodyPr wrap="square">
            <a:spAutoFit/>
          </a:bodyPr>
          <a:lstStyle/>
          <a:p>
            <a:pPr marL="0" indent="0" algn="ctr">
              <a:buNone/>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 do you “value” from your IEEE Membership?</a:t>
            </a:r>
          </a:p>
        </p:txBody>
      </p:sp>
    </p:spTree>
    <p:extLst>
      <p:ext uri="{BB962C8B-B14F-4D97-AF65-F5344CB8AC3E}">
        <p14:creationId xmlns:p14="http://schemas.microsoft.com/office/powerpoint/2010/main" val="3225669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0912" y="4122403"/>
            <a:ext cx="8693087" cy="765053"/>
          </a:xfrm>
        </p:spPr>
        <p:txBody>
          <a:bodyPr/>
          <a:lstStyle/>
          <a:p>
            <a:r>
              <a:rPr lang="en-US" sz="2400" b="0" dirty="0"/>
              <a:t>Member &amp; Geographic Activities (</a:t>
            </a:r>
            <a:r>
              <a:rPr lang="en-US" sz="2400" b="0" dirty="0" smtClean="0"/>
              <a:t>MGA) and IEEE-USA</a:t>
            </a:r>
            <a:endParaRPr lang="en-US" sz="2400" b="0" dirty="0"/>
          </a:p>
        </p:txBody>
      </p:sp>
      <p:sp>
        <p:nvSpPr>
          <p:cNvPr id="7" name="Subtitle 6"/>
          <p:cNvSpPr>
            <a:spLocks noGrp="1"/>
          </p:cNvSpPr>
          <p:nvPr>
            <p:ph type="subTitle" idx="1"/>
          </p:nvPr>
        </p:nvSpPr>
        <p:spPr>
          <a:xfrm>
            <a:off x="450913" y="3134699"/>
            <a:ext cx="7909316" cy="429768"/>
          </a:xfrm>
        </p:spPr>
        <p:txBody>
          <a:bodyPr/>
          <a:lstStyle/>
          <a:p>
            <a:r>
              <a:rPr lang="en-US" sz="2800" b="1" dirty="0">
                <a:solidFill>
                  <a:schemeClr val="bg1"/>
                </a:solidFill>
                <a:latin typeface="+mn-lt"/>
                <a:cs typeface="ＭＳ Ｐゴシック" charset="0"/>
              </a:rPr>
              <a:t>2016 Membership Development (MD) Training</a:t>
            </a:r>
          </a:p>
        </p:txBody>
      </p:sp>
      <p:sp>
        <p:nvSpPr>
          <p:cNvPr id="8" name="Text Placeholder 7"/>
          <p:cNvSpPr>
            <a:spLocks noGrp="1"/>
          </p:cNvSpPr>
          <p:nvPr>
            <p:ph type="body" sz="quarter" idx="13"/>
          </p:nvPr>
        </p:nvSpPr>
        <p:spPr/>
        <p:txBody>
          <a:bodyPr/>
          <a:lstStyle/>
          <a:p>
            <a:r>
              <a:rPr lang="en-US" dirty="0" smtClean="0">
                <a:latin typeface="Verdana" charset="0"/>
                <a:cs typeface="Verdana" charset="0"/>
              </a:rPr>
              <a:t>Excalibur Hotel and Casino, Las Vegas, NV</a:t>
            </a:r>
            <a:br>
              <a:rPr lang="en-US" dirty="0" smtClean="0">
                <a:latin typeface="Verdana" charset="0"/>
                <a:cs typeface="Verdana" charset="0"/>
              </a:rPr>
            </a:br>
            <a:r>
              <a:rPr lang="en-US" dirty="0" smtClean="0">
                <a:latin typeface="Verdana" charset="0"/>
              </a:rPr>
              <a:t>30-31 January 2016</a:t>
            </a:r>
            <a:endParaRPr lang="en-US" i="1" dirty="0">
              <a:latin typeface="Verdana" charset="0"/>
            </a:endParaRPr>
          </a:p>
        </p:txBody>
      </p:sp>
      <p:sp>
        <p:nvSpPr>
          <p:cNvPr id="5" name="Date Placeholder 4"/>
          <p:cNvSpPr>
            <a:spLocks noGrp="1"/>
          </p:cNvSpPr>
          <p:nvPr>
            <p:ph type="dt" sz="half" idx="14"/>
          </p:nvPr>
        </p:nvSpPr>
        <p:spPr/>
        <p:txBody>
          <a:bodyPr/>
          <a:lstStyle/>
          <a:p>
            <a:pPr>
              <a:defRPr/>
            </a:pPr>
            <a:fld id="{3137D54C-61CE-1041-9449-8583DE2630BB}" type="datetime1">
              <a:rPr lang="en-US" smtClean="0"/>
              <a:pPr>
                <a:defRPr/>
              </a:pPr>
              <a:t>1/22/16</a:t>
            </a:fld>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2</a:t>
            </a:fld>
            <a:endParaRPr lang="en-US" dirty="0"/>
          </a:p>
        </p:txBody>
      </p:sp>
    </p:spTree>
    <p:extLst>
      <p:ext uri="{BB962C8B-B14F-4D97-AF65-F5344CB8AC3E}">
        <p14:creationId xmlns:p14="http://schemas.microsoft.com/office/powerpoint/2010/main" val="19633366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3"/>
          </p:nvPr>
        </p:nvSpPr>
        <p:spPr>
          <a:xfrm>
            <a:off x="374826" y="1610436"/>
            <a:ext cx="4621717" cy="4401427"/>
          </a:xfrm>
        </p:spPr>
        <p:txBody>
          <a:bodyPr/>
          <a:lstStyle/>
          <a:p>
            <a:r>
              <a:rPr lang="en-US" sz="2200" dirty="0" smtClean="0"/>
              <a:t>Serving the needs of EVERY individual member requires multiple strategies</a:t>
            </a:r>
          </a:p>
          <a:p>
            <a:r>
              <a:rPr lang="en-US" sz="2200" dirty="0" smtClean="0"/>
              <a:t>Plan around the specific interest categories of your members</a:t>
            </a:r>
          </a:p>
          <a:p>
            <a:r>
              <a:rPr lang="en-US" sz="2200" dirty="0" smtClean="0"/>
              <a:t>Don’t go it alone</a:t>
            </a:r>
          </a:p>
          <a:p>
            <a:pPr marL="0" indent="0">
              <a:buNone/>
            </a:pPr>
            <a:endParaRPr lang="en-US" dirty="0"/>
          </a:p>
        </p:txBody>
      </p:sp>
      <p:sp>
        <p:nvSpPr>
          <p:cNvPr id="2" name="Title 1"/>
          <p:cNvSpPr>
            <a:spLocks noGrp="1"/>
          </p:cNvSpPr>
          <p:nvPr>
            <p:ph type="title"/>
          </p:nvPr>
        </p:nvSpPr>
        <p:spPr/>
        <p:txBody>
          <a:bodyPr/>
          <a:lstStyle/>
          <a:p>
            <a:r>
              <a:rPr lang="en-US" dirty="0" smtClean="0"/>
              <a:t>Key Takeaways</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20</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344" y="1921890"/>
            <a:ext cx="3414472" cy="2343512"/>
          </a:xfrm>
          <a:prstGeom prst="rect">
            <a:avLst/>
          </a:prstGeom>
        </p:spPr>
      </p:pic>
      <p:sp>
        <p:nvSpPr>
          <p:cNvPr id="8" name="TextBox 7"/>
          <p:cNvSpPr txBox="1"/>
          <p:nvPr/>
        </p:nvSpPr>
        <p:spPr>
          <a:xfrm>
            <a:off x="365760" y="5088865"/>
            <a:ext cx="8450694" cy="1107996"/>
          </a:xfrm>
          <a:prstGeom prst="rect">
            <a:avLst/>
          </a:prstGeom>
          <a:ln>
            <a:noFill/>
          </a:ln>
        </p:spPr>
        <p:txBody>
          <a:bodyPr wrap="square" rtlCol="0">
            <a:spAutoFit/>
          </a:bodyPr>
          <a:lstStyle/>
          <a:p>
            <a:pPr marL="0" lvl="1"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Understand and serve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your members’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needs so they can grow and develop in the profession.</a:t>
            </a:r>
          </a:p>
          <a:p>
            <a:pPr algn="ctr"/>
            <a:endParaRPr lang="en-US" dirty="0" smtClean="0"/>
          </a:p>
        </p:txBody>
      </p:sp>
    </p:spTree>
    <p:extLst>
      <p:ext uri="{BB962C8B-B14F-4D97-AF65-F5344CB8AC3E}">
        <p14:creationId xmlns:p14="http://schemas.microsoft.com/office/powerpoint/2010/main" val="14552141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Know Your MD Resources</a:t>
            </a:r>
          </a:p>
        </p:txBody>
      </p:sp>
      <p:sp>
        <p:nvSpPr>
          <p:cNvPr id="3" name="Slide Number Placeholder 2"/>
          <p:cNvSpPr>
            <a:spLocks noGrp="1"/>
          </p:cNvSpPr>
          <p:nvPr>
            <p:ph type="sldNum" sz="quarter" idx="10"/>
          </p:nvPr>
        </p:nvSpPr>
        <p:spPr/>
        <p:txBody>
          <a:bodyPr/>
          <a:lstStyle/>
          <a:p>
            <a:pPr>
              <a:defRPr/>
            </a:pPr>
            <a:fld id="{FF742EE6-F228-A848-AAD6-425DE94CFCF2}" type="slidenum">
              <a:rPr lang="en-US" smtClean="0"/>
              <a:pPr>
                <a:defRPr/>
              </a:pPr>
              <a:t>21</a:t>
            </a:fld>
            <a:endParaRPr lang="en-US" dirty="0"/>
          </a:p>
        </p:txBody>
      </p:sp>
      <p:sp>
        <p:nvSpPr>
          <p:cNvPr id="4" name="Date Placeholder 3"/>
          <p:cNvSpPr>
            <a:spLocks noGrp="1"/>
          </p:cNvSpPr>
          <p:nvPr>
            <p:ph type="dt" sz="half" idx="11"/>
          </p:nvPr>
        </p:nvSpPr>
        <p:spPr/>
        <p:txBody>
          <a:bodyPr/>
          <a:lstStyle/>
          <a:p>
            <a:pPr>
              <a:defRPr/>
            </a:pPr>
            <a:fld id="{A93E3956-5BF0-9741-A8A0-EC870CD029F6}" type="datetime1">
              <a:rPr lang="en-US" smtClean="0"/>
              <a:pPr>
                <a:defRPr/>
              </a:pPr>
              <a:t>1/22/16</a:t>
            </a:fld>
            <a:endParaRPr lang="en-US" dirty="0"/>
          </a:p>
        </p:txBody>
      </p:sp>
    </p:spTree>
    <p:extLst>
      <p:ext uri="{BB962C8B-B14F-4D97-AF65-F5344CB8AC3E}">
        <p14:creationId xmlns:p14="http://schemas.microsoft.com/office/powerpoint/2010/main" val="16021583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3"/>
          </p:nvPr>
        </p:nvSpPr>
        <p:spPr/>
        <p:txBody>
          <a:bodyPr/>
          <a:lstStyle/>
          <a:p>
            <a:r>
              <a:rPr lang="en-US" dirty="0" smtClean="0"/>
              <a:t>Presented at the 2015 IEEE-USA Annual Meeting</a:t>
            </a:r>
          </a:p>
          <a:p>
            <a:pPr lvl="1"/>
            <a:r>
              <a:rPr lang="en-US" dirty="0"/>
              <a:t> </a:t>
            </a:r>
            <a:r>
              <a:rPr lang="en-US" dirty="0" smtClean="0"/>
              <a:t>Charles Lord, Region 3</a:t>
            </a:r>
          </a:p>
          <a:p>
            <a:r>
              <a:rPr lang="en-US" dirty="0" smtClean="0"/>
              <a:t>Adapted for use during this training</a:t>
            </a:r>
          </a:p>
          <a:p>
            <a:r>
              <a:rPr lang="en-US" dirty="0" smtClean="0"/>
              <a:t>Used to capture:</a:t>
            </a:r>
          </a:p>
          <a:p>
            <a:pPr lvl="1"/>
            <a:r>
              <a:rPr lang="en-US" dirty="0" smtClean="0"/>
              <a:t> Ideas you like</a:t>
            </a:r>
          </a:p>
          <a:p>
            <a:pPr lvl="1"/>
            <a:r>
              <a:rPr lang="en-US" dirty="0"/>
              <a:t> </a:t>
            </a:r>
            <a:r>
              <a:rPr lang="en-US" dirty="0" smtClean="0"/>
              <a:t>Ideas you can implement</a:t>
            </a:r>
          </a:p>
        </p:txBody>
      </p:sp>
      <p:pic>
        <p:nvPicPr>
          <p:cNvPr id="7" name="Content Placeholder 6"/>
          <p:cNvPicPr>
            <a:picLocks noGrp="1" noChangeAspect="1"/>
          </p:cNvPicPr>
          <p:nvPr>
            <p:ph sz="quarter" idx="24"/>
          </p:nvPr>
        </p:nvPicPr>
        <p:blipFill>
          <a:blip r:embed="rId2">
            <a:extLst>
              <a:ext uri="{28A0092B-C50C-407E-A947-70E740481C1C}">
                <a14:useLocalDpi xmlns:a14="http://schemas.microsoft.com/office/drawing/2010/main" val="0"/>
              </a:ext>
            </a:extLst>
          </a:blip>
          <a:stretch>
            <a:fillRect/>
          </a:stretch>
        </p:blipFill>
        <p:spPr>
          <a:xfrm>
            <a:off x="5179960" y="1644650"/>
            <a:ext cx="3398545" cy="4367213"/>
          </a:xfrm>
        </p:spPr>
      </p:pic>
      <p:sp>
        <p:nvSpPr>
          <p:cNvPr id="2" name="Title 1"/>
          <p:cNvSpPr>
            <a:spLocks noGrp="1"/>
          </p:cNvSpPr>
          <p:nvPr>
            <p:ph type="title"/>
          </p:nvPr>
        </p:nvSpPr>
        <p:spPr/>
        <p:txBody>
          <a:bodyPr/>
          <a:lstStyle/>
          <a:p>
            <a:r>
              <a:rPr lang="en-US" dirty="0" smtClean="0"/>
              <a:t>Making Your Section Zing</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22</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12698444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3"/>
          </p:nvPr>
        </p:nvSpPr>
        <p:spPr/>
        <p:txBody>
          <a:bodyPr/>
          <a:lstStyle/>
          <a:p>
            <a:r>
              <a:rPr lang="en-US" sz="2000" dirty="0" smtClean="0"/>
              <a:t>Membership Development Plan provided by IEEE Member Market Development</a:t>
            </a:r>
          </a:p>
          <a:p>
            <a:r>
              <a:rPr lang="en-US" sz="2000" dirty="0" smtClean="0"/>
              <a:t>Designed to be an addendum to the Membership Development Manual</a:t>
            </a:r>
          </a:p>
          <a:p>
            <a:r>
              <a:rPr lang="en-US" sz="2000" dirty="0" smtClean="0"/>
              <a:t>Workbook/Planning Guide for our MD efforts in the coming year.</a:t>
            </a:r>
            <a:endParaRPr lang="en-US" sz="2000" dirty="0"/>
          </a:p>
        </p:txBody>
      </p:sp>
      <p:sp>
        <p:nvSpPr>
          <p:cNvPr id="2" name="Title 1"/>
          <p:cNvSpPr>
            <a:spLocks noGrp="1"/>
          </p:cNvSpPr>
          <p:nvPr>
            <p:ph type="title"/>
          </p:nvPr>
        </p:nvSpPr>
        <p:spPr/>
        <p:txBody>
          <a:bodyPr/>
          <a:lstStyle/>
          <a:p>
            <a:r>
              <a:rPr lang="en-US" dirty="0"/>
              <a:t>2016 MD Workbook</a:t>
            </a:r>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23</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7" name="Content Placeholder 6"/>
          <p:cNvPicPr>
            <a:picLocks noGrp="1" noChangeAspect="1"/>
          </p:cNvPicPr>
          <p:nvPr>
            <p:ph sz="quarter" idx="24"/>
          </p:nvPr>
        </p:nvPicPr>
        <p:blipFill>
          <a:blip r:embed="rId2">
            <a:extLst>
              <a:ext uri="{28A0092B-C50C-407E-A947-70E740481C1C}">
                <a14:useLocalDpi xmlns:a14="http://schemas.microsoft.com/office/drawing/2010/main" val="0"/>
              </a:ext>
            </a:extLst>
          </a:blip>
          <a:stretch>
            <a:fillRect/>
          </a:stretch>
        </p:blipFill>
        <p:spPr>
          <a:xfrm>
            <a:off x="5072816" y="1644650"/>
            <a:ext cx="3367169" cy="4367213"/>
          </a:xfrm>
          <a:ln>
            <a:solidFill>
              <a:schemeClr val="tx1"/>
            </a:solidFill>
          </a:ln>
        </p:spPr>
      </p:pic>
    </p:spTree>
    <p:extLst>
      <p:ext uri="{BB962C8B-B14F-4D97-AF65-F5344CB8AC3E}">
        <p14:creationId xmlns:p14="http://schemas.microsoft.com/office/powerpoint/2010/main" val="39838565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 Report Resources</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24</a:t>
            </a:fld>
            <a:endParaRPr lang="en-US" dirty="0"/>
          </a:p>
        </p:txBody>
      </p:sp>
      <p:sp>
        <p:nvSpPr>
          <p:cNvPr id="5" name="Content Placeholder 4"/>
          <p:cNvSpPr>
            <a:spLocks noGrp="1"/>
          </p:cNvSpPr>
          <p:nvPr>
            <p:ph sz="half" idx="11"/>
          </p:nvPr>
        </p:nvSpPr>
        <p:spPr>
          <a:xfrm>
            <a:off x="366890" y="1454452"/>
            <a:ext cx="8418980" cy="4605154"/>
          </a:xfrm>
        </p:spPr>
        <p:txBody>
          <a:bodyPr>
            <a:normAutofit fontScale="92500" lnSpcReduction="10000"/>
          </a:bodyPr>
          <a:lstStyle/>
          <a:p>
            <a:pPr marL="0" indent="0" algn="ctr">
              <a:buNone/>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Data is the backbone of understanding and growing membership</a:t>
            </a:r>
          </a:p>
          <a:p>
            <a:r>
              <a:rPr lang="en-US" dirty="0" smtClean="0"/>
              <a:t>Membership </a:t>
            </a:r>
            <a:r>
              <a:rPr lang="en-US" dirty="0"/>
              <a:t>Development Portal</a:t>
            </a:r>
          </a:p>
          <a:p>
            <a:pPr lvl="1"/>
            <a:r>
              <a:rPr lang="en-US" dirty="0"/>
              <a:t>Tools, templates, links and resources</a:t>
            </a:r>
          </a:p>
          <a:p>
            <a:pPr lvl="1"/>
            <a:r>
              <a:rPr lang="en-US" dirty="0">
                <a:hlinkClick r:id="rId3"/>
              </a:rPr>
              <a:t>www.ieee.org/md</a:t>
            </a:r>
            <a:r>
              <a:rPr lang="en-US" dirty="0"/>
              <a:t> </a:t>
            </a:r>
          </a:p>
          <a:p>
            <a:r>
              <a:rPr lang="en-US" dirty="0" smtClean="0"/>
              <a:t>Section Vitality Dashboard</a:t>
            </a:r>
          </a:p>
          <a:p>
            <a:pPr lvl="1"/>
            <a:r>
              <a:rPr lang="en-US" dirty="0" smtClean="0"/>
              <a:t>Pre-defined reports for your Section</a:t>
            </a:r>
          </a:p>
          <a:p>
            <a:pPr lvl="1"/>
            <a:r>
              <a:rPr lang="en-US" dirty="0" smtClean="0">
                <a:hlinkClick r:id="rId4"/>
              </a:rPr>
              <a:t>www.ieee.org/vitalitydb</a:t>
            </a:r>
            <a:endParaRPr lang="en-US" dirty="0" smtClean="0"/>
          </a:p>
          <a:p>
            <a:r>
              <a:rPr lang="en-US" dirty="0" smtClean="0"/>
              <a:t>MD Monthly reports</a:t>
            </a:r>
          </a:p>
          <a:p>
            <a:pPr lvl="1"/>
            <a:r>
              <a:rPr lang="en-US" dirty="0" smtClean="0"/>
              <a:t>Global, regional</a:t>
            </a:r>
          </a:p>
          <a:p>
            <a:r>
              <a:rPr lang="en-US" dirty="0" smtClean="0"/>
              <a:t>Monthly MD Webcasts</a:t>
            </a:r>
          </a:p>
          <a:p>
            <a:endParaRPr lang="en-US" dirty="0" smtClean="0"/>
          </a:p>
          <a:p>
            <a:pPr lvl="1"/>
            <a:endParaRPr 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812" y="4548188"/>
            <a:ext cx="4722076" cy="165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888" y="2053850"/>
            <a:ext cx="3208981" cy="240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8819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 MD Reports</a:t>
            </a:r>
            <a:endParaRPr lang="en-US" dirty="0"/>
          </a:p>
        </p:txBody>
      </p:sp>
      <p:sp>
        <p:nvSpPr>
          <p:cNvPr id="3" name="Content Placeholder 2"/>
          <p:cNvSpPr>
            <a:spLocks noGrp="1"/>
          </p:cNvSpPr>
          <p:nvPr>
            <p:ph sz="quarter" idx="14"/>
          </p:nvPr>
        </p:nvSpPr>
        <p:spPr>
          <a:xfrm>
            <a:off x="365760" y="1645920"/>
            <a:ext cx="4170729" cy="4389120"/>
          </a:xfrm>
        </p:spPr>
        <p:txBody>
          <a:bodyPr/>
          <a:lstStyle/>
          <a:p>
            <a:r>
              <a:rPr lang="en-US" sz="1800" dirty="0" smtClean="0"/>
              <a:t>Region-specific data and trends</a:t>
            </a:r>
          </a:p>
          <a:p>
            <a:r>
              <a:rPr lang="en-US" sz="1800" dirty="0" smtClean="0"/>
              <a:t>Section-level data</a:t>
            </a:r>
          </a:p>
          <a:p>
            <a:pPr lvl="1"/>
            <a:r>
              <a:rPr lang="en-US" sz="1400" dirty="0" smtClean="0"/>
              <a:t>Recruitment</a:t>
            </a:r>
          </a:p>
          <a:p>
            <a:pPr lvl="1"/>
            <a:r>
              <a:rPr lang="en-US" sz="1400" dirty="0" smtClean="0"/>
              <a:t>Retention</a:t>
            </a:r>
          </a:p>
          <a:p>
            <a:pPr lvl="1"/>
            <a:r>
              <a:rPr lang="en-US" sz="1400" dirty="0" smtClean="0"/>
              <a:t>Overall membership</a:t>
            </a:r>
          </a:p>
          <a:p>
            <a:r>
              <a:rPr lang="en-US" sz="1800" dirty="0"/>
              <a:t>Section-level progress to MD </a:t>
            </a:r>
            <a:r>
              <a:rPr lang="en-US" sz="1800" dirty="0" smtClean="0"/>
              <a:t>goals</a:t>
            </a:r>
          </a:p>
          <a:p>
            <a:r>
              <a:rPr lang="en-US" sz="1800" dirty="0" smtClean="0"/>
              <a:t>Sent by Region MD Chair</a:t>
            </a:r>
            <a:endParaRPr lang="en-US" sz="1800" dirty="0"/>
          </a:p>
          <a:p>
            <a:pPr lvl="1"/>
            <a:endParaRPr lang="en-US" sz="1400" dirty="0" smtClean="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25</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358" y="1547225"/>
            <a:ext cx="3971925" cy="513873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2331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IEEE Section</a:t>
            </a:r>
            <a:endParaRPr lang="en-US" dirty="0"/>
          </a:p>
        </p:txBody>
      </p:sp>
      <p:sp>
        <p:nvSpPr>
          <p:cNvPr id="3" name="Slide Number Placeholder 2"/>
          <p:cNvSpPr>
            <a:spLocks noGrp="1"/>
          </p:cNvSpPr>
          <p:nvPr>
            <p:ph type="sldNum" sz="quarter" idx="10"/>
          </p:nvPr>
        </p:nvSpPr>
        <p:spPr/>
        <p:txBody>
          <a:bodyPr/>
          <a:lstStyle/>
          <a:p>
            <a:pPr>
              <a:defRPr/>
            </a:pPr>
            <a:fld id="{FF742EE6-F228-A848-AAD6-425DE94CFCF2}" type="slidenum">
              <a:rPr lang="en-US" smtClean="0"/>
              <a:pPr>
                <a:defRPr/>
              </a:pPr>
              <a:t>26</a:t>
            </a:fld>
            <a:endParaRPr lang="en-US" dirty="0"/>
          </a:p>
        </p:txBody>
      </p:sp>
      <p:sp>
        <p:nvSpPr>
          <p:cNvPr id="4" name="Date Placeholder 3"/>
          <p:cNvSpPr>
            <a:spLocks noGrp="1"/>
          </p:cNvSpPr>
          <p:nvPr>
            <p:ph type="dt" sz="half" idx="11"/>
          </p:nvPr>
        </p:nvSpPr>
        <p:spPr/>
        <p:txBody>
          <a:bodyPr/>
          <a:lstStyle/>
          <a:p>
            <a:pPr>
              <a:defRPr/>
            </a:pPr>
            <a:fld id="{A93E3956-5BF0-9741-A8A0-EC870CD029F6}" type="datetime1">
              <a:rPr lang="en-US" smtClean="0"/>
              <a:pPr>
                <a:defRPr/>
              </a:pPr>
              <a:t>1/22/16</a:t>
            </a:fld>
            <a:endParaRPr lang="en-US" dirty="0"/>
          </a:p>
        </p:txBody>
      </p:sp>
    </p:spTree>
    <p:extLst>
      <p:ext uri="{BB962C8B-B14F-4D97-AF65-F5344CB8AC3E}">
        <p14:creationId xmlns:p14="http://schemas.microsoft.com/office/powerpoint/2010/main" val="23650838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3"/>
          </p:nvPr>
        </p:nvSpPr>
        <p:spPr>
          <a:xfrm>
            <a:off x="374826" y="1644650"/>
            <a:ext cx="4685424" cy="4367213"/>
          </a:xfrm>
        </p:spPr>
        <p:txBody>
          <a:bodyPr/>
          <a:lstStyle/>
          <a:p>
            <a:r>
              <a:rPr lang="en-US" dirty="0" smtClean="0"/>
              <a:t>Research Your Section</a:t>
            </a:r>
          </a:p>
          <a:p>
            <a:pPr lvl="1"/>
            <a:r>
              <a:rPr lang="en-US" dirty="0"/>
              <a:t> </a:t>
            </a:r>
            <a:r>
              <a:rPr lang="en-US" dirty="0" smtClean="0"/>
              <a:t>Identify meetings and events</a:t>
            </a:r>
          </a:p>
          <a:p>
            <a:pPr lvl="1"/>
            <a:r>
              <a:rPr lang="en-US" dirty="0" smtClean="0"/>
              <a:t>Perform SWOT Analysis</a:t>
            </a:r>
          </a:p>
          <a:p>
            <a:pPr lvl="1"/>
            <a:r>
              <a:rPr lang="en-US" dirty="0" smtClean="0"/>
              <a:t>Focus on factors </a:t>
            </a:r>
            <a:r>
              <a:rPr lang="en-US" dirty="0"/>
              <a:t>impacting member engagement and recruitment</a:t>
            </a:r>
          </a:p>
          <a:p>
            <a:r>
              <a:rPr lang="en-US" dirty="0" smtClean="0"/>
              <a:t>Generate a List of:</a:t>
            </a:r>
          </a:p>
          <a:p>
            <a:pPr lvl="1"/>
            <a:r>
              <a:rPr lang="en-US" dirty="0" smtClean="0"/>
              <a:t> What is Happening?</a:t>
            </a:r>
          </a:p>
          <a:p>
            <a:pPr lvl="1"/>
            <a:r>
              <a:rPr lang="en-US" dirty="0"/>
              <a:t> </a:t>
            </a:r>
            <a:r>
              <a:rPr lang="en-US" dirty="0" smtClean="0"/>
              <a:t>When?</a:t>
            </a:r>
          </a:p>
          <a:p>
            <a:pPr lvl="1"/>
            <a:r>
              <a:rPr lang="en-US" dirty="0" smtClean="0"/>
              <a:t> Where?</a:t>
            </a:r>
          </a:p>
          <a:p>
            <a:pPr lvl="1"/>
            <a:r>
              <a:rPr lang="en-US" dirty="0"/>
              <a:t> </a:t>
            </a:r>
            <a:r>
              <a:rPr lang="en-US" dirty="0" smtClean="0"/>
              <a:t>Who is responsible?</a:t>
            </a:r>
          </a:p>
        </p:txBody>
      </p:sp>
      <p:sp>
        <p:nvSpPr>
          <p:cNvPr id="5" name="Title 4"/>
          <p:cNvSpPr>
            <a:spLocks noGrp="1"/>
          </p:cNvSpPr>
          <p:nvPr>
            <p:ph type="title"/>
          </p:nvPr>
        </p:nvSpPr>
        <p:spPr/>
        <p:txBody>
          <a:bodyPr/>
          <a:lstStyle/>
          <a:p>
            <a:r>
              <a:rPr lang="en-US" dirty="0" smtClean="0"/>
              <a:t>Step 1: Learn About Your Section	</a:t>
            </a:r>
            <a:endParaRPr lang="en-US" dirty="0"/>
          </a:p>
        </p:txBody>
      </p:sp>
      <p:sp>
        <p:nvSpPr>
          <p:cNvPr id="3" name="Slide Number Placeholder 2"/>
          <p:cNvSpPr>
            <a:spLocks noGrp="1"/>
          </p:cNvSpPr>
          <p:nvPr>
            <p:ph type="sldNum" sz="quarter" idx="25"/>
          </p:nvPr>
        </p:nvSpPr>
        <p:spPr/>
        <p:txBody>
          <a:bodyPr/>
          <a:lstStyle/>
          <a:p>
            <a:pPr>
              <a:defRPr/>
            </a:pPr>
            <a:fld id="{FF742EE6-F228-A848-AAD6-425DE94CFCF2}" type="slidenum">
              <a:rPr lang="en-US" smtClean="0"/>
              <a:pPr>
                <a:defRPr/>
              </a:pPr>
              <a:t>27</a:t>
            </a:fld>
            <a:endParaRPr lang="en-US" dirty="0"/>
          </a:p>
        </p:txBody>
      </p:sp>
      <p:sp>
        <p:nvSpPr>
          <p:cNvPr id="4" name="Date Placeholder 3"/>
          <p:cNvSpPr>
            <a:spLocks noGrp="1"/>
          </p:cNvSpPr>
          <p:nvPr>
            <p:ph type="dt" sz="half" idx="26"/>
          </p:nvPr>
        </p:nvSpPr>
        <p:spPr/>
        <p:txBody>
          <a:bodyPr/>
          <a:lstStyle/>
          <a:p>
            <a:pPr>
              <a:defRPr/>
            </a:pPr>
            <a:fld id="{A93E3956-5BF0-9741-A8A0-EC870CD029F6}" type="datetime1">
              <a:rPr lang="en-US" smtClean="0"/>
              <a:pPr>
                <a:defRPr/>
              </a:pPr>
              <a:t>1/22/16</a:t>
            </a:fld>
            <a:endParaRPr lang="en-US" dirty="0"/>
          </a:p>
        </p:txBody>
      </p:sp>
      <p:pic>
        <p:nvPicPr>
          <p:cNvPr id="1027" name="Picture 3"/>
          <p:cNvPicPr>
            <a:picLocks noGrp="1" noChangeAspect="1" noChangeArrowheads="1"/>
          </p:cNvPicPr>
          <p:nvPr>
            <p:ph sz="quarter" idx="24"/>
          </p:nvPr>
        </p:nvPicPr>
        <p:blipFill>
          <a:blip r:embed="rId2">
            <a:extLst>
              <a:ext uri="{28A0092B-C50C-407E-A947-70E740481C1C}">
                <a14:useLocalDpi xmlns:a14="http://schemas.microsoft.com/office/drawing/2010/main" val="0"/>
              </a:ext>
            </a:extLst>
          </a:blip>
          <a:srcRect/>
          <a:stretch>
            <a:fillRect/>
          </a:stretch>
        </p:blipFill>
        <p:spPr bwMode="auto">
          <a:xfrm>
            <a:off x="5147334" y="2045022"/>
            <a:ext cx="3566469" cy="356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488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Meetings/Events</a:t>
            </a:r>
            <a:endParaRPr lang="en-US" dirty="0"/>
          </a:p>
        </p:txBody>
      </p:sp>
      <p:sp>
        <p:nvSpPr>
          <p:cNvPr id="3" name="Content Placeholder 2"/>
          <p:cNvSpPr>
            <a:spLocks noGrp="1"/>
          </p:cNvSpPr>
          <p:nvPr>
            <p:ph sz="quarter" idx="14"/>
          </p:nvPr>
        </p:nvSpPr>
        <p:spPr>
          <a:xfrm>
            <a:off x="3178628" y="1645920"/>
            <a:ext cx="5617029" cy="4389120"/>
          </a:xfrm>
        </p:spPr>
        <p:txBody>
          <a:bodyPr/>
          <a:lstStyle/>
          <a:p>
            <a:r>
              <a:rPr lang="en-US" dirty="0" err="1"/>
              <a:t>v</a:t>
            </a:r>
            <a:r>
              <a:rPr lang="en-US" dirty="0" err="1" smtClean="0"/>
              <a:t>Tools</a:t>
            </a:r>
            <a:r>
              <a:rPr lang="en-US" dirty="0" smtClean="0"/>
              <a:t> Meetings</a:t>
            </a:r>
          </a:p>
          <a:p>
            <a:pPr lvl="1"/>
            <a:r>
              <a:rPr lang="en-US" u="sng" dirty="0" smtClean="0"/>
              <a:t> </a:t>
            </a:r>
            <a:r>
              <a:rPr lang="en-US" u="sng" dirty="0" smtClean="0">
                <a:hlinkClick r:id="rId2"/>
              </a:rPr>
              <a:t>meetings.vtools.ieee.org</a:t>
            </a:r>
            <a:endParaRPr lang="en-US" dirty="0" smtClean="0"/>
          </a:p>
          <a:p>
            <a:r>
              <a:rPr lang="en-US" dirty="0" smtClean="0"/>
              <a:t>IEEE Events and Conferences</a:t>
            </a:r>
          </a:p>
          <a:p>
            <a:pPr lvl="1"/>
            <a:r>
              <a:rPr lang="en-US" u="sng" dirty="0"/>
              <a:t> </a:t>
            </a:r>
            <a:r>
              <a:rPr lang="en-US" u="sng" dirty="0" smtClean="0">
                <a:hlinkClick r:id="rId3"/>
              </a:rPr>
              <a:t>www.ieee.org/conferences</a:t>
            </a:r>
            <a:endParaRPr lang="en-US" dirty="0" smtClean="0"/>
          </a:p>
          <a:p>
            <a:r>
              <a:rPr lang="en-US" dirty="0" smtClean="0"/>
              <a:t>Section Vitality Dashboard</a:t>
            </a:r>
          </a:p>
          <a:p>
            <a:pPr lvl="1"/>
            <a:r>
              <a:rPr lang="en-US" dirty="0" smtClean="0"/>
              <a:t> has a tab for each</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28</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05" y="1718498"/>
            <a:ext cx="2485780" cy="3749040"/>
          </a:xfrm>
          <a:prstGeom prst="rect">
            <a:avLst/>
          </a:prstGeom>
        </p:spPr>
      </p:pic>
    </p:spTree>
    <p:extLst>
      <p:ext uri="{BB962C8B-B14F-4D97-AF65-F5344CB8AC3E}">
        <p14:creationId xmlns:p14="http://schemas.microsoft.com/office/powerpoint/2010/main" val="2663911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3"/>
          </p:nvPr>
        </p:nvSpPr>
        <p:spPr>
          <a:xfrm>
            <a:off x="374826" y="1644650"/>
            <a:ext cx="4197174" cy="4367213"/>
          </a:xfrm>
        </p:spPr>
        <p:txBody>
          <a:bodyPr/>
          <a:lstStyle/>
          <a:p>
            <a:r>
              <a:rPr lang="en-US" dirty="0" smtClean="0"/>
              <a:t>Run Officer report in Vitality Dashboard</a:t>
            </a:r>
          </a:p>
          <a:p>
            <a:r>
              <a:rPr lang="en-US" dirty="0" smtClean="0"/>
              <a:t>Make contact about </a:t>
            </a:r>
            <a:r>
              <a:rPr lang="en-US" dirty="0"/>
              <a:t>potential partnership </a:t>
            </a:r>
            <a:r>
              <a:rPr lang="en-US" dirty="0" smtClean="0"/>
              <a:t>opportunities</a:t>
            </a:r>
          </a:p>
          <a:p>
            <a:pPr lvl="1"/>
            <a:r>
              <a:rPr lang="en-US" dirty="0" smtClean="0"/>
              <a:t> Upcoming </a:t>
            </a:r>
            <a:r>
              <a:rPr lang="en-US" dirty="0"/>
              <a:t>meetings and events</a:t>
            </a:r>
          </a:p>
          <a:p>
            <a:pPr lvl="1"/>
            <a:r>
              <a:rPr lang="en-US" dirty="0"/>
              <a:t> Create new programs</a:t>
            </a:r>
          </a:p>
          <a:p>
            <a:r>
              <a:rPr lang="en-US" dirty="0" smtClean="0"/>
              <a:t>An </a:t>
            </a:r>
            <a:r>
              <a:rPr lang="en-US" b="1" u="sng" dirty="0" smtClean="0"/>
              <a:t>absence</a:t>
            </a:r>
            <a:r>
              <a:rPr lang="en-US" dirty="0" smtClean="0"/>
              <a:t> of Affinity group(s) presents an opportunity</a:t>
            </a:r>
          </a:p>
        </p:txBody>
      </p:sp>
      <p:sp>
        <p:nvSpPr>
          <p:cNvPr id="2" name="Title 1"/>
          <p:cNvSpPr>
            <a:spLocks noGrp="1"/>
          </p:cNvSpPr>
          <p:nvPr>
            <p:ph type="title"/>
          </p:nvPr>
        </p:nvSpPr>
        <p:spPr/>
        <p:txBody>
          <a:bodyPr/>
          <a:lstStyle/>
          <a:p>
            <a:r>
              <a:rPr lang="en-US" dirty="0" smtClean="0"/>
              <a:t>Step 2: Identify Chapters and Affinity Groups</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29</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6150" y="1609725"/>
            <a:ext cx="2015415" cy="16459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495" y="4764088"/>
            <a:ext cx="3667125" cy="12477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840" y="3308531"/>
            <a:ext cx="1768519" cy="6400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728" y="3356429"/>
            <a:ext cx="2169160" cy="64008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3920" y="3977639"/>
            <a:ext cx="2919984" cy="64008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4999" y="1609725"/>
            <a:ext cx="2000250" cy="1476375"/>
          </a:xfrm>
          <a:prstGeom prst="rect">
            <a:avLst/>
          </a:prstGeom>
        </p:spPr>
      </p:pic>
    </p:spTree>
    <p:extLst>
      <p:ext uri="{BB962C8B-B14F-4D97-AF65-F5344CB8AC3E}">
        <p14:creationId xmlns:p14="http://schemas.microsoft.com/office/powerpoint/2010/main" val="17804508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25438" y="157163"/>
            <a:ext cx="8326437" cy="1076325"/>
          </a:xfrm>
        </p:spPr>
        <p:txBody>
          <a:bodyPr/>
          <a:lstStyle/>
          <a:p>
            <a:pPr eaLnBrk="1" hangingPunct="1"/>
            <a:r>
              <a:rPr lang="en-US" altLang="en-US" sz="2800" dirty="0" smtClean="0">
                <a:ea typeface="MS PGothic" pitchFamily="34" charset="-128"/>
              </a:rPr>
              <a:t>Introductions – MGA MD Staff</a:t>
            </a:r>
          </a:p>
        </p:txBody>
      </p:sp>
      <p:sp>
        <p:nvSpPr>
          <p:cNvPr id="15" name="Rectangle 4"/>
          <p:cNvSpPr txBox="1">
            <a:spLocks noChangeArrowheads="1"/>
          </p:cNvSpPr>
          <p:nvPr/>
        </p:nvSpPr>
        <p:spPr bwMode="auto">
          <a:xfrm>
            <a:off x="1867755" y="2205867"/>
            <a:ext cx="2524125" cy="1104900"/>
          </a:xfrm>
          <a:prstGeom prst="rect">
            <a:avLst/>
          </a:prstGeom>
          <a:noFill/>
          <a:ln w="9525">
            <a:noFill/>
            <a:miter lim="800000"/>
            <a:headEnd/>
            <a:tailEnd/>
          </a:ln>
        </p:spPr>
        <p:txBody>
          <a:bodyPr/>
          <a:lstStyle/>
          <a:p>
            <a:pPr marL="533400" indent="-533400">
              <a:defRPr/>
            </a:pPr>
            <a:r>
              <a:rPr lang="en-US" sz="1400" b="1" kern="0" dirty="0" smtClean="0">
                <a:solidFill>
                  <a:schemeClr val="accent1"/>
                </a:solidFill>
                <a:latin typeface="+mn-lt"/>
                <a:ea typeface="+mn-ea"/>
              </a:rPr>
              <a:t>Adrienne </a:t>
            </a:r>
            <a:r>
              <a:rPr lang="en-US" sz="1400" b="1" kern="0" dirty="0">
                <a:solidFill>
                  <a:schemeClr val="accent1"/>
                </a:solidFill>
                <a:latin typeface="+mn-lt"/>
                <a:ea typeface="+mn-ea"/>
              </a:rPr>
              <a:t>Hahn</a:t>
            </a:r>
          </a:p>
          <a:p>
            <a:pPr marL="533400" indent="-533400">
              <a:defRPr/>
            </a:pPr>
            <a:r>
              <a:rPr lang="en-US" sz="1200" kern="0" dirty="0" smtClean="0">
                <a:solidFill>
                  <a:schemeClr val="tx1">
                    <a:lumMod val="65000"/>
                    <a:lumOff val="35000"/>
                  </a:schemeClr>
                </a:solidFill>
                <a:latin typeface="+mn-lt"/>
                <a:ea typeface="+mn-ea"/>
                <a:hlinkClick r:id="rId3"/>
              </a:rPr>
              <a:t>a.hahn@ieee.org</a:t>
            </a:r>
            <a:endParaRPr lang="en-US" sz="1200" kern="0" dirty="0" smtClean="0">
              <a:solidFill>
                <a:schemeClr val="tx1">
                  <a:lumMod val="65000"/>
                  <a:lumOff val="35000"/>
                </a:schemeClr>
              </a:solidFill>
              <a:latin typeface="+mn-lt"/>
              <a:ea typeface="+mn-ea"/>
            </a:endParaRPr>
          </a:p>
          <a:p>
            <a:pPr marL="533400" indent="-533400">
              <a:defRPr/>
            </a:pPr>
            <a:endParaRPr lang="en-US" sz="1200" kern="0" dirty="0">
              <a:solidFill>
                <a:schemeClr val="tx1">
                  <a:lumMod val="65000"/>
                  <a:lumOff val="35000"/>
                </a:schemeClr>
              </a:solidFill>
              <a:latin typeface="+mn-lt"/>
              <a:ea typeface="+mn-ea"/>
            </a:endParaRPr>
          </a:p>
          <a:p>
            <a:pPr>
              <a:defRPr/>
            </a:pPr>
            <a:r>
              <a:rPr lang="en-US" sz="1200" kern="0" dirty="0">
                <a:solidFill>
                  <a:schemeClr val="tx1">
                    <a:lumMod val="65000"/>
                    <a:lumOff val="35000"/>
                  </a:schemeClr>
                </a:solidFill>
                <a:latin typeface="+mn-lt"/>
              </a:rPr>
              <a:t>Regions 1, 2, 4 </a:t>
            </a:r>
            <a:endParaRPr lang="en-US" sz="1200" kern="0" dirty="0" smtClean="0">
              <a:solidFill>
                <a:schemeClr val="tx1">
                  <a:lumMod val="65000"/>
                  <a:lumOff val="35000"/>
                </a:schemeClr>
              </a:solidFill>
              <a:latin typeface="+mn-lt"/>
            </a:endParaRPr>
          </a:p>
          <a:p>
            <a:pPr>
              <a:defRPr/>
            </a:pPr>
            <a:r>
              <a:rPr lang="en-US" sz="1200" kern="0" dirty="0" smtClean="0">
                <a:solidFill>
                  <a:schemeClr val="tx1">
                    <a:lumMod val="65000"/>
                    <a:lumOff val="35000"/>
                  </a:schemeClr>
                </a:solidFill>
                <a:latin typeface="+mn-lt"/>
              </a:rPr>
              <a:t>Membership Development</a:t>
            </a:r>
            <a:endParaRPr lang="en-US" sz="1200" kern="0" dirty="0">
              <a:solidFill>
                <a:schemeClr val="tx1">
                  <a:lumMod val="65000"/>
                  <a:lumOff val="35000"/>
                </a:schemeClr>
              </a:solidFill>
              <a:latin typeface="+mn-lt"/>
            </a:endParaRPr>
          </a:p>
          <a:p>
            <a:pPr marL="533400" indent="-533400">
              <a:defRPr/>
            </a:pPr>
            <a:endParaRPr lang="en-US" sz="1200" kern="0" dirty="0">
              <a:solidFill>
                <a:schemeClr val="tx1">
                  <a:lumMod val="65000"/>
                  <a:lumOff val="35000"/>
                </a:schemeClr>
              </a:solidFill>
              <a:latin typeface="+mn-lt"/>
              <a:ea typeface="+mn-ea"/>
            </a:endParaRPr>
          </a:p>
        </p:txBody>
      </p:sp>
      <p:pic>
        <p:nvPicPr>
          <p:cNvPr id="2" name="Picture 1"/>
          <p:cNvPicPr>
            <a:picLocks noChangeAspect="1"/>
          </p:cNvPicPr>
          <p:nvPr/>
        </p:nvPicPr>
        <p:blipFill>
          <a:blip r:embed="rId4"/>
          <a:stretch>
            <a:fillRect/>
          </a:stretch>
        </p:blipFill>
        <p:spPr>
          <a:xfrm>
            <a:off x="570108" y="3993312"/>
            <a:ext cx="935181" cy="1159626"/>
          </a:xfrm>
          <a:prstGeom prst="rect">
            <a:avLst/>
          </a:prstGeom>
          <a:ln>
            <a:noFill/>
          </a:ln>
          <a:effectLst>
            <a:outerShdw blurRad="292100" dist="139700" dir="2700000" algn="tl" rotWithShape="0">
              <a:srgbClr val="333333">
                <a:alpha val="65000"/>
              </a:srgbClr>
            </a:outerShdw>
          </a:effectLst>
        </p:spPr>
      </p:pic>
      <p:sp>
        <p:nvSpPr>
          <p:cNvPr id="16" name="Rectangle 4"/>
          <p:cNvSpPr txBox="1">
            <a:spLocks noChangeArrowheads="1"/>
          </p:cNvSpPr>
          <p:nvPr/>
        </p:nvSpPr>
        <p:spPr bwMode="auto">
          <a:xfrm>
            <a:off x="1750161" y="3979025"/>
            <a:ext cx="2510631" cy="1076325"/>
          </a:xfrm>
          <a:prstGeom prst="rect">
            <a:avLst/>
          </a:prstGeom>
          <a:noFill/>
          <a:ln w="9525">
            <a:noFill/>
            <a:miter lim="800000"/>
            <a:headEnd/>
            <a:tailEnd/>
          </a:ln>
        </p:spPr>
        <p:txBody>
          <a:bodyPr/>
          <a:lstStyle/>
          <a:p>
            <a:pPr marL="533400" indent="-533400">
              <a:defRPr/>
            </a:pPr>
            <a:r>
              <a:rPr lang="en-US" sz="1400" b="1" kern="0" dirty="0" smtClean="0">
                <a:solidFill>
                  <a:schemeClr val="accent1"/>
                </a:solidFill>
                <a:latin typeface="+mn-lt"/>
                <a:ea typeface="+mn-ea"/>
              </a:rPr>
              <a:t>Chris Wright</a:t>
            </a:r>
          </a:p>
          <a:p>
            <a:pPr marL="533400" indent="-533400">
              <a:defRPr/>
            </a:pPr>
            <a:r>
              <a:rPr lang="en-US" sz="1200" dirty="0" smtClean="0">
                <a:solidFill>
                  <a:schemeClr val="tx1">
                    <a:lumMod val="65000"/>
                    <a:lumOff val="35000"/>
                  </a:schemeClr>
                </a:solidFill>
                <a:latin typeface="+mn-lt"/>
                <a:ea typeface="MS PGothic"/>
                <a:cs typeface="MS PGothic"/>
                <a:hlinkClick r:id="rId5"/>
              </a:rPr>
              <a:t>wright.c@ieee.org</a:t>
            </a:r>
            <a:r>
              <a:rPr lang="en-US" sz="1200" dirty="0" smtClean="0">
                <a:solidFill>
                  <a:schemeClr val="tx1">
                    <a:lumMod val="65000"/>
                    <a:lumOff val="35000"/>
                  </a:schemeClr>
                </a:solidFill>
                <a:latin typeface="+mn-lt"/>
                <a:ea typeface="MS PGothic"/>
                <a:cs typeface="MS PGothic"/>
              </a:rPr>
              <a:t> </a:t>
            </a:r>
            <a:endParaRPr lang="en-US" sz="1200" kern="0" dirty="0">
              <a:solidFill>
                <a:schemeClr val="tx1">
                  <a:lumMod val="65000"/>
                  <a:lumOff val="35000"/>
                </a:schemeClr>
              </a:solidFill>
              <a:latin typeface="+mn-lt"/>
            </a:endParaRPr>
          </a:p>
          <a:p>
            <a:pPr marL="533400" indent="-533400">
              <a:defRPr/>
            </a:pPr>
            <a:endParaRPr lang="en-US" sz="1400" b="1" kern="0" dirty="0">
              <a:solidFill>
                <a:schemeClr val="tx1">
                  <a:lumMod val="65000"/>
                  <a:lumOff val="35000"/>
                </a:schemeClr>
              </a:solidFill>
              <a:latin typeface="+mn-lt"/>
              <a:ea typeface="+mn-ea"/>
            </a:endParaRPr>
          </a:p>
          <a:p>
            <a:pPr>
              <a:defRPr/>
            </a:pPr>
            <a:r>
              <a:rPr lang="en-US" sz="1200" kern="0" dirty="0">
                <a:solidFill>
                  <a:schemeClr val="tx1">
                    <a:lumMod val="65000"/>
                    <a:lumOff val="35000"/>
                  </a:schemeClr>
                </a:solidFill>
                <a:latin typeface="+mn-lt"/>
                <a:ea typeface="+mn-ea"/>
              </a:rPr>
              <a:t>Regions 3, 5, </a:t>
            </a:r>
            <a:r>
              <a:rPr lang="en-US" sz="1200" kern="0" dirty="0" smtClean="0">
                <a:solidFill>
                  <a:schemeClr val="tx1">
                    <a:lumMod val="65000"/>
                    <a:lumOff val="35000"/>
                  </a:schemeClr>
                </a:solidFill>
                <a:latin typeface="+mn-lt"/>
                <a:ea typeface="+mn-ea"/>
              </a:rPr>
              <a:t>6 </a:t>
            </a:r>
          </a:p>
          <a:p>
            <a:pPr>
              <a:defRPr/>
            </a:pPr>
            <a:r>
              <a:rPr lang="en-US" sz="1200" kern="0" dirty="0" smtClean="0">
                <a:solidFill>
                  <a:schemeClr val="tx1">
                    <a:lumMod val="65000"/>
                    <a:lumOff val="35000"/>
                  </a:schemeClr>
                </a:solidFill>
                <a:latin typeface="+mn-lt"/>
                <a:ea typeface="+mn-ea"/>
              </a:rPr>
              <a:t>Membership Development</a:t>
            </a:r>
            <a:endParaRPr lang="en-US" sz="1200" kern="0" dirty="0">
              <a:solidFill>
                <a:schemeClr val="tx1">
                  <a:lumMod val="65000"/>
                  <a:lumOff val="35000"/>
                </a:schemeClr>
              </a:solidFill>
              <a:latin typeface="+mn-lt"/>
              <a:ea typeface="+mn-ea"/>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08" y="2140890"/>
            <a:ext cx="1012559" cy="1094538"/>
          </a:xfrm>
          <a:prstGeom prst="rect">
            <a:avLst/>
          </a:prstGeom>
          <a:effectLst>
            <a:outerShdw blurRad="292100" dist="139700" dir="2700000" algn="tl" rotWithShape="0">
              <a:prstClr val="black">
                <a:alpha val="65000"/>
              </a:prstClr>
            </a:outerShdw>
          </a:effectLst>
        </p:spPr>
      </p:pic>
      <p:sp>
        <p:nvSpPr>
          <p:cNvPr id="6" name="Rectangle 5"/>
          <p:cNvSpPr/>
          <p:nvPr/>
        </p:nvSpPr>
        <p:spPr>
          <a:xfrm>
            <a:off x="5921829" y="1988457"/>
            <a:ext cx="2730046" cy="32947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Map of New Jersey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4"/>
          </p:nvPr>
        </p:nvSpPr>
        <p:spPr>
          <a:xfrm>
            <a:off x="3790951" y="1644650"/>
            <a:ext cx="4983338" cy="4367213"/>
          </a:xfrm>
        </p:spPr>
        <p:txBody>
          <a:bodyPr/>
          <a:lstStyle/>
          <a:p>
            <a:r>
              <a:rPr lang="en-US" dirty="0"/>
              <a:t>Main Objectives:</a:t>
            </a:r>
          </a:p>
          <a:p>
            <a:pPr lvl="1"/>
            <a:r>
              <a:rPr lang="en-US" dirty="0"/>
              <a:t> Get </a:t>
            </a:r>
            <a:r>
              <a:rPr lang="en-US" dirty="0" err="1" smtClean="0"/>
              <a:t>ExCom</a:t>
            </a:r>
            <a:r>
              <a:rPr lang="en-US" dirty="0" smtClean="0"/>
              <a:t> </a:t>
            </a:r>
            <a:r>
              <a:rPr lang="en-US" dirty="0"/>
              <a:t>buy-in for plan </a:t>
            </a:r>
          </a:p>
          <a:p>
            <a:pPr lvl="1"/>
            <a:r>
              <a:rPr lang="en-US" dirty="0"/>
              <a:t> Discuss past meetings/activities</a:t>
            </a:r>
          </a:p>
          <a:p>
            <a:pPr lvl="1"/>
            <a:r>
              <a:rPr lang="en-US" dirty="0"/>
              <a:t> Identify </a:t>
            </a:r>
            <a:r>
              <a:rPr lang="en-US" dirty="0" smtClean="0"/>
              <a:t>upcoming meetings/activities</a:t>
            </a:r>
            <a:endParaRPr lang="en-US" dirty="0"/>
          </a:p>
          <a:p>
            <a:pPr marL="346075" lvl="1" indent="-346075">
              <a:spcBef>
                <a:spcPts val="1800"/>
              </a:spcBef>
              <a:buClrTx/>
              <a:buSzPct val="135000"/>
              <a:buBlip>
                <a:blip r:embed="rId2"/>
              </a:buBlip>
            </a:pPr>
            <a:r>
              <a:rPr lang="en-US" sz="2400" dirty="0">
                <a:cs typeface="ＭＳ Ｐゴシック" charset="0"/>
              </a:rPr>
              <a:t>Use MD Planning </a:t>
            </a:r>
            <a:r>
              <a:rPr lang="en-US" sz="2400" dirty="0" smtClean="0">
                <a:cs typeface="ＭＳ Ｐゴシック" charset="0"/>
              </a:rPr>
              <a:t>Workbook to collect data</a:t>
            </a:r>
            <a:endParaRPr lang="en-US" sz="2400" dirty="0">
              <a:cs typeface="ＭＳ Ｐゴシック" charset="0"/>
            </a:endParaRPr>
          </a:p>
          <a:p>
            <a:r>
              <a:rPr lang="en-US" dirty="0" smtClean="0"/>
              <a:t>Review or Execute </a:t>
            </a:r>
            <a:r>
              <a:rPr lang="en-US" dirty="0"/>
              <a:t>SWOT Analysis</a:t>
            </a:r>
          </a:p>
          <a:p>
            <a:pPr lvl="1">
              <a:buSzPct val="135000"/>
            </a:pPr>
            <a:endParaRPr lang="en-US" dirty="0"/>
          </a:p>
        </p:txBody>
      </p:sp>
      <p:sp>
        <p:nvSpPr>
          <p:cNvPr id="4" name="Title 3"/>
          <p:cNvSpPr>
            <a:spLocks noGrp="1"/>
          </p:cNvSpPr>
          <p:nvPr>
            <p:ph type="title"/>
          </p:nvPr>
        </p:nvSpPr>
        <p:spPr/>
        <p:txBody>
          <a:bodyPr/>
          <a:lstStyle/>
          <a:p>
            <a:r>
              <a:rPr lang="en-US" dirty="0" smtClean="0"/>
              <a:t>Step 3: Meet with Section </a:t>
            </a:r>
            <a:br>
              <a:rPr lang="en-US" dirty="0" smtClean="0"/>
            </a:br>
            <a:r>
              <a:rPr lang="en-US" dirty="0" err="1" smtClean="0"/>
              <a:t>ExCom</a:t>
            </a:r>
            <a:endParaRPr lang="en-US" dirty="0"/>
          </a:p>
        </p:txBody>
      </p:sp>
      <p:sp>
        <p:nvSpPr>
          <p:cNvPr id="5" name="Slide Number Placeholder 4"/>
          <p:cNvSpPr>
            <a:spLocks noGrp="1"/>
          </p:cNvSpPr>
          <p:nvPr>
            <p:ph type="sldNum" sz="quarter" idx="25"/>
          </p:nvPr>
        </p:nvSpPr>
        <p:spPr/>
        <p:txBody>
          <a:bodyPr/>
          <a:lstStyle/>
          <a:p>
            <a:pPr>
              <a:defRPr/>
            </a:pPr>
            <a:fld id="{C8467590-0BC9-4B4A-95A3-307D97AD4B4F}" type="slidenum">
              <a:rPr lang="en-US" smtClean="0"/>
              <a:pPr>
                <a:defRPr/>
              </a:pPr>
              <a:t>30</a:t>
            </a:fld>
            <a:endParaRPr lang="en-US" dirty="0"/>
          </a:p>
        </p:txBody>
      </p:sp>
      <p:sp>
        <p:nvSpPr>
          <p:cNvPr id="6" name="Date Placeholder 5"/>
          <p:cNvSpPr>
            <a:spLocks noGrp="1"/>
          </p:cNvSpPr>
          <p:nvPr>
            <p:ph type="dt" sz="half" idx="26"/>
          </p:nvPr>
        </p:nvSpPr>
        <p:spPr/>
        <p:txBody>
          <a:bodyPr/>
          <a:lstStyle/>
          <a:p>
            <a:pPr>
              <a:defRPr/>
            </a:pPr>
            <a:fld id="{421CA678-D006-7B41-A446-6998EA1314C2}" type="datetime1">
              <a:rPr lang="en-US" smtClean="0"/>
              <a:pPr>
                <a:defRPr/>
              </a:pPr>
              <a:t>1/22/16</a:t>
            </a:fld>
            <a:endParaRPr lang="en-US" dirty="0"/>
          </a:p>
        </p:txBody>
      </p:sp>
      <p:pic>
        <p:nvPicPr>
          <p:cNvPr id="8" name="Picture 4" descr="C:\Users\elynpere\AppData\Local\Microsoft\Windows\Temporary Internet Files\Content.IE5\FPHJ2SHP\lightbulb_by_trixyrogu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elynpere\AppData\Local\Microsoft\Windows\Temporary Internet Files\Content.IE5\FPHJ2SHP\2IHCAHN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2275115"/>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7492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Generate Your Plan</a:t>
            </a:r>
            <a:endParaRPr lang="en-US" dirty="0"/>
          </a:p>
        </p:txBody>
      </p:sp>
      <p:sp>
        <p:nvSpPr>
          <p:cNvPr id="3" name="Content Placeholder 2"/>
          <p:cNvSpPr>
            <a:spLocks noGrp="1"/>
          </p:cNvSpPr>
          <p:nvPr>
            <p:ph sz="quarter" idx="14"/>
          </p:nvPr>
        </p:nvSpPr>
        <p:spPr>
          <a:xfrm>
            <a:off x="365760" y="1645920"/>
            <a:ext cx="4206240" cy="4389120"/>
          </a:xfrm>
        </p:spPr>
        <p:txBody>
          <a:bodyPr/>
          <a:lstStyle/>
          <a:p>
            <a:r>
              <a:rPr lang="en-US" dirty="0" smtClean="0"/>
              <a:t>Map out a calendar of current activities</a:t>
            </a:r>
          </a:p>
          <a:p>
            <a:r>
              <a:rPr lang="en-US" dirty="0" smtClean="0"/>
              <a:t>Identify opportunities for engagement and recruitment</a:t>
            </a:r>
          </a:p>
          <a:p>
            <a:r>
              <a:rPr lang="en-US" dirty="0" smtClean="0"/>
              <a:t>Review the plan with your partners frequently</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31</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
        <p:nvSpPr>
          <p:cNvPr id="6" name="Rectangle 5"/>
          <p:cNvSpPr/>
          <p:nvPr/>
        </p:nvSpPr>
        <p:spPr>
          <a:xfrm>
            <a:off x="365125" y="5348351"/>
            <a:ext cx="8430531" cy="830997"/>
          </a:xfrm>
          <a:prstGeom prst="rect">
            <a:avLst/>
          </a:prstGeom>
        </p:spPr>
        <p:txBody>
          <a:bodyPr wrap="square">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This is a living document that is meant to be passed down to future Section leaders.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593" y="1880281"/>
            <a:ext cx="4436576" cy="3017520"/>
          </a:xfrm>
          <a:prstGeom prst="rect">
            <a:avLst/>
          </a:prstGeom>
        </p:spPr>
      </p:pic>
    </p:spTree>
    <p:extLst>
      <p:ext uri="{BB962C8B-B14F-4D97-AF65-F5344CB8AC3E}">
        <p14:creationId xmlns:p14="http://schemas.microsoft.com/office/powerpoint/2010/main" val="138257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Members</a:t>
            </a:r>
            <a:endParaRPr lang="en-US" dirty="0"/>
          </a:p>
        </p:txBody>
      </p:sp>
      <p:sp>
        <p:nvSpPr>
          <p:cNvPr id="3" name="Slide Number Placeholder 2"/>
          <p:cNvSpPr>
            <a:spLocks noGrp="1"/>
          </p:cNvSpPr>
          <p:nvPr>
            <p:ph type="sldNum" sz="quarter" idx="10"/>
          </p:nvPr>
        </p:nvSpPr>
        <p:spPr/>
        <p:txBody>
          <a:bodyPr/>
          <a:lstStyle/>
          <a:p>
            <a:pPr>
              <a:defRPr/>
            </a:pPr>
            <a:fld id="{FF742EE6-F228-A848-AAD6-425DE94CFCF2}" type="slidenum">
              <a:rPr lang="en-US" smtClean="0"/>
              <a:pPr>
                <a:defRPr/>
              </a:pPr>
              <a:t>32</a:t>
            </a:fld>
            <a:endParaRPr lang="en-US" dirty="0"/>
          </a:p>
        </p:txBody>
      </p:sp>
      <p:sp>
        <p:nvSpPr>
          <p:cNvPr id="4" name="Date Placeholder 3"/>
          <p:cNvSpPr>
            <a:spLocks noGrp="1"/>
          </p:cNvSpPr>
          <p:nvPr>
            <p:ph type="dt" sz="half" idx="11"/>
          </p:nvPr>
        </p:nvSpPr>
        <p:spPr/>
        <p:txBody>
          <a:bodyPr/>
          <a:lstStyle/>
          <a:p>
            <a:pPr>
              <a:defRPr/>
            </a:pPr>
            <a:fld id="{A93E3956-5BF0-9741-A8A0-EC870CD029F6}" type="datetime1">
              <a:rPr lang="en-US" smtClean="0"/>
              <a:pPr>
                <a:defRPr/>
              </a:pPr>
              <a:t>1/22/16</a:t>
            </a:fld>
            <a:endParaRPr lang="en-US" dirty="0"/>
          </a:p>
        </p:txBody>
      </p:sp>
    </p:spTree>
    <p:extLst>
      <p:ext uri="{BB962C8B-B14F-4D97-AF65-F5344CB8AC3E}">
        <p14:creationId xmlns:p14="http://schemas.microsoft.com/office/powerpoint/2010/main" val="2880820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 View of IEEE</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33</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383378" y="2001358"/>
            <a:ext cx="4377244"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8469" y="1371433"/>
            <a:ext cx="8247063" cy="369332"/>
          </a:xfrm>
          <a:prstGeom prst="rect">
            <a:avLst/>
          </a:prstGeom>
        </p:spPr>
        <p:txBody>
          <a:bodyPr wrap="square">
            <a:spAutoFit/>
          </a:bodyPr>
          <a:lstStyle/>
          <a:p>
            <a:pPr algn="ct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want to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make IEEE our members’ professional home</a:t>
            </a:r>
          </a:p>
        </p:txBody>
      </p:sp>
    </p:spTree>
    <p:extLst>
      <p:ext uri="{BB962C8B-B14F-4D97-AF65-F5344CB8AC3E}">
        <p14:creationId xmlns:p14="http://schemas.microsoft.com/office/powerpoint/2010/main" val="18369983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5"/>
          <p:cNvSpPr>
            <a:spLocks noGrp="1"/>
          </p:cNvSpPr>
          <p:nvPr>
            <p:ph sz="quarter" idx="23"/>
          </p:nvPr>
        </p:nvSpPr>
        <p:spPr>
          <a:xfrm>
            <a:off x="374825" y="1502037"/>
            <a:ext cx="4324765" cy="4017919"/>
          </a:xfrm>
        </p:spPr>
        <p:txBody>
          <a:bodyPr/>
          <a:lstStyle/>
          <a:p>
            <a:pPr eaLnBrk="1" hangingPunct="1"/>
            <a:r>
              <a:rPr lang="en-US" altLang="en-US" sz="2000" dirty="0" smtClean="0">
                <a:ea typeface="ＭＳ Ｐゴシック" pitchFamily="-105" charset="-128"/>
              </a:rPr>
              <a:t>The average member:</a:t>
            </a:r>
          </a:p>
          <a:p>
            <a:pPr lvl="1"/>
            <a:r>
              <a:rPr lang="en-US" altLang="en-US" sz="1800" dirty="0" smtClean="0">
                <a:ea typeface="ＭＳ Ｐゴシック" pitchFamily="-105" charset="-128"/>
              </a:rPr>
              <a:t>Interacts locally through</a:t>
            </a:r>
          </a:p>
          <a:p>
            <a:pPr lvl="2"/>
            <a:r>
              <a:rPr lang="en-US" altLang="en-US" sz="1600" dirty="0" smtClean="0">
                <a:ea typeface="ＭＳ Ｐゴシック" pitchFamily="-105" charset="-128"/>
              </a:rPr>
              <a:t>Societies</a:t>
            </a:r>
          </a:p>
          <a:p>
            <a:pPr lvl="2"/>
            <a:r>
              <a:rPr lang="en-US" altLang="en-US" sz="1600" dirty="0" smtClean="0">
                <a:ea typeface="ＭＳ Ｐゴシック" pitchFamily="-105" charset="-128"/>
              </a:rPr>
              <a:t>Section</a:t>
            </a:r>
          </a:p>
          <a:p>
            <a:pPr lvl="1"/>
            <a:r>
              <a:rPr lang="en-US" altLang="en-US" sz="1800" dirty="0" smtClean="0">
                <a:ea typeface="ＭＳ Ｐゴシック" pitchFamily="-105" charset="-128"/>
              </a:rPr>
              <a:t>Will participate in activities that:</a:t>
            </a:r>
          </a:p>
          <a:p>
            <a:pPr lvl="2"/>
            <a:r>
              <a:rPr lang="en-US" altLang="en-US" sz="1600" dirty="0" smtClean="0">
                <a:ea typeface="ＭＳ Ｐゴシック" pitchFamily="-105" charset="-128"/>
              </a:rPr>
              <a:t>Have practical applications</a:t>
            </a:r>
          </a:p>
          <a:p>
            <a:pPr lvl="2"/>
            <a:r>
              <a:rPr lang="en-US" altLang="en-US" sz="1600" dirty="0" smtClean="0">
                <a:ea typeface="ＭＳ Ｐゴシック" pitchFamily="-105" charset="-128"/>
              </a:rPr>
              <a:t>Benefit their community</a:t>
            </a:r>
          </a:p>
          <a:p>
            <a:pPr lvl="2"/>
            <a:r>
              <a:rPr lang="en-US" altLang="en-US" sz="1600" dirty="0" smtClean="0">
                <a:ea typeface="ＭＳ Ｐゴシック" pitchFamily="-105" charset="-128"/>
              </a:rPr>
              <a:t>Provide a benefit to them individually</a:t>
            </a:r>
          </a:p>
        </p:txBody>
      </p:sp>
      <p:sp>
        <p:nvSpPr>
          <p:cNvPr id="28674" name="Title 4"/>
          <p:cNvSpPr>
            <a:spLocks noGrp="1"/>
          </p:cNvSpPr>
          <p:nvPr>
            <p:ph type="title"/>
          </p:nvPr>
        </p:nvSpPr>
        <p:spPr/>
        <p:txBody>
          <a:bodyPr/>
          <a:lstStyle/>
          <a:p>
            <a:r>
              <a:rPr lang="en-US" altLang="en-US" dirty="0">
                <a:ea typeface="ＭＳ Ｐゴシック" pitchFamily="-105" charset="-128"/>
              </a:rPr>
              <a:t>Know Your </a:t>
            </a:r>
            <a:r>
              <a:rPr lang="en-US" altLang="en-US" dirty="0" smtClean="0">
                <a:ea typeface="ＭＳ Ｐゴシック" pitchFamily="-105" charset="-128"/>
              </a:rPr>
              <a:t>Members</a:t>
            </a:r>
          </a:p>
        </p:txBody>
      </p:sp>
      <p:sp>
        <p:nvSpPr>
          <p:cNvPr id="3" name="Slide Number Placeholder 2"/>
          <p:cNvSpPr>
            <a:spLocks noGrp="1"/>
          </p:cNvSpPr>
          <p:nvPr>
            <p:ph type="sldNum" sz="quarter" idx="2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A933E3CE-B1EA-4B13-91FB-E0EA387ABEF0}" type="slidenum">
              <a:rPr lang="en-US" altLang="en-US" sz="1000">
                <a:solidFill>
                  <a:srgbClr val="898989"/>
                </a:solidFill>
              </a:rPr>
              <a:pPr eaLnBrk="1" hangingPunct="1"/>
              <a:t>34</a:t>
            </a:fld>
            <a:endParaRPr lang="en-US" altLang="en-US" sz="1000">
              <a:solidFill>
                <a:srgbClr val="898989"/>
              </a:solidFill>
            </a:endParaRPr>
          </a:p>
        </p:txBody>
      </p:sp>
      <p:sp>
        <p:nvSpPr>
          <p:cNvPr id="4" name="Date Placeholder 3"/>
          <p:cNvSpPr>
            <a:spLocks noGrp="1"/>
          </p:cNvSpPr>
          <p:nvPr>
            <p:ph type="dt" sz="half" idx="2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0AC49C61-A587-439A-9A88-A3200705DFBF}" type="datetime1">
              <a:rPr lang="en-US" altLang="en-US" sz="1000">
                <a:solidFill>
                  <a:srgbClr val="898989"/>
                </a:solidFill>
              </a:rPr>
              <a:pPr eaLnBrk="1" hangingPunct="1"/>
              <a:t>1/22/16</a:t>
            </a:fld>
            <a:endParaRPr lang="en-US" altLang="en-US" sz="1000">
              <a:solidFill>
                <a:srgbClr val="898989"/>
              </a:solidFill>
            </a:endParaRPr>
          </a:p>
        </p:txBody>
      </p:sp>
      <p:pic>
        <p:nvPicPr>
          <p:cNvPr id="1026" name="Picture 2"/>
          <p:cNvPicPr>
            <a:picLocks noGrp="1" noChangeAspect="1" noChangeArrowheads="1"/>
          </p:cNvPicPr>
          <p:nvPr>
            <p:ph sz="quarter" idx="24"/>
          </p:nvPr>
        </p:nvPicPr>
        <p:blipFill>
          <a:blip r:embed="rId3">
            <a:extLst>
              <a:ext uri="{28A0092B-C50C-407E-A947-70E740481C1C}">
                <a14:useLocalDpi xmlns:a14="http://schemas.microsoft.com/office/drawing/2010/main" val="0"/>
              </a:ext>
            </a:extLst>
          </a:blip>
          <a:srcRect/>
          <a:stretch>
            <a:fillRect/>
          </a:stretch>
        </p:blipFill>
        <p:spPr bwMode="auto">
          <a:xfrm>
            <a:off x="4805799" y="1783256"/>
            <a:ext cx="4035425" cy="259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5760" y="5670958"/>
            <a:ext cx="8475464" cy="369332"/>
          </a:xfrm>
          <a:prstGeom prst="rect">
            <a:avLst/>
          </a:prstGeom>
          <a:ln>
            <a:noFill/>
          </a:ln>
        </p:spPr>
        <p:txBody>
          <a:bodyPr wrap="square" rtlCol="0">
            <a:spAutoFit/>
          </a:bodyPr>
          <a:lstStyle/>
          <a:p>
            <a:endParaRPr lang="en-US" dirty="0" smtClean="0"/>
          </a:p>
        </p:txBody>
      </p:sp>
      <p:sp>
        <p:nvSpPr>
          <p:cNvPr id="6" name="TextBox 5"/>
          <p:cNvSpPr txBox="1"/>
          <p:nvPr/>
        </p:nvSpPr>
        <p:spPr>
          <a:xfrm>
            <a:off x="365760" y="4942433"/>
            <a:ext cx="8475464" cy="1200329"/>
          </a:xfrm>
          <a:prstGeom prst="rect">
            <a:avLst/>
          </a:prstGeom>
          <a:ln>
            <a:noFill/>
          </a:ln>
        </p:spPr>
        <p:txBody>
          <a:bodyPr wrap="square" rtlCol="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You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play a pivotal role in making IEEE your members’ professional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home</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 name="Rectangle 1"/>
          <p:cNvSpPr/>
          <p:nvPr/>
        </p:nvSpPr>
        <p:spPr>
          <a:xfrm>
            <a:off x="374825" y="5845879"/>
            <a:ext cx="8316741" cy="461665"/>
          </a:xfrm>
          <a:prstGeom prst="rect">
            <a:avLst/>
          </a:prstGeom>
        </p:spPr>
        <p:txBody>
          <a:bodyPr wrap="square">
            <a:spAutoFit/>
          </a:bodyPr>
          <a:lstStyle/>
          <a:p>
            <a:pPr algn="ctr"/>
            <a:r>
              <a:rPr lang="en-US" sz="2400" b="1" dirty="0"/>
              <a:t>Are you offering what your members “value”?</a:t>
            </a:r>
          </a:p>
        </p:txBody>
      </p:sp>
    </p:spTree>
    <p:extLst>
      <p:ext uri="{BB962C8B-B14F-4D97-AF65-F5344CB8AC3E}">
        <p14:creationId xmlns:p14="http://schemas.microsoft.com/office/powerpoint/2010/main" val="725396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Member Engagement</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35</a:t>
            </a:fld>
            <a:endParaRPr lang="en-US" dirty="0"/>
          </a:p>
        </p:txBody>
      </p:sp>
      <p:sp>
        <p:nvSpPr>
          <p:cNvPr id="5" name="Content Placeholder 4"/>
          <p:cNvSpPr>
            <a:spLocks noGrp="1"/>
          </p:cNvSpPr>
          <p:nvPr>
            <p:ph sz="half" idx="11"/>
          </p:nvPr>
        </p:nvSpPr>
        <p:spPr>
          <a:xfrm>
            <a:off x="366889" y="1644952"/>
            <a:ext cx="8028309" cy="4993354"/>
          </a:xfrm>
        </p:spPr>
        <p:txBody>
          <a:bodyPr>
            <a:normAutofit/>
          </a:bodyPr>
          <a:lstStyle/>
          <a:p>
            <a:r>
              <a:rPr lang="en-US" dirty="0"/>
              <a:t>Need to understand how the member wants to interact with the </a:t>
            </a:r>
            <a:r>
              <a:rPr lang="en-US" dirty="0" smtClean="0"/>
              <a:t>Section</a:t>
            </a:r>
          </a:p>
          <a:p>
            <a:pPr lvl="1"/>
            <a:r>
              <a:rPr lang="en-US" dirty="0" smtClean="0"/>
              <a:t> Not just about member interests</a:t>
            </a:r>
          </a:p>
          <a:p>
            <a:pPr lvl="1"/>
            <a:r>
              <a:rPr lang="en-US" dirty="0"/>
              <a:t> </a:t>
            </a:r>
            <a:r>
              <a:rPr lang="en-US" dirty="0" smtClean="0"/>
              <a:t>What type of activity will get them to engage </a:t>
            </a:r>
          </a:p>
          <a:p>
            <a:r>
              <a:rPr lang="en-US" dirty="0" smtClean="0"/>
              <a:t>Best Practices:</a:t>
            </a:r>
          </a:p>
        </p:txBody>
      </p:sp>
      <p:sp>
        <p:nvSpPr>
          <p:cNvPr id="7" name="Oval 6"/>
          <p:cNvSpPr/>
          <p:nvPr/>
        </p:nvSpPr>
        <p:spPr>
          <a:xfrm>
            <a:off x="796154" y="3947472"/>
            <a:ext cx="2103120" cy="2103120"/>
          </a:xfrm>
          <a:prstGeom prst="ellipse">
            <a:avLst/>
          </a:prstGeom>
          <a:solidFill>
            <a:srgbClr val="00B050"/>
          </a:solidFill>
          <a:ln>
            <a:solidFill>
              <a:srgbClr val="00B050"/>
            </a:solid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Option 1:</a:t>
            </a:r>
          </a:p>
          <a:p>
            <a:pPr algn="ctr"/>
            <a:r>
              <a:rPr lang="en-US" dirty="0" smtClean="0">
                <a:solidFill>
                  <a:schemeClr val="tx1"/>
                </a:solidFill>
              </a:rPr>
              <a:t>Focus Group</a:t>
            </a:r>
            <a:endParaRPr lang="en-US" dirty="0">
              <a:solidFill>
                <a:schemeClr val="tx1"/>
              </a:solidFill>
            </a:endParaRPr>
          </a:p>
        </p:txBody>
      </p:sp>
      <p:sp>
        <p:nvSpPr>
          <p:cNvPr id="8" name="Oval 7"/>
          <p:cNvSpPr/>
          <p:nvPr/>
        </p:nvSpPr>
        <p:spPr>
          <a:xfrm>
            <a:off x="3544116" y="3947473"/>
            <a:ext cx="2103120" cy="2103120"/>
          </a:xfrm>
          <a:prstGeom prst="ellipse">
            <a:avLst/>
          </a:prstGeom>
          <a:solidFill>
            <a:srgbClr val="FF9900"/>
          </a:solidFill>
          <a:ln>
            <a:solidFill>
              <a:srgbClr val="FFC000"/>
            </a:solid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Option 2:</a:t>
            </a:r>
          </a:p>
          <a:p>
            <a:pPr algn="ctr"/>
            <a:r>
              <a:rPr lang="en-US" dirty="0" smtClean="0">
                <a:solidFill>
                  <a:schemeClr val="tx1"/>
                </a:solidFill>
              </a:rPr>
              <a:t>Member interest Survey</a:t>
            </a:r>
            <a:endParaRPr lang="en-US" dirty="0">
              <a:solidFill>
                <a:schemeClr val="tx1"/>
              </a:solidFill>
            </a:endParaRPr>
          </a:p>
        </p:txBody>
      </p:sp>
      <p:sp>
        <p:nvSpPr>
          <p:cNvPr id="9" name="Oval 8"/>
          <p:cNvSpPr/>
          <p:nvPr/>
        </p:nvSpPr>
        <p:spPr>
          <a:xfrm>
            <a:off x="6292078" y="3947472"/>
            <a:ext cx="2103120" cy="2103120"/>
          </a:xfrm>
          <a:prstGeom prst="ellipse">
            <a:avLst/>
          </a:prstGeom>
          <a:solidFill>
            <a:srgbClr val="FFFF00"/>
          </a:solidFill>
          <a:ln>
            <a:solidFill>
              <a:srgbClr val="FFFF00"/>
            </a:solid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Option 3:</a:t>
            </a:r>
          </a:p>
          <a:p>
            <a:pPr algn="ctr"/>
            <a:r>
              <a:rPr lang="en-US" dirty="0" smtClean="0">
                <a:solidFill>
                  <a:schemeClr val="tx1"/>
                </a:solidFill>
              </a:rPr>
              <a:t>Use Member Data</a:t>
            </a:r>
            <a:endParaRPr lang="en-US" dirty="0">
              <a:solidFill>
                <a:schemeClr val="tx1"/>
              </a:solidFill>
            </a:endParaRPr>
          </a:p>
        </p:txBody>
      </p:sp>
    </p:spTree>
    <p:extLst>
      <p:ext uri="{BB962C8B-B14F-4D97-AF65-F5344CB8AC3E}">
        <p14:creationId xmlns:p14="http://schemas.microsoft.com/office/powerpoint/2010/main" val="1112023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 How Do We Assess Member Needs and Interests?</a:t>
            </a:r>
            <a:endParaRPr lang="en-US" dirty="0"/>
          </a:p>
        </p:txBody>
      </p:sp>
      <p:sp>
        <p:nvSpPr>
          <p:cNvPr id="4" name="Slide Number Placeholder 3"/>
          <p:cNvSpPr>
            <a:spLocks noGrp="1"/>
          </p:cNvSpPr>
          <p:nvPr>
            <p:ph type="sldNum" sz="quarter" idx="10"/>
          </p:nvPr>
        </p:nvSpPr>
        <p:spPr/>
        <p:txBody>
          <a:bodyPr/>
          <a:lstStyle/>
          <a:p>
            <a:pPr>
              <a:defRPr/>
            </a:pPr>
            <a:fld id="{1F2884EB-C6E3-684C-A39B-0E652C4E0E60}" type="slidenum">
              <a:rPr lang="en-US" smtClean="0"/>
              <a:pPr>
                <a:defRPr/>
              </a:pPr>
              <a:t>36</a:t>
            </a:fld>
            <a:endParaRPr lang="en-US" dirty="0"/>
          </a:p>
        </p:txBody>
      </p:sp>
      <p:sp>
        <p:nvSpPr>
          <p:cNvPr id="5" name="Date Placeholder 4"/>
          <p:cNvSpPr>
            <a:spLocks noGrp="1"/>
          </p:cNvSpPr>
          <p:nvPr>
            <p:ph type="dt" sz="half" idx="11"/>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1239568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4"/>
          </p:nvPr>
        </p:nvSpPr>
        <p:spPr>
          <a:xfrm>
            <a:off x="4579375" y="2161381"/>
            <a:ext cx="4564625" cy="4367213"/>
          </a:xfrm>
        </p:spPr>
        <p:txBody>
          <a:bodyPr/>
          <a:lstStyle/>
          <a:p>
            <a:r>
              <a:rPr lang="en-US" sz="2200" dirty="0" smtClean="0"/>
              <a:t>Collected </a:t>
            </a:r>
            <a:r>
              <a:rPr lang="en-US" sz="2200" dirty="0"/>
              <a:t>via the </a:t>
            </a:r>
            <a:r>
              <a:rPr lang="en-US" sz="2200" dirty="0" smtClean="0"/>
              <a:t>membership </a:t>
            </a:r>
            <a:r>
              <a:rPr lang="en-US" sz="2200" dirty="0"/>
              <a:t>a</a:t>
            </a:r>
            <a:r>
              <a:rPr lang="en-US" sz="2200" dirty="0" smtClean="0"/>
              <a:t>pplication</a:t>
            </a:r>
          </a:p>
          <a:p>
            <a:pPr lvl="1"/>
            <a:r>
              <a:rPr lang="en-US" dirty="0">
                <a:ea typeface="ＭＳ Ｐゴシック" pitchFamily="-105" charset="-128"/>
              </a:rPr>
              <a:t>P</a:t>
            </a:r>
            <a:r>
              <a:rPr lang="en-US" altLang="en-US" dirty="0">
                <a:ea typeface="ＭＳ Ｐゴシック" pitchFamily="-105" charset="-128"/>
              </a:rPr>
              <a:t>rofile data is </a:t>
            </a:r>
            <a:r>
              <a:rPr lang="en-US" altLang="en-US" dirty="0" smtClean="0">
                <a:ea typeface="ＭＳ Ｐゴシック" pitchFamily="-105" charset="-128"/>
              </a:rPr>
              <a:t>self-reported</a:t>
            </a:r>
          </a:p>
          <a:p>
            <a:endParaRPr lang="en-US" sz="2200" dirty="0" smtClean="0"/>
          </a:p>
          <a:p>
            <a:r>
              <a:rPr lang="en-US" sz="2200" dirty="0" smtClean="0"/>
              <a:t>Available </a:t>
            </a:r>
            <a:r>
              <a:rPr lang="en-US" sz="2200" dirty="0"/>
              <a:t>via SAMIEEE/Section Vitality </a:t>
            </a:r>
            <a:r>
              <a:rPr lang="en-US" sz="2200" dirty="0" smtClean="0"/>
              <a:t>Dashboard</a:t>
            </a:r>
            <a:endParaRPr lang="en-US" sz="2200" dirty="0"/>
          </a:p>
        </p:txBody>
      </p:sp>
      <p:sp>
        <p:nvSpPr>
          <p:cNvPr id="2" name="Title 1"/>
          <p:cNvSpPr>
            <a:spLocks noGrp="1"/>
          </p:cNvSpPr>
          <p:nvPr>
            <p:ph type="title"/>
          </p:nvPr>
        </p:nvSpPr>
        <p:spPr/>
        <p:txBody>
          <a:bodyPr/>
          <a:lstStyle/>
          <a:p>
            <a:r>
              <a:rPr lang="en-US" dirty="0" smtClean="0"/>
              <a:t>Step 1: Use the Available Data</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37</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3075" name="Picture 3"/>
          <p:cNvPicPr>
            <a:picLocks noGrp="1" noChangeAspect="1" noChangeArrowheads="1"/>
          </p:cNvPicPr>
          <p:nvPr>
            <p:ph sz="quarter" idx="23"/>
          </p:nvPr>
        </p:nvPicPr>
        <p:blipFill>
          <a:blip r:embed="rId2">
            <a:extLst>
              <a:ext uri="{28A0092B-C50C-407E-A947-70E740481C1C}">
                <a14:useLocalDpi xmlns:a14="http://schemas.microsoft.com/office/drawing/2010/main" val="0"/>
              </a:ext>
            </a:extLst>
          </a:blip>
          <a:srcRect/>
          <a:stretch>
            <a:fillRect/>
          </a:stretch>
        </p:blipFill>
        <p:spPr bwMode="auto">
          <a:xfrm>
            <a:off x="444500" y="2161381"/>
            <a:ext cx="3906466"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6237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65124" y="134938"/>
            <a:ext cx="10267434" cy="1076325"/>
          </a:xfrm>
        </p:spPr>
        <p:txBody>
          <a:bodyPr/>
          <a:lstStyle/>
          <a:p>
            <a:pPr eaLnBrk="1" hangingPunct="1"/>
            <a:r>
              <a:rPr lang="en-US" altLang="en-US" dirty="0" smtClean="0">
                <a:ea typeface="ＭＳ Ｐゴシック" pitchFamily="-105" charset="-128"/>
              </a:rPr>
              <a:t>Member Interest Profile Data</a:t>
            </a:r>
          </a:p>
        </p:txBody>
      </p:sp>
      <p:sp>
        <p:nvSpPr>
          <p:cNvPr id="4" name="Slide Number Placeholder 3"/>
          <p:cNvSpPr>
            <a:spLocks noGrp="1"/>
          </p:cNvSpPr>
          <p:nvPr>
            <p:ph type="sldNum" sz="quarter" idx="1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C4B9A582-D6F9-4D77-87A8-CA66F5BF50E0}" type="slidenum">
              <a:rPr lang="en-US" altLang="en-US" sz="1000">
                <a:solidFill>
                  <a:srgbClr val="898989"/>
                </a:solidFill>
              </a:rPr>
              <a:pPr eaLnBrk="1" hangingPunct="1"/>
              <a:t>38</a:t>
            </a:fld>
            <a:endParaRPr lang="en-US" altLang="en-US" sz="1000">
              <a:solidFill>
                <a:srgbClr val="898989"/>
              </a:solidFill>
            </a:endParaRPr>
          </a:p>
        </p:txBody>
      </p:sp>
      <p:sp>
        <p:nvSpPr>
          <p:cNvPr id="5" name="Date Placeholder 4"/>
          <p:cNvSpPr>
            <a:spLocks noGrp="1"/>
          </p:cNvSpPr>
          <p:nvPr>
            <p:ph type="dt" sz="quarter" idx="1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FCEA06FB-0DD7-4B56-B2FC-275365AEC273}" type="datetime1">
              <a:rPr lang="en-US" altLang="en-US" sz="1000">
                <a:solidFill>
                  <a:srgbClr val="898989"/>
                </a:solidFill>
              </a:rPr>
              <a:pPr eaLnBrk="1" hangingPunct="1"/>
              <a:t>1/22/16</a:t>
            </a:fld>
            <a:endParaRPr lang="en-US" altLang="en-US" sz="1000">
              <a:solidFill>
                <a:srgbClr val="898989"/>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54927440"/>
              </p:ext>
            </p:extLst>
          </p:nvPr>
        </p:nvGraphicFramePr>
        <p:xfrm>
          <a:off x="444500" y="1519252"/>
          <a:ext cx="8247063" cy="3876040"/>
        </p:xfrm>
        <a:graphic>
          <a:graphicData uri="http://schemas.openxmlformats.org/drawingml/2006/table">
            <a:tbl>
              <a:tblPr firstRow="1" bandRow="1">
                <a:tableStyleId>{3C2FFA5D-87B4-456A-9821-1D502468CF0F}</a:tableStyleId>
              </a:tblPr>
              <a:tblGrid>
                <a:gridCol w="2749021"/>
                <a:gridCol w="2749021"/>
                <a:gridCol w="2749021"/>
              </a:tblGrid>
              <a:tr h="370840">
                <a:tc>
                  <a:txBody>
                    <a:bodyPr/>
                    <a:lstStyle/>
                    <a:p>
                      <a:pPr marL="0" algn="l" defTabSz="457200" rtl="0" eaLnBrk="1" latinLnBrk="0" hangingPunct="1"/>
                      <a:r>
                        <a:rPr lang="en-US" sz="1800" kern="1200" dirty="0" smtClean="0">
                          <a:solidFill>
                            <a:schemeClr val="bg1"/>
                          </a:solidFill>
                          <a:latin typeface="+mn-lt"/>
                          <a:ea typeface="+mn-ea"/>
                          <a:cs typeface="+mn-cs"/>
                        </a:rPr>
                        <a:t>Member Interests</a:t>
                      </a:r>
                      <a:endParaRPr lang="en-US" sz="1800" kern="1200" dirty="0">
                        <a:solidFill>
                          <a:schemeClr val="bg1"/>
                        </a:solidFill>
                        <a:latin typeface="+mn-lt"/>
                        <a:ea typeface="+mn-ea"/>
                        <a:cs typeface="+mn-cs"/>
                      </a:endParaRPr>
                    </a:p>
                  </a:txBody>
                  <a:tcPr/>
                </a:tc>
                <a:tc>
                  <a:txBody>
                    <a:bodyPr/>
                    <a:lstStyle/>
                    <a:p>
                      <a:pPr marL="0" algn="l" defTabSz="457200" rtl="0" eaLnBrk="1" latinLnBrk="0" hangingPunct="1"/>
                      <a:r>
                        <a:rPr lang="en-US" sz="1800" kern="1200" dirty="0" smtClean="0">
                          <a:solidFill>
                            <a:schemeClr val="bg1"/>
                          </a:solidFill>
                          <a:latin typeface="+mn-lt"/>
                          <a:ea typeface="+mn-ea"/>
                          <a:cs typeface="+mn-cs"/>
                        </a:rPr>
                        <a:t>Technical Interests</a:t>
                      </a:r>
                      <a:endParaRPr lang="en-US" sz="1800" kern="1200" dirty="0">
                        <a:solidFill>
                          <a:schemeClr val="bg1"/>
                        </a:solidFill>
                        <a:latin typeface="+mn-lt"/>
                        <a:ea typeface="+mn-ea"/>
                        <a:cs typeface="+mn-cs"/>
                      </a:endParaRPr>
                    </a:p>
                  </a:txBody>
                  <a:tcPr/>
                </a:tc>
                <a:tc>
                  <a:txBody>
                    <a:bodyPr/>
                    <a:lstStyle/>
                    <a:p>
                      <a:pPr marL="0" algn="l" defTabSz="457200" rtl="0" eaLnBrk="1" latinLnBrk="0" hangingPunct="1"/>
                      <a:r>
                        <a:rPr lang="en-US" sz="1800" kern="1200" dirty="0" smtClean="0">
                          <a:solidFill>
                            <a:schemeClr val="bg1"/>
                          </a:solidFill>
                          <a:latin typeface="+mn-lt"/>
                          <a:ea typeface="+mn-ea"/>
                          <a:cs typeface="+mn-cs"/>
                        </a:rPr>
                        <a:t> Subs</a:t>
                      </a:r>
                      <a:r>
                        <a:rPr lang="en-US" sz="1800" kern="1200" baseline="0" dirty="0" smtClean="0">
                          <a:solidFill>
                            <a:schemeClr val="bg1"/>
                          </a:solidFill>
                          <a:latin typeface="+mn-lt"/>
                          <a:ea typeface="+mn-ea"/>
                          <a:cs typeface="+mn-cs"/>
                        </a:rPr>
                        <a:t> &amp; Pubs</a:t>
                      </a:r>
                      <a:endParaRPr lang="en-US" sz="1800" kern="1200" dirty="0">
                        <a:solidFill>
                          <a:schemeClr val="bg1"/>
                        </a:solidFill>
                        <a:latin typeface="+mn-lt"/>
                        <a:ea typeface="+mn-ea"/>
                        <a:cs typeface="+mn-cs"/>
                      </a:endParaRPr>
                    </a:p>
                  </a:txBody>
                  <a:tcPr/>
                </a:tc>
              </a:tr>
              <a:tr h="370840">
                <a:tc>
                  <a:txBody>
                    <a:bodyPr/>
                    <a:lstStyle/>
                    <a:p>
                      <a:r>
                        <a:rPr lang="en-US" dirty="0" smtClean="0"/>
                        <a:t>Networking</a:t>
                      </a:r>
                      <a:endParaRPr lang="en-US" dirty="0"/>
                    </a:p>
                  </a:txBody>
                  <a:tcPr/>
                </a:tc>
                <a:tc>
                  <a:txBody>
                    <a:bodyPr/>
                    <a:lstStyle/>
                    <a:p>
                      <a:r>
                        <a:rPr lang="en-US" dirty="0" smtClean="0"/>
                        <a:t>TIPS Subjects</a:t>
                      </a:r>
                    </a:p>
                  </a:txBody>
                  <a:tcPr/>
                </a:tc>
                <a:tc>
                  <a:txBody>
                    <a:bodyPr/>
                    <a:lstStyle/>
                    <a:p>
                      <a:r>
                        <a:rPr lang="en-US" dirty="0" smtClean="0"/>
                        <a:t>Society Memberships</a:t>
                      </a:r>
                    </a:p>
                  </a:txBody>
                  <a:tcPr/>
                </a:tc>
              </a:tr>
              <a:tr h="370840">
                <a:tc>
                  <a:txBody>
                    <a:bodyPr/>
                    <a:lstStyle/>
                    <a:p>
                      <a:r>
                        <a:rPr lang="en-US" dirty="0" smtClean="0"/>
                        <a:t>Career Opportunities</a:t>
                      </a:r>
                      <a:endParaRPr lang="en-US" dirty="0"/>
                    </a:p>
                  </a:txBody>
                  <a:tcPr/>
                </a:tc>
                <a:tc>
                  <a:txBody>
                    <a:bodyPr/>
                    <a:lstStyle/>
                    <a:p>
                      <a:r>
                        <a:rPr lang="en-US" dirty="0" smtClean="0"/>
                        <a:t>TIPS Level of Interest</a:t>
                      </a:r>
                      <a:endParaRPr lang="en-US" dirty="0"/>
                    </a:p>
                  </a:txBody>
                  <a:tcPr/>
                </a:tc>
                <a:tc>
                  <a:txBody>
                    <a:bodyPr/>
                    <a:lstStyle/>
                    <a:p>
                      <a:r>
                        <a:rPr lang="en-US" dirty="0" smtClean="0"/>
                        <a:t>Tech Communities</a:t>
                      </a:r>
                      <a:endParaRPr lang="en-US" dirty="0"/>
                    </a:p>
                  </a:txBody>
                  <a:tcPr/>
                </a:tc>
              </a:tr>
              <a:tr h="370840">
                <a:tc>
                  <a:txBody>
                    <a:bodyPr/>
                    <a:lstStyle/>
                    <a:p>
                      <a:r>
                        <a:rPr lang="en-US" dirty="0" smtClean="0"/>
                        <a:t>Technical Info/Pubs</a:t>
                      </a:r>
                      <a:endParaRPr lang="en-US" dirty="0"/>
                    </a:p>
                  </a:txBody>
                  <a:tcPr/>
                </a:tc>
                <a:tc>
                  <a:txBody>
                    <a:bodyPr/>
                    <a:lstStyle/>
                    <a:p>
                      <a:r>
                        <a:rPr lang="en-US" dirty="0" smtClean="0"/>
                        <a:t>Line of Business</a:t>
                      </a:r>
                      <a:endParaRPr lang="en-US" dirty="0"/>
                    </a:p>
                  </a:txBody>
                  <a:tcPr/>
                </a:tc>
                <a:tc>
                  <a:txBody>
                    <a:bodyPr/>
                    <a:lstStyle/>
                    <a:p>
                      <a:r>
                        <a:rPr lang="en-US" dirty="0" smtClean="0"/>
                        <a:t>Technical Councils</a:t>
                      </a:r>
                      <a:endParaRPr lang="en-US" dirty="0"/>
                    </a:p>
                  </a:txBody>
                  <a:tcPr/>
                </a:tc>
              </a:tr>
              <a:tr h="370840">
                <a:tc>
                  <a:txBody>
                    <a:bodyPr/>
                    <a:lstStyle/>
                    <a:p>
                      <a:r>
                        <a:rPr lang="en-US" dirty="0" smtClean="0"/>
                        <a:t>Local Activities</a:t>
                      </a:r>
                      <a:endParaRPr lang="en-US" dirty="0"/>
                    </a:p>
                  </a:txBody>
                  <a:tcPr/>
                </a:tc>
                <a:tc>
                  <a:txBody>
                    <a:bodyPr/>
                    <a:lstStyle/>
                    <a:p>
                      <a:r>
                        <a:rPr lang="en-US" dirty="0" smtClean="0"/>
                        <a:t>Job Title</a:t>
                      </a:r>
                      <a:endParaRPr lang="en-US" dirty="0"/>
                    </a:p>
                  </a:txBody>
                  <a:tcPr/>
                </a:tc>
                <a:tc>
                  <a:txBody>
                    <a:bodyPr/>
                    <a:lstStyle/>
                    <a:p>
                      <a:r>
                        <a:rPr lang="en-US" dirty="0" smtClean="0"/>
                        <a:t>Publication Subscriptions</a:t>
                      </a:r>
                      <a:endParaRPr lang="en-US" dirty="0"/>
                    </a:p>
                  </a:txBody>
                  <a:tcPr/>
                </a:tc>
              </a:tr>
              <a:tr h="370840">
                <a:tc>
                  <a:txBody>
                    <a:bodyPr/>
                    <a:lstStyle/>
                    <a:p>
                      <a:r>
                        <a:rPr lang="en-US" dirty="0" smtClean="0"/>
                        <a:t>Humanitarian</a:t>
                      </a:r>
                      <a:r>
                        <a:rPr lang="en-US" baseline="0" dirty="0" smtClean="0"/>
                        <a:t> Programs</a:t>
                      </a:r>
                      <a:endParaRPr lang="en-US" dirty="0"/>
                    </a:p>
                  </a:txBody>
                  <a:tcPr/>
                </a:tc>
                <a:tc>
                  <a:txBody>
                    <a:bodyPr/>
                    <a:lstStyle/>
                    <a:p>
                      <a:r>
                        <a:rPr lang="en-US" dirty="0" smtClean="0"/>
                        <a:t>Job Function</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Job Responsibility</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Current</a:t>
                      </a:r>
                      <a:r>
                        <a:rPr lang="en-US" baseline="0" dirty="0" smtClean="0"/>
                        <a:t> Tech Focus</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Other Tech Focus</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1379680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dirty="0" smtClean="0">
                <a:ea typeface="ＭＳ Ｐゴシック" pitchFamily="-105" charset="-128"/>
              </a:rPr>
              <a:t>New SAMIEEE Queries</a:t>
            </a:r>
          </a:p>
        </p:txBody>
      </p:sp>
      <p:sp>
        <p:nvSpPr>
          <p:cNvPr id="3" name="Content Placeholder 2"/>
          <p:cNvSpPr>
            <a:spLocks noGrp="1"/>
          </p:cNvSpPr>
          <p:nvPr>
            <p:ph sz="quarter" idx="14"/>
          </p:nvPr>
        </p:nvSpPr>
        <p:spPr>
          <a:xfrm>
            <a:off x="274379" y="1646238"/>
            <a:ext cx="8975947" cy="4389437"/>
          </a:xfrm>
        </p:spPr>
        <p:txBody>
          <a:bodyPr/>
          <a:lstStyle/>
          <a:p>
            <a:pPr eaLnBrk="1" hangingPunct="1"/>
            <a:r>
              <a:rPr lang="en-US" altLang="en-US" dirty="0" smtClean="0">
                <a:ea typeface="ＭＳ Ｐゴシック" pitchFamily="-105" charset="-128"/>
              </a:rPr>
              <a:t>Under MD Pre-Defined Queries</a:t>
            </a:r>
          </a:p>
          <a:p>
            <a:pPr lvl="1"/>
            <a:r>
              <a:rPr lang="en-US" altLang="en-US" dirty="0">
                <a:ea typeface="ＭＳ Ｐゴシック" pitchFamily="-105" charset="-128"/>
              </a:rPr>
              <a:t> (MD) Member Interest Profile </a:t>
            </a:r>
            <a:r>
              <a:rPr lang="en-US" altLang="en-US" dirty="0" smtClean="0">
                <a:ea typeface="ＭＳ Ｐゴシック" pitchFamily="-105" charset="-128"/>
              </a:rPr>
              <a:t>– Publication Subscriptions</a:t>
            </a:r>
            <a:endParaRPr lang="en-US" altLang="en-US" dirty="0">
              <a:ea typeface="ＭＳ Ｐゴシック" pitchFamily="-105" charset="-128"/>
            </a:endParaRPr>
          </a:p>
          <a:p>
            <a:pPr lvl="1"/>
            <a:r>
              <a:rPr lang="en-US" altLang="en-US" dirty="0" smtClean="0">
                <a:ea typeface="ＭＳ Ｐゴシック" pitchFamily="-105" charset="-128"/>
              </a:rPr>
              <a:t> (</a:t>
            </a:r>
            <a:r>
              <a:rPr lang="en-US" altLang="en-US" dirty="0">
                <a:ea typeface="ＭＳ Ｐゴシック" pitchFamily="-105" charset="-128"/>
              </a:rPr>
              <a:t>MD) Member Interest Profile </a:t>
            </a:r>
            <a:r>
              <a:rPr lang="en-US" altLang="en-US" dirty="0" smtClean="0">
                <a:ea typeface="ＭＳ Ｐゴシック" pitchFamily="-105" charset="-128"/>
              </a:rPr>
              <a:t>– Society Membership Pivot</a:t>
            </a:r>
            <a:endParaRPr lang="en-US" altLang="en-US" dirty="0">
              <a:ea typeface="ＭＳ Ｐゴシック" pitchFamily="-105" charset="-128"/>
            </a:endParaRPr>
          </a:p>
          <a:p>
            <a:pPr lvl="1"/>
            <a:r>
              <a:rPr lang="en-US" altLang="en-US" dirty="0" smtClean="0">
                <a:ea typeface="ＭＳ Ｐゴシック" pitchFamily="-105" charset="-128"/>
              </a:rPr>
              <a:t> (</a:t>
            </a:r>
            <a:r>
              <a:rPr lang="en-US" altLang="en-US" dirty="0">
                <a:ea typeface="ＭＳ Ｐゴシック" pitchFamily="-105" charset="-128"/>
              </a:rPr>
              <a:t>MD) Member Interest Profile </a:t>
            </a:r>
            <a:r>
              <a:rPr lang="en-US" altLang="en-US" dirty="0" smtClean="0">
                <a:ea typeface="ＭＳ Ｐゴシック" pitchFamily="-105" charset="-128"/>
              </a:rPr>
              <a:t>– Tech Community Membership</a:t>
            </a:r>
            <a:endParaRPr lang="en-US" altLang="en-US" dirty="0">
              <a:ea typeface="ＭＳ Ｐゴシック" pitchFamily="-105" charset="-128"/>
            </a:endParaRPr>
          </a:p>
          <a:p>
            <a:pPr lvl="1"/>
            <a:r>
              <a:rPr lang="en-US" altLang="en-US" dirty="0" smtClean="0">
                <a:ea typeface="ＭＳ Ｐゴシック" pitchFamily="-105" charset="-128"/>
              </a:rPr>
              <a:t> (</a:t>
            </a:r>
            <a:r>
              <a:rPr lang="en-US" altLang="en-US" dirty="0">
                <a:ea typeface="ＭＳ Ｐゴシック" pitchFamily="-105" charset="-128"/>
              </a:rPr>
              <a:t>MD) Member Interest Profile </a:t>
            </a:r>
            <a:r>
              <a:rPr lang="en-US" altLang="en-US" dirty="0" smtClean="0">
                <a:ea typeface="ＭＳ Ｐゴシック" pitchFamily="-105" charset="-128"/>
              </a:rPr>
              <a:t>– Tech Council Membership </a:t>
            </a:r>
            <a:endParaRPr lang="en-US" altLang="en-US" dirty="0">
              <a:ea typeface="ＭＳ Ｐゴシック" pitchFamily="-105" charset="-128"/>
            </a:endParaRPr>
          </a:p>
          <a:p>
            <a:pPr lvl="1"/>
            <a:r>
              <a:rPr lang="en-US" altLang="en-US" dirty="0" smtClean="0">
                <a:ea typeface="ＭＳ Ｐゴシック" pitchFamily="-105" charset="-128"/>
              </a:rPr>
              <a:t> (</a:t>
            </a:r>
            <a:r>
              <a:rPr lang="en-US" altLang="en-US" dirty="0">
                <a:ea typeface="ＭＳ Ｐゴシック" pitchFamily="-105" charset="-128"/>
              </a:rPr>
              <a:t>MD) Member Interest Profile - </a:t>
            </a:r>
            <a:r>
              <a:rPr lang="en-US" altLang="en-US" dirty="0" smtClean="0">
                <a:ea typeface="ＭＳ Ｐゴシック" pitchFamily="-105" charset="-128"/>
              </a:rPr>
              <a:t>TIPS</a:t>
            </a:r>
          </a:p>
          <a:p>
            <a:pPr algn="ctr" eaLnBrk="1" hangingPunct="1">
              <a:buFontTx/>
              <a:buNone/>
            </a:pPr>
            <a:r>
              <a:rPr lang="en-US" altLang="en-US" sz="2000" b="1" u="sng" dirty="0" smtClean="0">
                <a:ea typeface="ＭＳ Ｐゴシック" pitchFamily="-105" charset="-128"/>
                <a:hlinkClick r:id=""/>
              </a:rPr>
              <a:t>www.ieee.org/samieee</a:t>
            </a:r>
          </a:p>
          <a:p>
            <a:pPr eaLnBrk="1" hangingPunct="1">
              <a:buFontTx/>
              <a:buNone/>
            </a:pPr>
            <a:endParaRPr lang="en-US" altLang="en-US" dirty="0" smtClean="0">
              <a:ea typeface="ＭＳ Ｐゴシック" pitchFamily="-105" charset="-128"/>
            </a:endParaRPr>
          </a:p>
        </p:txBody>
      </p:sp>
      <p:sp>
        <p:nvSpPr>
          <p:cNvPr id="4" name="Slide Number Placeholder 3"/>
          <p:cNvSpPr>
            <a:spLocks noGrp="1"/>
          </p:cNvSpPr>
          <p:nvPr>
            <p:ph type="sldNum" sz="quarter" idx="1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178D3F76-B348-4769-92FD-DA3DD6C83F09}" type="slidenum">
              <a:rPr lang="en-US" altLang="en-US" sz="1000">
                <a:solidFill>
                  <a:srgbClr val="898989"/>
                </a:solidFill>
              </a:rPr>
              <a:pPr eaLnBrk="1" hangingPunct="1"/>
              <a:t>39</a:t>
            </a:fld>
            <a:endParaRPr lang="en-US" altLang="en-US" sz="1000">
              <a:solidFill>
                <a:srgbClr val="898989"/>
              </a:solidFill>
            </a:endParaRPr>
          </a:p>
        </p:txBody>
      </p:sp>
      <p:sp>
        <p:nvSpPr>
          <p:cNvPr id="5" name="Date Placeholder 4"/>
          <p:cNvSpPr>
            <a:spLocks noGrp="1"/>
          </p:cNvSpPr>
          <p:nvPr>
            <p:ph type="dt" sz="quarter" idx="1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434DF21C-C58B-4F0C-B890-1C3F42513BF4}" type="datetime1">
              <a:rPr lang="en-US" altLang="en-US" sz="1000">
                <a:solidFill>
                  <a:srgbClr val="898989"/>
                </a:solidFill>
              </a:rPr>
              <a:pPr eaLnBrk="1" hangingPunct="1"/>
              <a:t>1/22/16</a:t>
            </a:fld>
            <a:endParaRPr lang="en-US" altLang="en-US" sz="1000">
              <a:solidFill>
                <a:srgbClr val="898989"/>
              </a:solidFill>
            </a:endParaRPr>
          </a:p>
        </p:txBody>
      </p:sp>
    </p:spTree>
    <p:extLst>
      <p:ext uri="{BB962C8B-B14F-4D97-AF65-F5344CB8AC3E}">
        <p14:creationId xmlns:p14="http://schemas.microsoft.com/office/powerpoint/2010/main" val="2830760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lynpere\AppData\Local\Microsoft\Windows\Temporary Internet Files\Content.IE5\FPHJ2SHP\Marketing_Pl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610" y="2090070"/>
            <a:ext cx="2746858" cy="206105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4</a:t>
            </a:fld>
            <a:endParaRPr lang="en-US" dirty="0"/>
          </a:p>
        </p:txBody>
      </p:sp>
      <p:sp>
        <p:nvSpPr>
          <p:cNvPr id="11267" name="Title 3"/>
          <p:cNvSpPr>
            <a:spLocks noGrp="1"/>
          </p:cNvSpPr>
          <p:nvPr>
            <p:ph type="title"/>
          </p:nvPr>
        </p:nvSpPr>
        <p:spPr/>
        <p:txBody>
          <a:bodyPr/>
          <a:lstStyle/>
          <a:p>
            <a:r>
              <a:rPr lang="en-US" dirty="0" smtClean="0">
                <a:latin typeface="Verdana" charset="0"/>
              </a:rPr>
              <a:t>Objectives for This Session</a:t>
            </a:r>
            <a:endParaRPr lang="en-US" dirty="0">
              <a:latin typeface="Verdana" charset="0"/>
            </a:endParaRPr>
          </a:p>
        </p:txBody>
      </p:sp>
      <p:sp>
        <p:nvSpPr>
          <p:cNvPr id="11268" name="Content Placeholder 4"/>
          <p:cNvSpPr>
            <a:spLocks noGrp="1"/>
          </p:cNvSpPr>
          <p:nvPr>
            <p:ph sz="quarter" idx="14"/>
          </p:nvPr>
        </p:nvSpPr>
        <p:spPr>
          <a:xfrm>
            <a:off x="365125" y="1608138"/>
            <a:ext cx="8326438" cy="4389437"/>
          </a:xfrm>
        </p:spPr>
        <p:txBody>
          <a:bodyPr/>
          <a:lstStyle/>
          <a:p>
            <a:r>
              <a:rPr lang="en-US" u="sng" dirty="0" smtClean="0">
                <a:latin typeface="Verdana" charset="0"/>
              </a:rPr>
              <a:t>Discuss how to develop a </a:t>
            </a:r>
            <a:r>
              <a:rPr lang="en-US" u="sng" dirty="0">
                <a:latin typeface="Verdana" charset="0"/>
              </a:rPr>
              <a:t>written plan </a:t>
            </a:r>
            <a:r>
              <a:rPr lang="en-US" u="sng" dirty="0" smtClean="0">
                <a:latin typeface="Verdana" charset="0"/>
              </a:rPr>
              <a:t>for your Section</a:t>
            </a:r>
            <a:endParaRPr lang="en-US" u="sng" dirty="0">
              <a:latin typeface="Verdana" charset="0"/>
            </a:endParaRPr>
          </a:p>
          <a:p>
            <a:pPr lvl="1"/>
            <a:r>
              <a:rPr lang="en-US" dirty="0" smtClean="0">
                <a:latin typeface="Verdana" charset="0"/>
              </a:rPr>
              <a:t> Share </a:t>
            </a:r>
            <a:r>
              <a:rPr lang="en-US" dirty="0">
                <a:latin typeface="Verdana" charset="0"/>
              </a:rPr>
              <a:t>with your </a:t>
            </a:r>
            <a:r>
              <a:rPr lang="en-US" dirty="0" err="1">
                <a:latin typeface="Verdana" charset="0"/>
              </a:rPr>
              <a:t>ExCom</a:t>
            </a:r>
            <a:endParaRPr lang="en-US" dirty="0">
              <a:latin typeface="Verdana" charset="0"/>
            </a:endParaRPr>
          </a:p>
          <a:p>
            <a:pPr lvl="1"/>
            <a:r>
              <a:rPr lang="en-US" dirty="0" smtClean="0">
                <a:latin typeface="Verdana" charset="0"/>
              </a:rPr>
              <a:t> Hand </a:t>
            </a:r>
            <a:r>
              <a:rPr lang="en-US" dirty="0">
                <a:latin typeface="Verdana" charset="0"/>
              </a:rPr>
              <a:t>off to incoming volunteers</a:t>
            </a:r>
          </a:p>
          <a:p>
            <a:pPr lvl="1"/>
            <a:r>
              <a:rPr lang="en-US" dirty="0" smtClean="0">
                <a:latin typeface="Verdana" charset="0"/>
              </a:rPr>
              <a:t> Repeat/update </a:t>
            </a:r>
            <a:r>
              <a:rPr lang="en-US" dirty="0">
                <a:latin typeface="Verdana" charset="0"/>
              </a:rPr>
              <a:t>every year!</a:t>
            </a:r>
          </a:p>
          <a:p>
            <a:r>
              <a:rPr lang="en-US" dirty="0" smtClean="0">
                <a:latin typeface="Verdana" charset="0"/>
              </a:rPr>
              <a:t>Get your feedback on:</a:t>
            </a:r>
          </a:p>
          <a:p>
            <a:pPr lvl="1"/>
            <a:r>
              <a:rPr lang="en-US" dirty="0" smtClean="0">
                <a:latin typeface="Verdana" charset="0"/>
              </a:rPr>
              <a:t> How </a:t>
            </a:r>
            <a:r>
              <a:rPr lang="en-US" dirty="0">
                <a:latin typeface="Verdana" charset="0"/>
              </a:rPr>
              <a:t>to increase </a:t>
            </a:r>
            <a:r>
              <a:rPr lang="en-US" dirty="0" smtClean="0">
                <a:latin typeface="Verdana" charset="0"/>
              </a:rPr>
              <a:t>membership </a:t>
            </a:r>
            <a:r>
              <a:rPr lang="en-US" dirty="0">
                <a:latin typeface="Verdana" charset="0"/>
              </a:rPr>
              <a:t>development</a:t>
            </a:r>
          </a:p>
          <a:p>
            <a:pPr lvl="1"/>
            <a:r>
              <a:rPr lang="en-US" dirty="0" smtClean="0">
                <a:latin typeface="Verdana" charset="0"/>
              </a:rPr>
              <a:t> Potential </a:t>
            </a:r>
            <a:r>
              <a:rPr lang="en-US" dirty="0">
                <a:latin typeface="Verdana" charset="0"/>
              </a:rPr>
              <a:t>activities and events to support membership engagement</a:t>
            </a:r>
          </a:p>
          <a:p>
            <a:r>
              <a:rPr lang="en-US" dirty="0" smtClean="0">
                <a:latin typeface="Verdana" charset="0"/>
              </a:rPr>
              <a:t>Discuss </a:t>
            </a:r>
            <a:r>
              <a:rPr lang="en-US" dirty="0">
                <a:latin typeface="Verdana" charset="0"/>
              </a:rPr>
              <a:t>h</a:t>
            </a:r>
            <a:r>
              <a:rPr lang="en-US" dirty="0" smtClean="0">
                <a:latin typeface="Verdana" charset="0"/>
              </a:rPr>
              <a:t>ow Regions and Sections can provide value to our members</a:t>
            </a:r>
          </a:p>
        </p:txBody>
      </p:sp>
    </p:spTree>
    <p:extLst>
      <p:ext uri="{BB962C8B-B14F-4D97-AF65-F5344CB8AC3E}">
        <p14:creationId xmlns:p14="http://schemas.microsoft.com/office/powerpoint/2010/main" val="34471207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dirty="0" smtClean="0">
                <a:ea typeface="ＭＳ Ｐゴシック" pitchFamily="-105" charset="-128"/>
              </a:rPr>
              <a:t>Other Useful Queries and Reports</a:t>
            </a:r>
          </a:p>
        </p:txBody>
      </p:sp>
      <p:sp>
        <p:nvSpPr>
          <p:cNvPr id="3" name="Content Placeholder 2"/>
          <p:cNvSpPr>
            <a:spLocks noGrp="1"/>
          </p:cNvSpPr>
          <p:nvPr>
            <p:ph sz="quarter" idx="14"/>
          </p:nvPr>
        </p:nvSpPr>
        <p:spPr>
          <a:xfrm>
            <a:off x="444500" y="1646238"/>
            <a:ext cx="8247063" cy="4389437"/>
          </a:xfrm>
        </p:spPr>
        <p:txBody>
          <a:bodyPr/>
          <a:lstStyle/>
          <a:p>
            <a:pPr marL="346075" lvl="2" indent="-346075">
              <a:spcBef>
                <a:spcPts val="1800"/>
              </a:spcBef>
              <a:buClrTx/>
              <a:buSzPct val="135000"/>
              <a:buBlip>
                <a:blip r:embed="rId3"/>
              </a:buBlip>
            </a:pPr>
            <a:r>
              <a:rPr lang="en-US" altLang="en-US" sz="2400" dirty="0" smtClean="0">
                <a:ea typeface="ＭＳ Ｐゴシック" pitchFamily="-105" charset="-128"/>
                <a:cs typeface="ＭＳ Ｐゴシック" charset="0"/>
              </a:rPr>
              <a:t>(</a:t>
            </a:r>
            <a:r>
              <a:rPr lang="en-US" altLang="en-US" sz="2400" dirty="0">
                <a:ea typeface="ＭＳ Ｐゴシック" pitchFamily="-105" charset="-128"/>
                <a:cs typeface="ＭＳ Ｐゴシック" charset="0"/>
              </a:rPr>
              <a:t>GEO) Active Society Memberships for Active IEEE Members</a:t>
            </a:r>
          </a:p>
          <a:p>
            <a:pPr eaLnBrk="1" hangingPunct="1"/>
            <a:r>
              <a:rPr lang="en-US" altLang="en-US" dirty="0" smtClean="0">
                <a:ea typeface="ＭＳ Ｐゴシック" pitchFamily="-105" charset="-128"/>
              </a:rPr>
              <a:t>(GEO) Potential Interest Profile of Member</a:t>
            </a:r>
          </a:p>
          <a:p>
            <a:pPr eaLnBrk="1" hangingPunct="1"/>
            <a:r>
              <a:rPr lang="en-US" altLang="en-US" dirty="0" smtClean="0">
                <a:ea typeface="ＭＳ Ｐゴシック" pitchFamily="-105" charset="-128"/>
              </a:rPr>
              <a:t>(MD) New Member Interest Info for Active IEEE Members</a:t>
            </a:r>
          </a:p>
          <a:p>
            <a:pPr eaLnBrk="1" hangingPunct="1"/>
            <a:r>
              <a:rPr lang="en-US" altLang="en-US" dirty="0" smtClean="0">
                <a:ea typeface="ＭＳ Ｐゴシック" pitchFamily="-105" charset="-128"/>
              </a:rPr>
              <a:t>For a list of 50 useful SAMIEEE Queries</a:t>
            </a:r>
          </a:p>
          <a:p>
            <a:pPr lvl="1"/>
            <a:r>
              <a:rPr lang="en-US" altLang="en-US" dirty="0">
                <a:ea typeface="ＭＳ Ｐゴシック" pitchFamily="-105" charset="-128"/>
              </a:rPr>
              <a:t> </a:t>
            </a:r>
            <a:r>
              <a:rPr lang="en-US" altLang="en-US" dirty="0" smtClean="0">
                <a:ea typeface="ＭＳ Ｐゴシック" pitchFamily="-105" charset="-128"/>
              </a:rPr>
              <a:t>Speak to Ed </a:t>
            </a:r>
            <a:r>
              <a:rPr lang="en-US" altLang="en-US" dirty="0">
                <a:ea typeface="ＭＳ Ｐゴシック" pitchFamily="-105" charset="-128"/>
              </a:rPr>
              <a:t>P</a:t>
            </a:r>
            <a:r>
              <a:rPr lang="en-US" altLang="en-US" dirty="0" smtClean="0">
                <a:ea typeface="ＭＳ Ｐゴシック" pitchFamily="-105" charset="-128"/>
              </a:rPr>
              <a:t>erkins or Ron Jensen</a:t>
            </a:r>
          </a:p>
          <a:p>
            <a:pPr eaLnBrk="1" hangingPunct="1">
              <a:buFontTx/>
              <a:buNone/>
            </a:pPr>
            <a:endParaRPr lang="en-US" altLang="en-US" dirty="0" smtClean="0">
              <a:ea typeface="ＭＳ Ｐゴシック" pitchFamily="-105" charset="-128"/>
            </a:endParaRPr>
          </a:p>
        </p:txBody>
      </p:sp>
      <p:sp>
        <p:nvSpPr>
          <p:cNvPr id="4" name="Slide Number Placeholder 3"/>
          <p:cNvSpPr>
            <a:spLocks noGrp="1"/>
          </p:cNvSpPr>
          <p:nvPr>
            <p:ph type="sldNum" sz="quarter" idx="1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178D3F76-B348-4769-92FD-DA3DD6C83F09}" type="slidenum">
              <a:rPr lang="en-US" altLang="en-US" sz="1000">
                <a:solidFill>
                  <a:srgbClr val="898989"/>
                </a:solidFill>
              </a:rPr>
              <a:pPr eaLnBrk="1" hangingPunct="1"/>
              <a:t>40</a:t>
            </a:fld>
            <a:endParaRPr lang="en-US" altLang="en-US" sz="1000">
              <a:solidFill>
                <a:srgbClr val="898989"/>
              </a:solidFill>
            </a:endParaRPr>
          </a:p>
        </p:txBody>
      </p:sp>
      <p:sp>
        <p:nvSpPr>
          <p:cNvPr id="5" name="Date Placeholder 4"/>
          <p:cNvSpPr>
            <a:spLocks noGrp="1"/>
          </p:cNvSpPr>
          <p:nvPr>
            <p:ph type="dt" sz="quarter" idx="1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434DF21C-C58B-4F0C-B890-1C3F42513BF4}" type="datetime1">
              <a:rPr lang="en-US" altLang="en-US" sz="1000">
                <a:solidFill>
                  <a:srgbClr val="898989"/>
                </a:solidFill>
              </a:rPr>
              <a:pPr eaLnBrk="1" hangingPunct="1"/>
              <a:t>1/22/16</a:t>
            </a:fld>
            <a:endParaRPr lang="en-US" altLang="en-US" sz="1000">
              <a:solidFill>
                <a:srgbClr val="898989"/>
              </a:solidFill>
            </a:endParaRPr>
          </a:p>
        </p:txBody>
      </p:sp>
    </p:spTree>
    <p:extLst>
      <p:ext uri="{BB962C8B-B14F-4D97-AF65-F5344CB8AC3E}">
        <p14:creationId xmlns:p14="http://schemas.microsoft.com/office/powerpoint/2010/main" val="427162541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sz="quarter" idx="23"/>
          </p:nvPr>
        </p:nvSpPr>
        <p:spPr/>
        <p:txBody>
          <a:bodyPr/>
          <a:lstStyle/>
          <a:p>
            <a:pPr>
              <a:defRPr/>
            </a:pPr>
            <a:r>
              <a:rPr lang="en-US" sz="2200" dirty="0" smtClean="0">
                <a:solidFill>
                  <a:prstClr val="black"/>
                </a:solidFill>
              </a:rPr>
              <a:t>Gap </a:t>
            </a:r>
            <a:r>
              <a:rPr lang="en-US" sz="2200" dirty="0">
                <a:solidFill>
                  <a:prstClr val="black"/>
                </a:solidFill>
              </a:rPr>
              <a:t>a</a:t>
            </a:r>
            <a:r>
              <a:rPr lang="en-US" sz="2200" dirty="0" smtClean="0">
                <a:solidFill>
                  <a:prstClr val="black"/>
                </a:solidFill>
              </a:rPr>
              <a:t>nalysis for Section</a:t>
            </a:r>
          </a:p>
          <a:p>
            <a:pPr lvl="1">
              <a:defRPr/>
            </a:pPr>
            <a:r>
              <a:rPr lang="en-US" dirty="0" smtClean="0">
                <a:solidFill>
                  <a:prstClr val="black"/>
                </a:solidFill>
              </a:rPr>
              <a:t> What is offered vs. member interests</a:t>
            </a:r>
          </a:p>
          <a:p>
            <a:pPr lvl="1">
              <a:defRPr/>
            </a:pPr>
            <a:r>
              <a:rPr lang="en-US" dirty="0" smtClean="0">
                <a:solidFill>
                  <a:prstClr val="black"/>
                </a:solidFill>
              </a:rPr>
              <a:t> If needed add fields to queries</a:t>
            </a:r>
            <a:endParaRPr lang="en-US" dirty="0">
              <a:solidFill>
                <a:prstClr val="black"/>
              </a:solidFill>
            </a:endParaRPr>
          </a:p>
          <a:p>
            <a:pPr lvl="2">
              <a:defRPr/>
            </a:pPr>
            <a:r>
              <a:rPr lang="en-US" dirty="0">
                <a:solidFill>
                  <a:prstClr val="black"/>
                </a:solidFill>
              </a:rPr>
              <a:t> </a:t>
            </a:r>
            <a:r>
              <a:rPr lang="en-US" dirty="0" smtClean="0">
                <a:solidFill>
                  <a:prstClr val="black"/>
                </a:solidFill>
              </a:rPr>
              <a:t>Zip </a:t>
            </a:r>
            <a:r>
              <a:rPr lang="en-US" dirty="0">
                <a:solidFill>
                  <a:prstClr val="black"/>
                </a:solidFill>
              </a:rPr>
              <a:t>code, city, school, </a:t>
            </a:r>
            <a:r>
              <a:rPr lang="en-US" dirty="0" smtClean="0">
                <a:solidFill>
                  <a:prstClr val="black"/>
                </a:solidFill>
              </a:rPr>
              <a:t>education</a:t>
            </a:r>
          </a:p>
          <a:p>
            <a:pPr>
              <a:defRPr/>
            </a:pPr>
            <a:r>
              <a:rPr lang="en-US" sz="2200" dirty="0" smtClean="0">
                <a:solidFill>
                  <a:prstClr val="black"/>
                </a:solidFill>
              </a:rPr>
              <a:t>Use data in member </a:t>
            </a:r>
            <a:r>
              <a:rPr lang="en-US" sz="2200" dirty="0">
                <a:solidFill>
                  <a:prstClr val="black"/>
                </a:solidFill>
              </a:rPr>
              <a:t>e</a:t>
            </a:r>
            <a:r>
              <a:rPr lang="en-US" sz="2200" dirty="0" smtClean="0">
                <a:solidFill>
                  <a:prstClr val="black"/>
                </a:solidFill>
              </a:rPr>
              <a:t>ngagement planning activities</a:t>
            </a:r>
          </a:p>
          <a:p>
            <a:pPr lvl="1">
              <a:defRPr/>
            </a:pPr>
            <a:endParaRPr lang="en-US" dirty="0">
              <a:solidFill>
                <a:prstClr val="black"/>
              </a:solidFill>
            </a:endParaRPr>
          </a:p>
        </p:txBody>
      </p:sp>
      <p:sp>
        <p:nvSpPr>
          <p:cNvPr id="32770" name="Title 1"/>
          <p:cNvSpPr>
            <a:spLocks noGrp="1"/>
          </p:cNvSpPr>
          <p:nvPr>
            <p:ph type="title"/>
          </p:nvPr>
        </p:nvSpPr>
        <p:spPr/>
        <p:txBody>
          <a:bodyPr/>
          <a:lstStyle/>
          <a:p>
            <a:pPr eaLnBrk="1" hangingPunct="1"/>
            <a:r>
              <a:rPr lang="en-US" altLang="en-US" dirty="0" smtClean="0">
                <a:ea typeface="ＭＳ Ｐゴシック" pitchFamily="-105" charset="-128"/>
              </a:rPr>
              <a:t>Step 2: Analyze the Data</a:t>
            </a:r>
          </a:p>
        </p:txBody>
      </p:sp>
      <p:sp>
        <p:nvSpPr>
          <p:cNvPr id="4" name="Slide Number Placeholder 3"/>
          <p:cNvSpPr>
            <a:spLocks noGrp="1"/>
          </p:cNvSpPr>
          <p:nvPr>
            <p:ph type="sldNum" sz="quarter" idx="2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9031BC25-13F4-4992-8114-93D092BBF48D}" type="slidenum">
              <a:rPr lang="en-US" altLang="en-US" sz="1000">
                <a:solidFill>
                  <a:srgbClr val="898989"/>
                </a:solidFill>
              </a:rPr>
              <a:pPr eaLnBrk="1" hangingPunct="1"/>
              <a:t>41</a:t>
            </a:fld>
            <a:endParaRPr lang="en-US" altLang="en-US" sz="1000">
              <a:solidFill>
                <a:srgbClr val="898989"/>
              </a:solidFill>
            </a:endParaRPr>
          </a:p>
        </p:txBody>
      </p:sp>
      <p:sp>
        <p:nvSpPr>
          <p:cNvPr id="5" name="Date Placeholder 4"/>
          <p:cNvSpPr>
            <a:spLocks noGrp="1"/>
          </p:cNvSpPr>
          <p:nvPr>
            <p:ph type="dt" sz="half" idx="2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EF7D7156-3932-4760-BD8F-FFB22D9B249D}" type="datetime1">
              <a:rPr lang="en-US" altLang="en-US" sz="1000">
                <a:solidFill>
                  <a:srgbClr val="898989"/>
                </a:solidFill>
              </a:rPr>
              <a:pPr eaLnBrk="1" hangingPunct="1"/>
              <a:t>1/22/16</a:t>
            </a:fld>
            <a:endParaRPr lang="en-US" altLang="en-US" sz="1000">
              <a:solidFill>
                <a:srgbClr val="898989"/>
              </a:solidFill>
            </a:endParaRPr>
          </a:p>
        </p:txBody>
      </p:sp>
      <p:pic>
        <p:nvPicPr>
          <p:cNvPr id="2050" name="Picture 2"/>
          <p:cNvPicPr>
            <a:picLocks noGrp="1" noChangeAspect="1" noChangeArrowheads="1"/>
          </p:cNvPicPr>
          <p:nvPr>
            <p:ph sz="quarter" idx="24"/>
          </p:nvPr>
        </p:nvPicPr>
        <p:blipFill>
          <a:blip r:embed="rId2">
            <a:extLst>
              <a:ext uri="{28A0092B-C50C-407E-A947-70E740481C1C}">
                <a14:useLocalDpi xmlns:a14="http://schemas.microsoft.com/office/drawing/2010/main" val="0"/>
              </a:ext>
            </a:extLst>
          </a:blip>
          <a:srcRect/>
          <a:stretch>
            <a:fillRect/>
          </a:stretch>
        </p:blipFill>
        <p:spPr bwMode="auto">
          <a:xfrm>
            <a:off x="4925792" y="1980406"/>
            <a:ext cx="3765773"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3788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6"/>
          <p:cNvSpPr>
            <a:spLocks noGrp="1"/>
          </p:cNvSpPr>
          <p:nvPr>
            <p:ph type="title"/>
          </p:nvPr>
        </p:nvSpPr>
        <p:spPr/>
        <p:txBody>
          <a:bodyPr/>
          <a:lstStyle/>
          <a:p>
            <a:pPr eaLnBrk="1" hangingPunct="1"/>
            <a:r>
              <a:rPr lang="en-US" altLang="en-US" dirty="0" smtClean="0">
                <a:ea typeface="ＭＳ Ｐゴシック" pitchFamily="-105" charset="-128"/>
              </a:rPr>
              <a:t>Step 3: Advocate Data Update</a:t>
            </a:r>
          </a:p>
        </p:txBody>
      </p:sp>
      <p:sp>
        <p:nvSpPr>
          <p:cNvPr id="8" name="Content Placeholder 7"/>
          <p:cNvSpPr>
            <a:spLocks noGrp="1"/>
          </p:cNvSpPr>
          <p:nvPr>
            <p:ph sz="quarter" idx="14"/>
          </p:nvPr>
        </p:nvSpPr>
        <p:spPr>
          <a:xfrm>
            <a:off x="365125" y="1646238"/>
            <a:ext cx="8326438" cy="4389437"/>
          </a:xfrm>
        </p:spPr>
        <p:txBody>
          <a:bodyPr/>
          <a:lstStyle/>
          <a:p>
            <a:pPr eaLnBrk="1" hangingPunct="1"/>
            <a:r>
              <a:rPr lang="en-US" altLang="en-US" dirty="0" smtClean="0">
                <a:ea typeface="ＭＳ Ｐゴシック" pitchFamily="-105" charset="-128"/>
              </a:rPr>
              <a:t>Find opportunities to ask </a:t>
            </a:r>
            <a:r>
              <a:rPr lang="en-US" altLang="en-US" dirty="0">
                <a:ea typeface="ＭＳ Ｐゴシック" pitchFamily="-105" charset="-128"/>
              </a:rPr>
              <a:t>m</a:t>
            </a:r>
            <a:r>
              <a:rPr lang="en-US" altLang="en-US" dirty="0" smtClean="0">
                <a:ea typeface="ＭＳ Ｐゴシック" pitchFamily="-105" charset="-128"/>
              </a:rPr>
              <a:t>embers to keep their </a:t>
            </a:r>
            <a:r>
              <a:rPr lang="en-US" altLang="en-US" dirty="0">
                <a:ea typeface="ＭＳ Ｐゴシック" pitchFamily="-105" charset="-128"/>
              </a:rPr>
              <a:t>p</a:t>
            </a:r>
            <a:r>
              <a:rPr lang="en-US" altLang="en-US" dirty="0" smtClean="0">
                <a:ea typeface="ＭＳ Ｐゴシック" pitchFamily="-105" charset="-128"/>
              </a:rPr>
              <a:t>rofile data current</a:t>
            </a:r>
          </a:p>
          <a:p>
            <a:pPr lvl="1"/>
            <a:r>
              <a:rPr lang="en-US" altLang="en-US" dirty="0" smtClean="0">
                <a:ea typeface="ＭＳ Ｐゴシック" pitchFamily="-105" charset="-128"/>
              </a:rPr>
              <a:t>TIP, address, employment, education, </a:t>
            </a:r>
            <a:r>
              <a:rPr lang="en-US" altLang="en-US" dirty="0" err="1" smtClean="0">
                <a:ea typeface="ＭＳ Ｐゴシック" pitchFamily="-105" charset="-128"/>
              </a:rPr>
              <a:t>etc</a:t>
            </a:r>
            <a:endParaRPr lang="en-US" altLang="en-US" dirty="0" smtClean="0">
              <a:ea typeface="ＭＳ Ｐゴシック" pitchFamily="-105" charset="-128"/>
            </a:endParaRPr>
          </a:p>
          <a:p>
            <a:pPr eaLnBrk="1" hangingPunct="1"/>
            <a:r>
              <a:rPr lang="en-US" altLang="en-US" dirty="0" smtClean="0">
                <a:ea typeface="ＭＳ Ｐゴシック" pitchFamily="-105" charset="-128"/>
              </a:rPr>
              <a:t>Handled through </a:t>
            </a:r>
            <a:r>
              <a:rPr lang="en-US" altLang="en-US" dirty="0" err="1" smtClean="0">
                <a:ea typeface="ＭＳ Ｐゴシック" pitchFamily="-105" charset="-128"/>
              </a:rPr>
              <a:t>myIEEE</a:t>
            </a:r>
            <a:endParaRPr lang="en-US" altLang="en-US" dirty="0" smtClean="0">
              <a:ea typeface="ＭＳ Ｐゴシック" pitchFamily="-105" charset="-128"/>
            </a:endParaRPr>
          </a:p>
          <a:p>
            <a:pPr lvl="1"/>
            <a:r>
              <a:rPr lang="en-US" altLang="en-US" dirty="0">
                <a:ea typeface="ＭＳ Ｐゴシック" pitchFamily="-105" charset="-128"/>
              </a:rPr>
              <a:t> </a:t>
            </a:r>
            <a:r>
              <a:rPr lang="en-US" dirty="0" smtClean="0">
                <a:hlinkClick r:id="rId2"/>
              </a:rPr>
              <a:t>www.ieee.org/</a:t>
            </a:r>
            <a:r>
              <a:rPr lang="en-US" b="1" dirty="0" smtClean="0">
                <a:hlinkClick r:id="rId2"/>
              </a:rPr>
              <a:t>myieee</a:t>
            </a:r>
            <a:endParaRPr lang="en-US" b="1" dirty="0" smtClean="0"/>
          </a:p>
          <a:p>
            <a:pPr lvl="1" eaLnBrk="1" hangingPunct="1"/>
            <a:endParaRPr lang="en-US" altLang="en-US" dirty="0" smtClean="0">
              <a:ea typeface="ＭＳ Ｐゴシック" pitchFamily="-105" charset="-128"/>
            </a:endParaRPr>
          </a:p>
        </p:txBody>
      </p:sp>
      <p:sp>
        <p:nvSpPr>
          <p:cNvPr id="5" name="Slide Number Placeholder 4"/>
          <p:cNvSpPr>
            <a:spLocks noGrp="1"/>
          </p:cNvSpPr>
          <p:nvPr>
            <p:ph type="sldNum" sz="quarter" idx="1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C7E318FE-CB6A-4626-9834-45F838A9BA50}" type="slidenum">
              <a:rPr lang="en-US" altLang="en-US" sz="1000">
                <a:solidFill>
                  <a:srgbClr val="898989"/>
                </a:solidFill>
              </a:rPr>
              <a:pPr eaLnBrk="1" hangingPunct="1"/>
              <a:t>42</a:t>
            </a:fld>
            <a:endParaRPr lang="en-US" altLang="en-US" sz="1000">
              <a:solidFill>
                <a:srgbClr val="898989"/>
              </a:solidFill>
            </a:endParaRPr>
          </a:p>
        </p:txBody>
      </p:sp>
      <p:sp>
        <p:nvSpPr>
          <p:cNvPr id="6" name="Date Placeholder 5"/>
          <p:cNvSpPr>
            <a:spLocks noGrp="1"/>
          </p:cNvSpPr>
          <p:nvPr>
            <p:ph type="dt" sz="quarter" idx="1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A89E6BD9-3B85-44A0-A8FD-2528D1D414E4}" type="datetime1">
              <a:rPr lang="en-US" altLang="en-US" sz="1000">
                <a:solidFill>
                  <a:srgbClr val="898989"/>
                </a:solidFill>
              </a:rPr>
              <a:pPr eaLnBrk="1" hangingPunct="1"/>
              <a:t>1/22/16</a:t>
            </a:fld>
            <a:endParaRPr lang="en-US" altLang="en-US" sz="1000">
              <a:solidFill>
                <a:srgbClr val="898989"/>
              </a:solidFill>
            </a:endParaRPr>
          </a:p>
        </p:txBody>
      </p:sp>
    </p:spTree>
    <p:extLst>
      <p:ext uri="{BB962C8B-B14F-4D97-AF65-F5344CB8AC3E}">
        <p14:creationId xmlns:p14="http://schemas.microsoft.com/office/powerpoint/2010/main" val="5490445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ea typeface="ＭＳ Ｐゴシック" pitchFamily="-105" charset="-128"/>
              </a:rPr>
              <a:t>myIEEE Profile Page</a:t>
            </a:r>
          </a:p>
        </p:txBody>
      </p:sp>
      <p:sp>
        <p:nvSpPr>
          <p:cNvPr id="4" name="Slide Number Placeholder 3"/>
          <p:cNvSpPr>
            <a:spLocks noGrp="1"/>
          </p:cNvSpPr>
          <p:nvPr>
            <p:ph type="sldNum" sz="quarter" idx="1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87CBE86B-1D28-4FB0-9702-B96D8DE257A2}" type="slidenum">
              <a:rPr lang="en-US" altLang="en-US" sz="1000">
                <a:solidFill>
                  <a:srgbClr val="898989"/>
                </a:solidFill>
              </a:rPr>
              <a:pPr eaLnBrk="1" hangingPunct="1"/>
              <a:t>43</a:t>
            </a:fld>
            <a:endParaRPr lang="en-US" altLang="en-US" sz="1000">
              <a:solidFill>
                <a:srgbClr val="898989"/>
              </a:solidFill>
            </a:endParaRPr>
          </a:p>
        </p:txBody>
      </p:sp>
      <p:sp>
        <p:nvSpPr>
          <p:cNvPr id="5" name="Date Placeholder 4"/>
          <p:cNvSpPr>
            <a:spLocks noGrp="1"/>
          </p:cNvSpPr>
          <p:nvPr>
            <p:ph type="dt" sz="quarter" idx="1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38438FBD-9FD0-40F5-B802-99DF2467635D}" type="datetime1">
              <a:rPr lang="en-US" altLang="en-US" sz="1000">
                <a:solidFill>
                  <a:srgbClr val="898989"/>
                </a:solidFill>
              </a:rPr>
              <a:pPr eaLnBrk="1" hangingPunct="1"/>
              <a:t>1/22/16</a:t>
            </a:fld>
            <a:endParaRPr lang="en-US" altLang="en-US" sz="1000">
              <a:solidFill>
                <a:srgbClr val="898989"/>
              </a:solidFill>
            </a:endParaRPr>
          </a:p>
        </p:txBody>
      </p:sp>
      <p:pic>
        <p:nvPicPr>
          <p:cNvPr id="22533" name="Picture 5"/>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a:xfrm>
            <a:off x="476250" y="1646238"/>
            <a:ext cx="8104188" cy="4389437"/>
          </a:xfrm>
        </p:spPr>
      </p:pic>
    </p:spTree>
    <p:extLst>
      <p:ext uri="{BB962C8B-B14F-4D97-AF65-F5344CB8AC3E}">
        <p14:creationId xmlns:p14="http://schemas.microsoft.com/office/powerpoint/2010/main" val="17399008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mtClean="0">
                <a:ea typeface="ＭＳ Ｐゴシック" pitchFamily="-105" charset="-128"/>
              </a:rPr>
              <a:t>Updating myIEEE</a:t>
            </a:r>
          </a:p>
        </p:txBody>
      </p:sp>
      <p:sp>
        <p:nvSpPr>
          <p:cNvPr id="4" name="Slide Number Placeholder 3"/>
          <p:cNvSpPr>
            <a:spLocks noGrp="1"/>
          </p:cNvSpPr>
          <p:nvPr>
            <p:ph type="sldNum" sz="quarter" idx="15"/>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416C24CE-9B64-465C-9305-7078834B781E}" type="slidenum">
              <a:rPr lang="en-US" altLang="en-US" sz="1000">
                <a:solidFill>
                  <a:srgbClr val="898989"/>
                </a:solidFill>
              </a:rPr>
              <a:pPr eaLnBrk="1" hangingPunct="1"/>
              <a:t>44</a:t>
            </a:fld>
            <a:endParaRPr lang="en-US" altLang="en-US" sz="1000">
              <a:solidFill>
                <a:srgbClr val="898989"/>
              </a:solidFill>
            </a:endParaRPr>
          </a:p>
        </p:txBody>
      </p:sp>
      <p:sp>
        <p:nvSpPr>
          <p:cNvPr id="5" name="Date Placeholder 4"/>
          <p:cNvSpPr>
            <a:spLocks noGrp="1"/>
          </p:cNvSpPr>
          <p:nvPr>
            <p:ph type="dt" sz="quarter" idx="16"/>
          </p:nvPr>
        </p:nvSpPr>
        <p:spPr/>
        <p:txBody>
          <a:bodyPr/>
          <a:lstStyle>
            <a:lvl1pPr eaLnBrk="0" hangingPunct="0">
              <a:defRPr sz="2400">
                <a:solidFill>
                  <a:schemeClr val="tx1"/>
                </a:solidFill>
                <a:latin typeface="Verdana" pitchFamily="-105" charset="0"/>
                <a:ea typeface="ＭＳ Ｐゴシック" pitchFamily="-105" charset="-128"/>
              </a:defRPr>
            </a:lvl1pPr>
            <a:lvl2pPr marL="37931725" indent="-37474525" eaLnBrk="0" hangingPunct="0">
              <a:defRPr sz="2400">
                <a:solidFill>
                  <a:schemeClr val="tx1"/>
                </a:solidFill>
                <a:latin typeface="Verdana" pitchFamily="-105" charset="0"/>
                <a:ea typeface="ＭＳ Ｐゴシック" pitchFamily="-105" charset="-128"/>
              </a:defRPr>
            </a:lvl2pPr>
            <a:lvl3pPr eaLnBrk="0" hangingPunct="0">
              <a:defRPr sz="2400">
                <a:solidFill>
                  <a:schemeClr val="tx1"/>
                </a:solidFill>
                <a:latin typeface="Verdana" pitchFamily="-105" charset="0"/>
                <a:ea typeface="ＭＳ Ｐゴシック" pitchFamily="-105" charset="-128"/>
              </a:defRPr>
            </a:lvl3pPr>
            <a:lvl4pPr eaLnBrk="0" hangingPunct="0">
              <a:defRPr sz="2400">
                <a:solidFill>
                  <a:schemeClr val="tx1"/>
                </a:solidFill>
                <a:latin typeface="Verdana" pitchFamily="-105" charset="0"/>
                <a:ea typeface="ＭＳ Ｐゴシック" pitchFamily="-105" charset="-128"/>
              </a:defRPr>
            </a:lvl4pPr>
            <a:lvl5pPr eaLnBrk="0" hangingPunct="0">
              <a:defRPr sz="2400">
                <a:solidFill>
                  <a:schemeClr val="tx1"/>
                </a:solidFill>
                <a:latin typeface="Verdana" pitchFamily="-105" charset="0"/>
                <a:ea typeface="ＭＳ Ｐゴシック" pitchFamily="-105" charset="-128"/>
              </a:defRPr>
            </a:lvl5pPr>
            <a:lvl6pPr marL="457200" eaLnBrk="0" fontAlgn="base" hangingPunct="0">
              <a:spcBef>
                <a:spcPct val="0"/>
              </a:spcBef>
              <a:spcAft>
                <a:spcPct val="0"/>
              </a:spcAft>
              <a:defRPr sz="2400">
                <a:solidFill>
                  <a:schemeClr val="tx1"/>
                </a:solidFill>
                <a:latin typeface="Verdana" pitchFamily="-105" charset="0"/>
                <a:ea typeface="ＭＳ Ｐゴシック" pitchFamily="-105" charset="-128"/>
              </a:defRPr>
            </a:lvl6pPr>
            <a:lvl7pPr marL="914400" eaLnBrk="0" fontAlgn="base" hangingPunct="0">
              <a:spcBef>
                <a:spcPct val="0"/>
              </a:spcBef>
              <a:spcAft>
                <a:spcPct val="0"/>
              </a:spcAft>
              <a:defRPr sz="2400">
                <a:solidFill>
                  <a:schemeClr val="tx1"/>
                </a:solidFill>
                <a:latin typeface="Verdana" pitchFamily="-105" charset="0"/>
                <a:ea typeface="ＭＳ Ｐゴシック" pitchFamily="-105" charset="-128"/>
              </a:defRPr>
            </a:lvl7pPr>
            <a:lvl8pPr marL="1371600" eaLnBrk="0" fontAlgn="base" hangingPunct="0">
              <a:spcBef>
                <a:spcPct val="0"/>
              </a:spcBef>
              <a:spcAft>
                <a:spcPct val="0"/>
              </a:spcAft>
              <a:defRPr sz="2400">
                <a:solidFill>
                  <a:schemeClr val="tx1"/>
                </a:solidFill>
                <a:latin typeface="Verdana" pitchFamily="-105" charset="0"/>
                <a:ea typeface="ＭＳ Ｐゴシック" pitchFamily="-105" charset="-128"/>
              </a:defRPr>
            </a:lvl8pPr>
            <a:lvl9pPr marL="1828800" eaLnBrk="0" fontAlgn="base" hangingPunct="0">
              <a:spcBef>
                <a:spcPct val="0"/>
              </a:spcBef>
              <a:spcAft>
                <a:spcPct val="0"/>
              </a:spcAft>
              <a:defRPr sz="2400">
                <a:solidFill>
                  <a:schemeClr val="tx1"/>
                </a:solidFill>
                <a:latin typeface="Verdana" pitchFamily="-105" charset="0"/>
                <a:ea typeface="ＭＳ Ｐゴシック" pitchFamily="-105" charset="-128"/>
              </a:defRPr>
            </a:lvl9pPr>
          </a:lstStyle>
          <a:p>
            <a:pPr eaLnBrk="1" hangingPunct="1"/>
            <a:fld id="{464B5B02-A843-41D7-ADD7-7214C5992E89}" type="datetime1">
              <a:rPr lang="en-US" altLang="en-US" sz="1000">
                <a:solidFill>
                  <a:srgbClr val="898989"/>
                </a:solidFill>
              </a:rPr>
              <a:pPr eaLnBrk="1" hangingPunct="1"/>
              <a:t>1/22/16</a:t>
            </a:fld>
            <a:endParaRPr lang="en-US" altLang="en-US" sz="1000">
              <a:solidFill>
                <a:srgbClr val="898989"/>
              </a:solidFill>
            </a:endParaRPr>
          </a:p>
        </p:txBody>
      </p:sp>
      <p:pic>
        <p:nvPicPr>
          <p:cNvPr id="23557"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a:xfrm>
            <a:off x="627063" y="1646238"/>
            <a:ext cx="7802562" cy="4389437"/>
          </a:xfrm>
        </p:spPr>
      </p:pic>
      <p:sp>
        <p:nvSpPr>
          <p:cNvPr id="6" name="Rectangle 5"/>
          <p:cNvSpPr>
            <a:spLocks noChangeArrowheads="1"/>
          </p:cNvSpPr>
          <p:nvPr/>
        </p:nvSpPr>
        <p:spPr bwMode="auto">
          <a:xfrm>
            <a:off x="4678363" y="2139950"/>
            <a:ext cx="1171575" cy="1020763"/>
          </a:xfrm>
          <a:prstGeom prst="rect">
            <a:avLst/>
          </a:prstGeom>
          <a:noFill/>
          <a:ln w="476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prstClr val="white"/>
              </a:solidFill>
              <a:latin typeface="Verdana"/>
            </a:endParaRPr>
          </a:p>
        </p:txBody>
      </p:sp>
    </p:spTree>
    <p:extLst>
      <p:ext uri="{BB962C8B-B14F-4D97-AF65-F5344CB8AC3E}">
        <p14:creationId xmlns:p14="http://schemas.microsoft.com/office/powerpoint/2010/main" val="10364190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Wrapping Up – What’s Next</a:t>
            </a:r>
            <a:endParaRPr lang="en-US" dirty="0"/>
          </a:p>
        </p:txBody>
      </p:sp>
      <p:sp>
        <p:nvSpPr>
          <p:cNvPr id="3" name="Content Placeholder 2"/>
          <p:cNvSpPr>
            <a:spLocks noGrp="1"/>
          </p:cNvSpPr>
          <p:nvPr>
            <p:ph sz="quarter" idx="14"/>
          </p:nvPr>
        </p:nvSpPr>
        <p:spPr/>
        <p:txBody>
          <a:bodyPr/>
          <a:lstStyle/>
          <a:p>
            <a:r>
              <a:rPr lang="en-US" dirty="0" smtClean="0"/>
              <a:t>Here’s what we’ve covered</a:t>
            </a:r>
          </a:p>
          <a:p>
            <a:r>
              <a:rPr lang="en-US" dirty="0" smtClean="0"/>
              <a:t>Here’s what you need to do with it</a:t>
            </a:r>
          </a:p>
          <a:p>
            <a:r>
              <a:rPr lang="en-US" dirty="0" smtClean="0"/>
              <a:t>Follow Up</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45</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39398694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F2884EB-C6E3-684C-A39B-0E652C4E0E60}" type="slidenum">
              <a:rPr lang="en-US" smtClean="0"/>
              <a:pPr>
                <a:defRPr/>
              </a:pPr>
              <a:t>46</a:t>
            </a:fld>
            <a:endParaRPr lang="en-US" dirty="0"/>
          </a:p>
        </p:txBody>
      </p:sp>
      <p:sp>
        <p:nvSpPr>
          <p:cNvPr id="6" name="Title 5"/>
          <p:cNvSpPr>
            <a:spLocks noGrp="1"/>
          </p:cNvSpPr>
          <p:nvPr>
            <p:ph type="ctrTitle" idx="4294967295"/>
          </p:nvPr>
        </p:nvSpPr>
        <p:spPr>
          <a:xfrm>
            <a:off x="0" y="3157538"/>
            <a:ext cx="7908925" cy="765175"/>
          </a:xfrm>
        </p:spPr>
        <p:txBody>
          <a:bodyPr/>
          <a:lstStyle/>
          <a:p>
            <a:pPr algn="ctr"/>
            <a:r>
              <a:rPr lang="en-US" dirty="0" smtClean="0"/>
              <a:t>THANK YOU!</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0" y="1005840"/>
            <a:ext cx="6461760" cy="4846320"/>
          </a:xfrm>
          <a:prstGeom prst="rect">
            <a:avLst/>
          </a:prstGeom>
        </p:spPr>
      </p:pic>
      <p:sp>
        <p:nvSpPr>
          <p:cNvPr id="7" name="TextBox 6"/>
          <p:cNvSpPr txBox="1"/>
          <p:nvPr/>
        </p:nvSpPr>
        <p:spPr>
          <a:xfrm>
            <a:off x="2431143" y="159657"/>
            <a:ext cx="4281714" cy="769441"/>
          </a:xfrm>
          <a:prstGeom prst="rect">
            <a:avLst/>
          </a:prstGeom>
          <a:ln>
            <a:noFill/>
          </a:ln>
        </p:spPr>
        <p:txBody>
          <a:bodyPr wrap="square" rtlCol="0">
            <a:spAutoFit/>
          </a:bodyPr>
          <a:lstStyle/>
          <a:p>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Thank You!!!</a:t>
            </a:r>
          </a:p>
        </p:txBody>
      </p:sp>
    </p:spTree>
    <p:extLst>
      <p:ext uri="{BB962C8B-B14F-4D97-AF65-F5344CB8AC3E}">
        <p14:creationId xmlns:p14="http://schemas.microsoft.com/office/powerpoint/2010/main" val="2799133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42206" y="4165407"/>
            <a:ext cx="7918022" cy="378005"/>
          </a:xfrm>
        </p:spPr>
        <p:txBody>
          <a:bodyPr/>
          <a:lstStyle/>
          <a:p>
            <a:endParaRPr lang="en-US" dirty="0"/>
          </a:p>
        </p:txBody>
      </p:sp>
      <p:sp>
        <p:nvSpPr>
          <p:cNvPr id="6" name="Title 5"/>
          <p:cNvSpPr>
            <a:spLocks noGrp="1"/>
          </p:cNvSpPr>
          <p:nvPr>
            <p:ph type="ctrTitle"/>
          </p:nvPr>
        </p:nvSpPr>
        <p:spPr/>
        <p:txBody>
          <a:bodyPr/>
          <a:lstStyle/>
          <a:p>
            <a:pPr algn="ctr"/>
            <a:r>
              <a:rPr lang="en-US" dirty="0" smtClean="0"/>
              <a:t>Appendix</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47</a:t>
            </a:fld>
            <a:endParaRPr lang="en-US" dirty="0"/>
          </a:p>
        </p:txBody>
      </p:sp>
    </p:spTree>
    <p:extLst>
      <p:ext uri="{BB962C8B-B14F-4D97-AF65-F5344CB8AC3E}">
        <p14:creationId xmlns:p14="http://schemas.microsoft.com/office/powerpoint/2010/main" val="11200502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38150" y="381000"/>
            <a:ext cx="8534400" cy="457200"/>
          </a:xfrm>
        </p:spPr>
        <p:txBody>
          <a:bodyPr/>
          <a:lstStyle/>
          <a:p>
            <a:pPr>
              <a:defRPr/>
            </a:pPr>
            <a:r>
              <a:rPr lang="en-US" sz="2400" dirty="0" smtClean="0">
                <a:solidFill>
                  <a:schemeClr val="tx2"/>
                </a:solidFill>
              </a:rPr>
              <a:t>Higher Grade Segment Distribution by Region</a:t>
            </a:r>
            <a:endParaRPr lang="en-US" sz="2400" dirty="0">
              <a:solidFill>
                <a:schemeClr val="tx2"/>
              </a:solidFill>
            </a:endParaRPr>
          </a:p>
        </p:txBody>
      </p:sp>
      <p:graphicFrame>
        <p:nvGraphicFramePr>
          <p:cNvPr id="13315" name="Content Placeholder 6"/>
          <p:cNvGraphicFramePr>
            <a:graphicFrameLocks/>
          </p:cNvGraphicFramePr>
          <p:nvPr/>
        </p:nvGraphicFramePr>
        <p:xfrm>
          <a:off x="-33338" y="1016000"/>
          <a:ext cx="4351338" cy="5130800"/>
        </p:xfrm>
        <a:graphic>
          <a:graphicData uri="http://schemas.openxmlformats.org/presentationml/2006/ole">
            <mc:AlternateContent xmlns:mc="http://schemas.openxmlformats.org/markup-compatibility/2006">
              <mc:Choice xmlns:v="urn:schemas-microsoft-com:vml" Requires="v">
                <p:oleObj spid="_x0000_s3435" r:id="rId4" imgW="4346825" imgH="5127180" progId="Excel.Chart.8">
                  <p:embed/>
                </p:oleObj>
              </mc:Choice>
              <mc:Fallback>
                <p:oleObj r:id="rId4" imgW="4346825" imgH="512718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1016000"/>
                        <a:ext cx="435133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6" name="Content Placeholder 6"/>
          <p:cNvGraphicFramePr>
            <a:graphicFrameLocks/>
          </p:cNvGraphicFramePr>
          <p:nvPr/>
        </p:nvGraphicFramePr>
        <p:xfrm>
          <a:off x="7131050" y="881063"/>
          <a:ext cx="2235200" cy="1930400"/>
        </p:xfrm>
        <a:graphic>
          <a:graphicData uri="http://schemas.openxmlformats.org/presentationml/2006/ole">
            <mc:AlternateContent xmlns:mc="http://schemas.openxmlformats.org/markup-compatibility/2006">
              <mc:Choice xmlns:v="urn:schemas-microsoft-com:vml" Requires="v">
                <p:oleObj spid="_x0000_s3436" r:id="rId7" imgW="2231329" imgH="1932599" progId="Excel.Chart.8">
                  <p:embed/>
                </p:oleObj>
              </mc:Choice>
              <mc:Fallback>
                <p:oleObj r:id="rId7" imgW="2231329" imgH="1932599"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1050" y="881063"/>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7" name="Content Placeholder 6"/>
          <p:cNvGraphicFramePr>
            <a:graphicFrameLocks/>
          </p:cNvGraphicFramePr>
          <p:nvPr/>
        </p:nvGraphicFramePr>
        <p:xfrm>
          <a:off x="4521200" y="885825"/>
          <a:ext cx="2235200" cy="1930400"/>
        </p:xfrm>
        <a:graphic>
          <a:graphicData uri="http://schemas.openxmlformats.org/presentationml/2006/ole">
            <mc:AlternateContent xmlns:mc="http://schemas.openxmlformats.org/markup-compatibility/2006">
              <mc:Choice xmlns:v="urn:schemas-microsoft-com:vml" Requires="v">
                <p:oleObj spid="_x0000_s3437" r:id="rId10" imgW="2231329" imgH="1932599" progId="Excel.Chart.8">
                  <p:embed/>
                </p:oleObj>
              </mc:Choice>
              <mc:Fallback>
                <p:oleObj r:id="rId10" imgW="2231329" imgH="1932599" progId="Excel.Char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1200" y="885825"/>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8" name="Content Placeholder 6"/>
          <p:cNvGraphicFramePr>
            <a:graphicFrameLocks/>
          </p:cNvGraphicFramePr>
          <p:nvPr/>
        </p:nvGraphicFramePr>
        <p:xfrm>
          <a:off x="7137400" y="4694238"/>
          <a:ext cx="2235200" cy="1930400"/>
        </p:xfrm>
        <a:graphic>
          <a:graphicData uri="http://schemas.openxmlformats.org/presentationml/2006/ole">
            <mc:AlternateContent xmlns:mc="http://schemas.openxmlformats.org/markup-compatibility/2006">
              <mc:Choice xmlns:v="urn:schemas-microsoft-com:vml" Requires="v">
                <p:oleObj spid="_x0000_s3438" r:id="rId13" imgW="2237426" imgH="1932599" progId="Excel.Chart.8">
                  <p:embed/>
                </p:oleObj>
              </mc:Choice>
              <mc:Fallback>
                <p:oleObj r:id="rId13" imgW="2237426" imgH="1932599" progId="Excel.Chart.8">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7400" y="4694238"/>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9" name="Content Placeholder 6"/>
          <p:cNvGraphicFramePr>
            <a:graphicFrameLocks/>
          </p:cNvGraphicFramePr>
          <p:nvPr/>
        </p:nvGraphicFramePr>
        <p:xfrm>
          <a:off x="4521200" y="4699000"/>
          <a:ext cx="2235200" cy="1930400"/>
        </p:xfrm>
        <a:graphic>
          <a:graphicData uri="http://schemas.openxmlformats.org/presentationml/2006/ole">
            <mc:AlternateContent xmlns:mc="http://schemas.openxmlformats.org/markup-compatibility/2006">
              <mc:Choice xmlns:v="urn:schemas-microsoft-com:vml" Requires="v">
                <p:oleObj spid="_x0000_s3439" r:id="rId16" imgW="2231329" imgH="1926503" progId="Excel.Chart.8">
                  <p:embed/>
                </p:oleObj>
              </mc:Choice>
              <mc:Fallback>
                <p:oleObj r:id="rId16" imgW="2231329" imgH="1926503" progId="Excel.Chart.8">
                  <p:embed/>
                  <p:pic>
                    <p:nvPicPr>
                      <p:cNvPr id="0" name=""/>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21200" y="4699000"/>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0" name="TextBox 4"/>
          <p:cNvSpPr txBox="1">
            <a:spLocks noChangeArrowheads="1"/>
          </p:cNvSpPr>
          <p:nvPr/>
        </p:nvSpPr>
        <p:spPr bwMode="auto">
          <a:xfrm>
            <a:off x="5384800" y="838200"/>
            <a:ext cx="508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18"/>
              </a:buBlip>
              <a:defRPr sz="28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spcBef>
                <a:spcPct val="0"/>
              </a:spcBef>
              <a:buClrTx/>
              <a:buSzTx/>
              <a:buFontTx/>
              <a:buNone/>
            </a:pPr>
            <a:r>
              <a:rPr lang="en-US" altLang="en-US" sz="1100" b="1" smtClean="0">
                <a:solidFill>
                  <a:srgbClr val="000000"/>
                </a:solidFill>
                <a:latin typeface="Arial" charset="0"/>
                <a:cs typeface="+mn-cs"/>
              </a:rPr>
              <a:t>USA</a:t>
            </a:r>
          </a:p>
        </p:txBody>
      </p:sp>
      <p:sp>
        <p:nvSpPr>
          <p:cNvPr id="13321" name="TextBox 5"/>
          <p:cNvSpPr txBox="1">
            <a:spLocks noChangeArrowheads="1"/>
          </p:cNvSpPr>
          <p:nvPr/>
        </p:nvSpPr>
        <p:spPr bwMode="auto">
          <a:xfrm>
            <a:off x="7862888" y="846138"/>
            <a:ext cx="771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18"/>
              </a:buBlip>
              <a:defRPr sz="28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spcBef>
                <a:spcPct val="0"/>
              </a:spcBef>
              <a:buClrTx/>
              <a:buSzTx/>
              <a:buFontTx/>
              <a:buNone/>
            </a:pPr>
            <a:r>
              <a:rPr lang="en-US" altLang="en-US" sz="1100" b="1" smtClean="0">
                <a:solidFill>
                  <a:srgbClr val="000000"/>
                </a:solidFill>
                <a:latin typeface="Arial" charset="0"/>
                <a:cs typeface="+mn-cs"/>
              </a:rPr>
              <a:t>Canada</a:t>
            </a:r>
          </a:p>
        </p:txBody>
      </p:sp>
      <p:sp>
        <p:nvSpPr>
          <p:cNvPr id="13322" name="TextBox 25"/>
          <p:cNvSpPr txBox="1">
            <a:spLocks noChangeArrowheads="1"/>
          </p:cNvSpPr>
          <p:nvPr/>
        </p:nvSpPr>
        <p:spPr bwMode="auto">
          <a:xfrm>
            <a:off x="7680325" y="4648200"/>
            <a:ext cx="1136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18"/>
              </a:buBlip>
              <a:defRPr sz="28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spcBef>
                <a:spcPct val="0"/>
              </a:spcBef>
              <a:buClrTx/>
              <a:buSzTx/>
              <a:buFontTx/>
              <a:buNone/>
            </a:pPr>
            <a:r>
              <a:rPr lang="en-US" altLang="en-US" sz="1100" b="1" smtClean="0">
                <a:solidFill>
                  <a:srgbClr val="000000"/>
                </a:solidFill>
                <a:latin typeface="Arial" charset="0"/>
                <a:cs typeface="+mn-cs"/>
              </a:rPr>
              <a:t>Asia/Pacific</a:t>
            </a:r>
          </a:p>
        </p:txBody>
      </p:sp>
      <p:sp>
        <p:nvSpPr>
          <p:cNvPr id="13323" name="TextBox 26"/>
          <p:cNvSpPr txBox="1">
            <a:spLocks noChangeArrowheads="1"/>
          </p:cNvSpPr>
          <p:nvPr/>
        </p:nvSpPr>
        <p:spPr bwMode="auto">
          <a:xfrm>
            <a:off x="1905000" y="1284288"/>
            <a:ext cx="817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18"/>
              </a:buBlip>
              <a:defRPr sz="28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spcBef>
                <a:spcPct val="0"/>
              </a:spcBef>
              <a:buClrTx/>
              <a:buSzTx/>
              <a:buFontTx/>
              <a:buNone/>
            </a:pPr>
            <a:r>
              <a:rPr lang="en-US" altLang="en-US" sz="2400" smtClean="0">
                <a:solidFill>
                  <a:srgbClr val="000000"/>
                </a:solidFill>
                <a:latin typeface="Arial" charset="0"/>
                <a:cs typeface="+mn-cs"/>
              </a:rPr>
              <a:t>Total </a:t>
            </a:r>
          </a:p>
        </p:txBody>
      </p:sp>
      <p:graphicFrame>
        <p:nvGraphicFramePr>
          <p:cNvPr id="13324" name="Content Placeholder 6"/>
          <p:cNvGraphicFramePr>
            <a:graphicFrameLocks/>
          </p:cNvGraphicFramePr>
          <p:nvPr/>
        </p:nvGraphicFramePr>
        <p:xfrm>
          <a:off x="5913438" y="2813050"/>
          <a:ext cx="2235200" cy="1930400"/>
        </p:xfrm>
        <a:graphic>
          <a:graphicData uri="http://schemas.openxmlformats.org/presentationml/2006/ole">
            <mc:AlternateContent xmlns:mc="http://schemas.openxmlformats.org/markup-compatibility/2006">
              <mc:Choice xmlns:v="urn:schemas-microsoft-com:vml" Requires="v">
                <p:oleObj spid="_x0000_s3440" r:id="rId20" imgW="2237426" imgH="1932599" progId="Excel.Chart.8">
                  <p:embed/>
                </p:oleObj>
              </mc:Choice>
              <mc:Fallback>
                <p:oleObj r:id="rId20" imgW="2237426" imgH="1932599" progId="Excel.Chart.8">
                  <p:embed/>
                  <p:pic>
                    <p:nvPicPr>
                      <p:cNvPr id="0" name=""/>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13438" y="2813050"/>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5" name="TextBox 24"/>
          <p:cNvSpPr txBox="1">
            <a:spLocks noChangeArrowheads="1"/>
          </p:cNvSpPr>
          <p:nvPr/>
        </p:nvSpPr>
        <p:spPr bwMode="auto">
          <a:xfrm>
            <a:off x="5011738" y="4575175"/>
            <a:ext cx="1300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18"/>
              </a:buBlip>
              <a:defRPr sz="28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spcBef>
                <a:spcPct val="0"/>
              </a:spcBef>
              <a:buClrTx/>
              <a:buSzTx/>
              <a:buFontTx/>
              <a:buNone/>
            </a:pPr>
            <a:r>
              <a:rPr lang="en-US" altLang="en-US" sz="1100" b="1" smtClean="0">
                <a:solidFill>
                  <a:srgbClr val="000000"/>
                </a:solidFill>
                <a:latin typeface="Arial" charset="0"/>
                <a:cs typeface="+mn-cs"/>
              </a:rPr>
              <a:t>Latin</a:t>
            </a:r>
            <a:r>
              <a:rPr lang="en-US" altLang="en-US" sz="1600" b="1" smtClean="0">
                <a:solidFill>
                  <a:srgbClr val="000000"/>
                </a:solidFill>
                <a:latin typeface="Arial" charset="0"/>
                <a:cs typeface="+mn-cs"/>
              </a:rPr>
              <a:t> </a:t>
            </a:r>
            <a:r>
              <a:rPr lang="en-US" altLang="en-US" sz="1100" b="1" smtClean="0">
                <a:solidFill>
                  <a:srgbClr val="000000"/>
                </a:solidFill>
                <a:latin typeface="Arial" charset="0"/>
                <a:cs typeface="+mn-cs"/>
              </a:rPr>
              <a:t>America</a:t>
            </a:r>
          </a:p>
        </p:txBody>
      </p:sp>
      <p:sp>
        <p:nvSpPr>
          <p:cNvPr id="13326" name="TextBox 14"/>
          <p:cNvSpPr txBox="1">
            <a:spLocks noChangeArrowheads="1"/>
          </p:cNvSpPr>
          <p:nvPr/>
        </p:nvSpPr>
        <p:spPr bwMode="auto">
          <a:xfrm>
            <a:off x="5791200" y="2787650"/>
            <a:ext cx="29479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18"/>
              </a:buBlip>
              <a:defRPr sz="28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defTabSz="914400">
              <a:spcBef>
                <a:spcPct val="0"/>
              </a:spcBef>
              <a:buClrTx/>
              <a:buSzTx/>
              <a:buFontTx/>
              <a:buNone/>
            </a:pPr>
            <a:r>
              <a:rPr lang="en-US" altLang="en-US" sz="1100" b="1" smtClean="0">
                <a:solidFill>
                  <a:srgbClr val="000000"/>
                </a:solidFill>
                <a:latin typeface="Arial" charset="0"/>
                <a:cs typeface="+mn-cs"/>
              </a:rPr>
              <a:t>Europe, Africa, Middle East (EMEA)</a:t>
            </a:r>
          </a:p>
        </p:txBody>
      </p:sp>
      <p:pic>
        <p:nvPicPr>
          <p:cNvPr id="16" name="Picture 3"/>
          <p:cNvPicPr>
            <a:picLocks noChangeAspect="1" noChangeArrowheads="1"/>
          </p:cNvPicPr>
          <p:nvPr/>
        </p:nvPicPr>
        <p:blipFill rotWithShape="1">
          <a:blip r:embed="rId22"/>
          <a:srcRect l="2544" r="24419"/>
          <a:stretch/>
        </p:blipFill>
        <p:spPr bwMode="auto">
          <a:xfrm>
            <a:off x="3200400" y="4308475"/>
            <a:ext cx="874713" cy="679450"/>
          </a:xfrm>
          <a:prstGeom prst="rect">
            <a:avLst/>
          </a:prstGeom>
          <a:ln w="38100">
            <a:solidFill>
              <a:schemeClr val="accent2"/>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rotWithShape="1">
          <a:blip r:embed="rId23"/>
          <a:srcRect l="22251" t="14728"/>
          <a:stretch/>
        </p:blipFill>
        <p:spPr bwMode="auto">
          <a:xfrm>
            <a:off x="3068638" y="1652588"/>
            <a:ext cx="942975" cy="693737"/>
          </a:xfrm>
          <a:prstGeom prst="rect">
            <a:avLst/>
          </a:prstGeom>
          <a:ln w="38100">
            <a:solidFill>
              <a:schemeClr val="tx2"/>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8" name="Picture 17" descr="bigstock_Accountant_352374.jpg"/>
          <p:cNvPicPr>
            <a:picLocks noChangeAspect="1"/>
          </p:cNvPicPr>
          <p:nvPr/>
        </p:nvPicPr>
        <p:blipFill>
          <a:blip r:embed="rId24"/>
          <a:srcRect/>
          <a:stretch>
            <a:fillRect/>
          </a:stretch>
        </p:blipFill>
        <p:spPr>
          <a:xfrm>
            <a:off x="1133475" y="1254125"/>
            <a:ext cx="598488" cy="79851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9" name="Picture 2"/>
          <p:cNvPicPr>
            <a:picLocks noChangeAspect="1" noChangeArrowheads="1"/>
          </p:cNvPicPr>
          <p:nvPr/>
        </p:nvPicPr>
        <p:blipFill>
          <a:blip r:embed="rId25"/>
          <a:srcRect/>
          <a:stretch>
            <a:fillRect/>
          </a:stretch>
        </p:blipFill>
        <p:spPr bwMode="auto">
          <a:xfrm>
            <a:off x="152400" y="2787650"/>
            <a:ext cx="739775" cy="609600"/>
          </a:xfrm>
          <a:prstGeom prst="rect">
            <a:avLst/>
          </a:prstGeom>
          <a:ln w="38100">
            <a:solidFill>
              <a:schemeClr val="accent6"/>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0" name="Picture 4"/>
          <p:cNvPicPr>
            <a:picLocks noChangeAspect="1" noChangeArrowheads="1"/>
          </p:cNvPicPr>
          <p:nvPr/>
        </p:nvPicPr>
        <p:blipFill rotWithShape="1">
          <a:blip r:embed="rId26"/>
          <a:srcRect l="19430"/>
          <a:stretch/>
        </p:blipFill>
        <p:spPr bwMode="auto">
          <a:xfrm>
            <a:off x="522288" y="4213225"/>
            <a:ext cx="874712" cy="723900"/>
          </a:xfrm>
          <a:prstGeom prst="rect">
            <a:avLst/>
          </a:prstGeom>
          <a:ln w="3810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125781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65125"/>
            <a:ext cx="8229600" cy="457200"/>
          </a:xfrm>
        </p:spPr>
        <p:txBody>
          <a:bodyPr/>
          <a:lstStyle/>
          <a:p>
            <a:pPr algn="ctr" eaLnBrk="1" hangingPunct="1">
              <a:defRPr/>
            </a:pPr>
            <a:r>
              <a:rPr lang="en-US" sz="2000" dirty="0" smtClean="0">
                <a:solidFill>
                  <a:schemeClr val="tx2"/>
                </a:solidFill>
              </a:rPr>
              <a:t>Students Including Graduate Students Segment Distribution</a:t>
            </a:r>
            <a:endParaRPr lang="en-US" sz="2000" dirty="0">
              <a:solidFill>
                <a:schemeClr val="tx2"/>
              </a:solidFill>
            </a:endParaRPr>
          </a:p>
        </p:txBody>
      </p:sp>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000" smtClean="0">
                <a:solidFill>
                  <a:srgbClr val="EA9E7D"/>
                </a:solidFill>
                <a:latin typeface="Calibri" pitchFamily="34" charset="0"/>
              </a:rPr>
              <a:t>p </a:t>
            </a:r>
            <a:fld id="{B7BBEC47-073C-4B08-8B7E-F5AF49DE51B0}" type="slidenum">
              <a:rPr lang="en-US" altLang="en-US" sz="1000" smtClean="0">
                <a:solidFill>
                  <a:srgbClr val="EA9E7D"/>
                </a:solidFill>
                <a:latin typeface="Calibri" pitchFamily="34" charset="0"/>
              </a:rPr>
              <a:pPr>
                <a:spcBef>
                  <a:spcPct val="0"/>
                </a:spcBef>
                <a:buClrTx/>
                <a:buSzTx/>
                <a:buFontTx/>
                <a:buNone/>
              </a:pPr>
              <a:t>49</a:t>
            </a:fld>
            <a:endParaRPr lang="en-US" altLang="en-US" sz="1000" smtClean="0">
              <a:solidFill>
                <a:srgbClr val="EA9E7D"/>
              </a:solidFill>
              <a:latin typeface="Calibri" pitchFamily="34" charset="0"/>
            </a:endParaRPr>
          </a:p>
        </p:txBody>
      </p:sp>
      <p:graphicFrame>
        <p:nvGraphicFramePr>
          <p:cNvPr id="13316" name="Content Placeholder 6"/>
          <p:cNvGraphicFramePr>
            <a:graphicFrameLocks/>
          </p:cNvGraphicFramePr>
          <p:nvPr/>
        </p:nvGraphicFramePr>
        <p:xfrm>
          <a:off x="7131050" y="935038"/>
          <a:ext cx="2235200" cy="1930400"/>
        </p:xfrm>
        <a:graphic>
          <a:graphicData uri="http://schemas.openxmlformats.org/presentationml/2006/ole">
            <mc:AlternateContent xmlns:mc="http://schemas.openxmlformats.org/markup-compatibility/2006">
              <mc:Choice xmlns:v="urn:schemas-microsoft-com:vml" Requires="v">
                <p:oleObj spid="_x0000_s4459" r:id="rId5" imgW="2231329" imgH="1932599" progId="Excel.Chart.8">
                  <p:embed/>
                </p:oleObj>
              </mc:Choice>
              <mc:Fallback>
                <p:oleObj r:id="rId5" imgW="2231329" imgH="1932599"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1050" y="935038"/>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7" name="Content Placeholder 6"/>
          <p:cNvGraphicFramePr>
            <a:graphicFrameLocks/>
          </p:cNvGraphicFramePr>
          <p:nvPr/>
        </p:nvGraphicFramePr>
        <p:xfrm>
          <a:off x="4445000" y="939800"/>
          <a:ext cx="2235200" cy="1930400"/>
        </p:xfrm>
        <a:graphic>
          <a:graphicData uri="http://schemas.openxmlformats.org/presentationml/2006/ole">
            <mc:AlternateContent xmlns:mc="http://schemas.openxmlformats.org/markup-compatibility/2006">
              <mc:Choice xmlns:v="urn:schemas-microsoft-com:vml" Requires="v">
                <p:oleObj spid="_x0000_s4460" r:id="rId8" imgW="2237426" imgH="1932599" progId="Excel.Chart.8">
                  <p:embed/>
                </p:oleObj>
              </mc:Choice>
              <mc:Fallback>
                <p:oleObj r:id="rId8" imgW="2237426" imgH="1932599"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0" y="939800"/>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8" name="Content Placeholder 6"/>
          <p:cNvGraphicFramePr>
            <a:graphicFrameLocks/>
          </p:cNvGraphicFramePr>
          <p:nvPr/>
        </p:nvGraphicFramePr>
        <p:xfrm>
          <a:off x="7137400" y="4597400"/>
          <a:ext cx="2235200" cy="1930400"/>
        </p:xfrm>
        <a:graphic>
          <a:graphicData uri="http://schemas.openxmlformats.org/presentationml/2006/ole">
            <mc:AlternateContent xmlns:mc="http://schemas.openxmlformats.org/markup-compatibility/2006">
              <mc:Choice xmlns:v="urn:schemas-microsoft-com:vml" Requires="v">
                <p:oleObj spid="_x0000_s4461" r:id="rId11" imgW="2237426" imgH="1932599" progId="Excel.Chart.8">
                  <p:embed/>
                </p:oleObj>
              </mc:Choice>
              <mc:Fallback>
                <p:oleObj r:id="rId11" imgW="2237426" imgH="1932599" progId="Excel.Char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37400" y="4597400"/>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9" name="Content Placeholder 6"/>
          <p:cNvGraphicFramePr>
            <a:graphicFrameLocks/>
          </p:cNvGraphicFramePr>
          <p:nvPr/>
        </p:nvGraphicFramePr>
        <p:xfrm>
          <a:off x="4521200" y="4602163"/>
          <a:ext cx="2235200" cy="1930400"/>
        </p:xfrm>
        <a:graphic>
          <a:graphicData uri="http://schemas.openxmlformats.org/presentationml/2006/ole">
            <mc:AlternateContent xmlns:mc="http://schemas.openxmlformats.org/markup-compatibility/2006">
              <mc:Choice xmlns:v="urn:schemas-microsoft-com:vml" Requires="v">
                <p:oleObj spid="_x0000_s4462" r:id="rId14" imgW="2231329" imgH="1932599" progId="Excel.Chart.8">
                  <p:embed/>
                </p:oleObj>
              </mc:Choice>
              <mc:Fallback>
                <p:oleObj r:id="rId14" imgW="2231329" imgH="1932599" progId="Excel.Chart.8">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1200" y="4602163"/>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0" name="TextBox 4"/>
          <p:cNvSpPr txBox="1">
            <a:spLocks noChangeArrowheads="1"/>
          </p:cNvSpPr>
          <p:nvPr/>
        </p:nvSpPr>
        <p:spPr bwMode="auto">
          <a:xfrm>
            <a:off x="5384800" y="892175"/>
            <a:ext cx="508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b="1">
                <a:latin typeface="Arial" charset="0"/>
              </a:rPr>
              <a:t>USA</a:t>
            </a:r>
          </a:p>
        </p:txBody>
      </p:sp>
      <p:sp>
        <p:nvSpPr>
          <p:cNvPr id="13321" name="TextBox 5"/>
          <p:cNvSpPr txBox="1">
            <a:spLocks noChangeArrowheads="1"/>
          </p:cNvSpPr>
          <p:nvPr/>
        </p:nvSpPr>
        <p:spPr bwMode="auto">
          <a:xfrm>
            <a:off x="7862888" y="900113"/>
            <a:ext cx="771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b="1">
                <a:latin typeface="Arial" charset="0"/>
              </a:rPr>
              <a:t>Canada</a:t>
            </a:r>
          </a:p>
        </p:txBody>
      </p:sp>
      <p:sp>
        <p:nvSpPr>
          <p:cNvPr id="13322" name="TextBox 25"/>
          <p:cNvSpPr txBox="1">
            <a:spLocks noChangeArrowheads="1"/>
          </p:cNvSpPr>
          <p:nvPr/>
        </p:nvSpPr>
        <p:spPr bwMode="auto">
          <a:xfrm>
            <a:off x="7680325" y="4622800"/>
            <a:ext cx="1136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b="1">
                <a:latin typeface="Arial" charset="0"/>
              </a:rPr>
              <a:t>Asia/Pacific</a:t>
            </a:r>
          </a:p>
        </p:txBody>
      </p:sp>
      <p:sp>
        <p:nvSpPr>
          <p:cNvPr id="13323" name="TextBox 26"/>
          <p:cNvSpPr txBox="1">
            <a:spLocks noChangeArrowheads="1"/>
          </p:cNvSpPr>
          <p:nvPr/>
        </p:nvSpPr>
        <p:spPr bwMode="auto">
          <a:xfrm>
            <a:off x="2057400" y="11541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800">
                <a:latin typeface="Arial" charset="0"/>
              </a:rPr>
              <a:t>Total </a:t>
            </a:r>
          </a:p>
        </p:txBody>
      </p:sp>
      <p:graphicFrame>
        <p:nvGraphicFramePr>
          <p:cNvPr id="13324" name="Content Placeholder 6"/>
          <p:cNvGraphicFramePr>
            <a:graphicFrameLocks/>
          </p:cNvGraphicFramePr>
          <p:nvPr/>
        </p:nvGraphicFramePr>
        <p:xfrm>
          <a:off x="5913438" y="2813050"/>
          <a:ext cx="2235200" cy="1930400"/>
        </p:xfrm>
        <a:graphic>
          <a:graphicData uri="http://schemas.openxmlformats.org/presentationml/2006/ole">
            <mc:AlternateContent xmlns:mc="http://schemas.openxmlformats.org/markup-compatibility/2006">
              <mc:Choice xmlns:v="urn:schemas-microsoft-com:vml" Requires="v">
                <p:oleObj spid="_x0000_s4463" r:id="rId17" imgW="2237426" imgH="1932599" progId="Excel.Chart.8">
                  <p:embed/>
                </p:oleObj>
              </mc:Choice>
              <mc:Fallback>
                <p:oleObj r:id="rId17" imgW="2237426" imgH="1932599" progId="Excel.Chart.8">
                  <p:embed/>
                  <p:pic>
                    <p:nvPicPr>
                      <p:cNvPr id="0" name=""/>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13438" y="2813050"/>
                        <a:ext cx="2235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5" name="TextBox 24"/>
          <p:cNvSpPr txBox="1">
            <a:spLocks noChangeArrowheads="1"/>
          </p:cNvSpPr>
          <p:nvPr/>
        </p:nvSpPr>
        <p:spPr bwMode="auto">
          <a:xfrm>
            <a:off x="5011738" y="4549775"/>
            <a:ext cx="1300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b="1">
                <a:latin typeface="Arial" charset="0"/>
              </a:rPr>
              <a:t>Latin</a:t>
            </a:r>
            <a:r>
              <a:rPr lang="en-US" altLang="en-US" sz="1600" b="1">
                <a:latin typeface="Arial" charset="0"/>
              </a:rPr>
              <a:t> </a:t>
            </a:r>
            <a:r>
              <a:rPr lang="en-US" altLang="en-US" sz="1100" b="1">
                <a:latin typeface="Arial" charset="0"/>
              </a:rPr>
              <a:t>America</a:t>
            </a:r>
          </a:p>
        </p:txBody>
      </p:sp>
      <p:sp>
        <p:nvSpPr>
          <p:cNvPr id="13326" name="TextBox 14"/>
          <p:cNvSpPr txBox="1">
            <a:spLocks noChangeArrowheads="1"/>
          </p:cNvSpPr>
          <p:nvPr/>
        </p:nvSpPr>
        <p:spPr bwMode="auto">
          <a:xfrm>
            <a:off x="5638800" y="2803525"/>
            <a:ext cx="29479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3"/>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b="1">
                <a:latin typeface="Arial" charset="0"/>
              </a:rPr>
              <a:t>Europe, Africa, Middle East (EMEA)</a:t>
            </a:r>
          </a:p>
        </p:txBody>
      </p:sp>
      <p:graphicFrame>
        <p:nvGraphicFramePr>
          <p:cNvPr id="13327" name="Content Placeholder 6"/>
          <p:cNvGraphicFramePr>
            <a:graphicFrameLocks/>
          </p:cNvGraphicFramePr>
          <p:nvPr/>
        </p:nvGraphicFramePr>
        <p:xfrm>
          <a:off x="-33338" y="1397000"/>
          <a:ext cx="4503738" cy="4826000"/>
        </p:xfrm>
        <a:graphic>
          <a:graphicData uri="http://schemas.openxmlformats.org/presentationml/2006/ole">
            <mc:AlternateContent xmlns:mc="http://schemas.openxmlformats.org/markup-compatibility/2006">
              <mc:Choice xmlns:v="urn:schemas-microsoft-com:vml" Requires="v">
                <p:oleObj spid="_x0000_s4464" r:id="rId20" imgW="4499238" imgH="4828450" progId="Excel.Chart.8">
                  <p:embed/>
                </p:oleObj>
              </mc:Choice>
              <mc:Fallback>
                <p:oleObj r:id="rId20" imgW="4499238" imgH="4828450" progId="Excel.Chart.8">
                  <p:embed/>
                  <p:pic>
                    <p:nvPicPr>
                      <p:cNvPr id="0" name=""/>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338" y="1397000"/>
                        <a:ext cx="450373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Picture 3"/>
          <p:cNvPicPr>
            <a:picLocks noChangeAspect="1" noChangeArrowheads="1"/>
          </p:cNvPicPr>
          <p:nvPr/>
        </p:nvPicPr>
        <p:blipFill>
          <a:blip r:embed="rId22"/>
          <a:srcRect/>
          <a:stretch>
            <a:fillRect/>
          </a:stretch>
        </p:blipFill>
        <p:spPr bwMode="auto">
          <a:xfrm>
            <a:off x="3451225" y="3581400"/>
            <a:ext cx="1044575" cy="762000"/>
          </a:xfrm>
          <a:prstGeom prst="rect">
            <a:avLst/>
          </a:prstGeom>
          <a:ln w="38100">
            <a:solidFill>
              <a:schemeClr val="accent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23"/>
          <a:srcRect/>
          <a:stretch/>
        </p:blipFill>
        <p:spPr bwMode="auto">
          <a:xfrm>
            <a:off x="2860675" y="1525588"/>
            <a:ext cx="1025525" cy="665162"/>
          </a:xfrm>
          <a:prstGeom prst="rect">
            <a:avLst/>
          </a:prstGeom>
          <a:ln w="38100">
            <a:solidFill>
              <a:schemeClr val="tx2"/>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06962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Session Expectations</a:t>
            </a:r>
            <a:endParaRPr lang="en-US" dirty="0"/>
          </a:p>
        </p:txBody>
      </p:sp>
      <p:sp>
        <p:nvSpPr>
          <p:cNvPr id="6" name="Content Placeholder 5"/>
          <p:cNvSpPr>
            <a:spLocks noGrp="1"/>
          </p:cNvSpPr>
          <p:nvPr>
            <p:ph sz="quarter" idx="14"/>
          </p:nvPr>
        </p:nvSpPr>
        <p:spPr>
          <a:xfrm>
            <a:off x="365760" y="1486266"/>
            <a:ext cx="8326438" cy="4389120"/>
          </a:xfrm>
        </p:spPr>
        <p:txBody>
          <a:bodyPr/>
          <a:lstStyle/>
          <a:p>
            <a:r>
              <a:rPr lang="en-US" dirty="0" smtClean="0"/>
              <a:t>Interactive working session</a:t>
            </a:r>
          </a:p>
          <a:p>
            <a:pPr lvl="1"/>
            <a:r>
              <a:rPr lang="en-US" dirty="0"/>
              <a:t> </a:t>
            </a:r>
            <a:r>
              <a:rPr lang="en-US" dirty="0" smtClean="0"/>
              <a:t>Ask questions</a:t>
            </a:r>
          </a:p>
          <a:p>
            <a:pPr lvl="1"/>
            <a:r>
              <a:rPr lang="en-US" dirty="0"/>
              <a:t> </a:t>
            </a:r>
            <a:r>
              <a:rPr lang="en-US" dirty="0" smtClean="0"/>
              <a:t>Share ideas</a:t>
            </a:r>
          </a:p>
          <a:p>
            <a:pPr lvl="1"/>
            <a:r>
              <a:rPr lang="en-US" dirty="0"/>
              <a:t> </a:t>
            </a:r>
            <a:r>
              <a:rPr lang="en-US" dirty="0" smtClean="0"/>
              <a:t>Network with your fellow volunteers</a:t>
            </a:r>
            <a:endParaRPr lang="en-US" dirty="0"/>
          </a:p>
          <a:p>
            <a:r>
              <a:rPr lang="en-US" dirty="0" smtClean="0"/>
              <a:t>Avoid using electronic devices </a:t>
            </a:r>
          </a:p>
          <a:p>
            <a:pPr lvl="1"/>
            <a:r>
              <a:rPr lang="en-US" dirty="0" smtClean="0"/>
              <a:t>When not doing a hands on exercise</a:t>
            </a:r>
          </a:p>
          <a:p>
            <a:pPr lvl="1"/>
            <a:r>
              <a:rPr lang="en-US" dirty="0" smtClean="0"/>
              <a:t>Leave the room if you need to,</a:t>
            </a:r>
            <a:endParaRPr lang="en-US" dirty="0"/>
          </a:p>
        </p:txBody>
      </p:sp>
      <p:sp>
        <p:nvSpPr>
          <p:cNvPr id="3" name="Slide Number Placeholder 2"/>
          <p:cNvSpPr>
            <a:spLocks noGrp="1"/>
          </p:cNvSpPr>
          <p:nvPr>
            <p:ph type="sldNum" sz="quarter" idx="15"/>
          </p:nvPr>
        </p:nvSpPr>
        <p:spPr/>
        <p:txBody>
          <a:bodyPr/>
          <a:lstStyle/>
          <a:p>
            <a:pPr>
              <a:defRPr/>
            </a:pPr>
            <a:fld id="{F0540D16-EBF5-0D44-A21F-B32E9F609578}" type="slidenum">
              <a:rPr lang="en-US" smtClean="0"/>
              <a:pPr>
                <a:defRPr/>
              </a:pPr>
              <a:t>5</a:t>
            </a:fld>
            <a:endParaRPr lang="en-US" dirty="0"/>
          </a:p>
        </p:txBody>
      </p:sp>
      <p:sp>
        <p:nvSpPr>
          <p:cNvPr id="4" name="Date Placeholder 3"/>
          <p:cNvSpPr>
            <a:spLocks noGrp="1"/>
          </p:cNvSpPr>
          <p:nvPr>
            <p:ph type="dt" sz="half" idx="16"/>
          </p:nvPr>
        </p:nvSpPr>
        <p:spPr/>
        <p:txBody>
          <a:bodyPr/>
          <a:lstStyle/>
          <a:p>
            <a:pPr>
              <a:defRPr/>
            </a:pPr>
            <a:fld id="{18616975-30F2-B74D-B90F-E83C4C9562E7}" type="datetime1">
              <a:rPr lang="en-US" smtClean="0"/>
              <a:pPr>
                <a:defRPr/>
              </a:pPr>
              <a:t>1/22/16</a:t>
            </a:fld>
            <a:endParaRPr lang="en-US" dirty="0"/>
          </a:p>
        </p:txBody>
      </p:sp>
      <p:pic>
        <p:nvPicPr>
          <p:cNvPr id="4098" name="Picture 2" descr="C:\Users\elynpere\AppData\Local\Microsoft\Windows\Temporary Internet Files\Content.IE5\FPHJ2SHP\volunteer_han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572" y="1457234"/>
            <a:ext cx="14401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lynpere\AppData\Local\Microsoft\Windows\Temporary Internet Files\Content.IE5\GEA6D5VO\cell-phone-ba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07" y="3723758"/>
            <a:ext cx="1581011"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490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fld id="{5BB9E4D3-F80A-BB4B-8FD5-37E8CBED91A1}"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C4B818F6-E4CF-F44F-9546-9E645745843E}" type="slidenum">
              <a:rPr lang="en-US"/>
              <a:pPr>
                <a:defRPr/>
              </a:pPr>
              <a:t>50</a:t>
            </a:fld>
            <a:endParaRPr lang="en-US" dirty="0"/>
          </a:p>
        </p:txBody>
      </p:sp>
      <p:sp>
        <p:nvSpPr>
          <p:cNvPr id="4" name="Title 3"/>
          <p:cNvSpPr>
            <a:spLocks noGrp="1"/>
          </p:cNvSpPr>
          <p:nvPr>
            <p:ph type="ctrTitle"/>
          </p:nvPr>
        </p:nvSpPr>
        <p:spPr>
          <a:xfrm>
            <a:off x="450850" y="3157538"/>
            <a:ext cx="7908925" cy="765175"/>
          </a:xfrm>
        </p:spPr>
        <p:txBody>
          <a:bodyPr rtlCol="0">
            <a:noAutofit/>
          </a:bodyPr>
          <a:lstStyle/>
          <a:p>
            <a:pPr fontAlgn="auto">
              <a:spcAft>
                <a:spcPts val="0"/>
              </a:spcAft>
              <a:defRPr/>
            </a:pPr>
            <a:r>
              <a:rPr lang="en-US" dirty="0" smtClean="0">
                <a:cs typeface="+mj-cs"/>
              </a:rPr>
              <a:t>How to Find and Leverage Volunteers</a:t>
            </a:r>
            <a:endParaRPr lang="en-US" dirty="0">
              <a:ea typeface="+mj-ea"/>
              <a:cs typeface="+mj-cs"/>
            </a:endParaRPr>
          </a:p>
        </p:txBody>
      </p:sp>
      <p:sp>
        <p:nvSpPr>
          <p:cNvPr id="10245" name="Text Placeholder 5"/>
          <p:cNvSpPr>
            <a:spLocks noGrp="1"/>
          </p:cNvSpPr>
          <p:nvPr>
            <p:ph type="body" sz="quarter" idx="13"/>
          </p:nvPr>
        </p:nvSpPr>
        <p:spPr>
          <a:xfrm>
            <a:off x="442913" y="4887913"/>
            <a:ext cx="7916862" cy="377825"/>
          </a:xfrm>
        </p:spPr>
        <p:txBody>
          <a:bodyPr/>
          <a:lstStyle/>
          <a:p>
            <a:r>
              <a:rPr lang="en-US" smtClean="0">
                <a:latin typeface="Verdana" charset="0"/>
              </a:rPr>
              <a:t>November </a:t>
            </a:r>
            <a:r>
              <a:rPr lang="en-US" dirty="0" smtClean="0">
                <a:latin typeface="Verdana" charset="0"/>
              </a:rPr>
              <a:t>2015</a:t>
            </a:r>
            <a:endParaRPr lang="en-US" dirty="0">
              <a:latin typeface="Verdana" charset="0"/>
            </a:endParaRPr>
          </a:p>
        </p:txBody>
      </p:sp>
    </p:spTree>
    <p:extLst>
      <p:ext uri="{BB962C8B-B14F-4D97-AF65-F5344CB8AC3E}">
        <p14:creationId xmlns:p14="http://schemas.microsoft.com/office/powerpoint/2010/main" val="8359822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51</a:t>
            </a:fld>
            <a:endParaRPr lang="en-US" dirty="0"/>
          </a:p>
        </p:txBody>
      </p:sp>
      <p:sp>
        <p:nvSpPr>
          <p:cNvPr id="11267" name="Title 3"/>
          <p:cNvSpPr>
            <a:spLocks noGrp="1"/>
          </p:cNvSpPr>
          <p:nvPr>
            <p:ph type="title"/>
          </p:nvPr>
        </p:nvSpPr>
        <p:spPr/>
        <p:txBody>
          <a:bodyPr/>
          <a:lstStyle/>
          <a:p>
            <a:r>
              <a:rPr lang="en-US" dirty="0" smtClean="0">
                <a:latin typeface="Verdana" charset="0"/>
              </a:rPr>
              <a:t>Objective</a:t>
            </a:r>
            <a:endParaRPr lang="en-US" dirty="0">
              <a:latin typeface="Verdana" charset="0"/>
            </a:endParaRPr>
          </a:p>
        </p:txBody>
      </p:sp>
      <p:sp>
        <p:nvSpPr>
          <p:cNvPr id="11268" name="Content Placeholder 4"/>
          <p:cNvSpPr>
            <a:spLocks noGrp="1"/>
          </p:cNvSpPr>
          <p:nvPr>
            <p:ph sz="quarter" idx="14"/>
          </p:nvPr>
        </p:nvSpPr>
        <p:spPr>
          <a:xfrm>
            <a:off x="365125" y="1646238"/>
            <a:ext cx="8326438" cy="4389437"/>
          </a:xfrm>
        </p:spPr>
        <p:txBody>
          <a:bodyPr/>
          <a:lstStyle/>
          <a:p>
            <a:r>
              <a:rPr lang="en-US" dirty="0" smtClean="0">
                <a:latin typeface="Verdana" charset="0"/>
              </a:rPr>
              <a:t>Assist Section leaders in finding new </a:t>
            </a:r>
            <a:r>
              <a:rPr lang="en-US" dirty="0">
                <a:latin typeface="Verdana" charset="0"/>
              </a:rPr>
              <a:t>v</a:t>
            </a:r>
            <a:r>
              <a:rPr lang="en-US" dirty="0" smtClean="0">
                <a:latin typeface="Verdana" charset="0"/>
              </a:rPr>
              <a:t>olunteers</a:t>
            </a:r>
          </a:p>
          <a:p>
            <a:r>
              <a:rPr lang="en-US" dirty="0" smtClean="0">
                <a:latin typeface="Verdana" charset="0"/>
              </a:rPr>
              <a:t>Overview of Volunteering</a:t>
            </a:r>
          </a:p>
          <a:p>
            <a:r>
              <a:rPr lang="en-US" dirty="0" smtClean="0">
                <a:latin typeface="Verdana" charset="0"/>
              </a:rPr>
              <a:t>Where to Find Volunteers</a:t>
            </a:r>
          </a:p>
          <a:p>
            <a:r>
              <a:rPr lang="en-US" dirty="0" smtClean="0">
                <a:latin typeface="Verdana" charset="0"/>
              </a:rPr>
              <a:t>How to Find Volunteers</a:t>
            </a:r>
          </a:p>
          <a:p>
            <a:r>
              <a:rPr lang="en-US" dirty="0" smtClean="0">
                <a:latin typeface="Verdana" charset="0"/>
              </a:rPr>
              <a:t>Volunteer Job Descriptions</a:t>
            </a:r>
          </a:p>
          <a:p>
            <a:r>
              <a:rPr lang="en-US" dirty="0" smtClean="0">
                <a:latin typeface="Verdana" charset="0"/>
              </a:rPr>
              <a:t>Open discussion</a:t>
            </a:r>
            <a:endParaRPr lang="en-US" dirty="0">
              <a:latin typeface="Verdana" charset="0"/>
            </a:endParaRPr>
          </a:p>
        </p:txBody>
      </p:sp>
    </p:spTree>
    <p:extLst>
      <p:ext uri="{BB962C8B-B14F-4D97-AF65-F5344CB8AC3E}">
        <p14:creationId xmlns:p14="http://schemas.microsoft.com/office/powerpoint/2010/main" val="27113439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Volunteer?</a:t>
            </a:r>
            <a:endParaRPr lang="en-US" dirty="0"/>
          </a:p>
        </p:txBody>
      </p:sp>
      <p:sp>
        <p:nvSpPr>
          <p:cNvPr id="3" name="Content Placeholder 2"/>
          <p:cNvSpPr>
            <a:spLocks noGrp="1"/>
          </p:cNvSpPr>
          <p:nvPr>
            <p:ph sz="quarter" idx="14"/>
          </p:nvPr>
        </p:nvSpPr>
        <p:spPr>
          <a:xfrm>
            <a:off x="365759" y="1645920"/>
            <a:ext cx="5614127" cy="4389120"/>
          </a:xfrm>
        </p:spPr>
        <p:txBody>
          <a:bodyPr/>
          <a:lstStyle/>
          <a:p>
            <a:r>
              <a:rPr lang="en-US" dirty="0" smtClean="0"/>
              <a:t>As </a:t>
            </a:r>
            <a:r>
              <a:rPr lang="en-US" dirty="0"/>
              <a:t>an IEEE volunteer, you </a:t>
            </a:r>
            <a:r>
              <a:rPr lang="en-US" dirty="0" smtClean="0"/>
              <a:t>can:</a:t>
            </a:r>
          </a:p>
          <a:p>
            <a:pPr lvl="1"/>
            <a:r>
              <a:rPr lang="en-US" dirty="0" smtClean="0"/>
              <a:t> </a:t>
            </a:r>
            <a:r>
              <a:rPr lang="en-US" dirty="0"/>
              <a:t>T</a:t>
            </a:r>
            <a:r>
              <a:rPr lang="en-US" dirty="0" smtClean="0"/>
              <a:t>ake </a:t>
            </a:r>
            <a:r>
              <a:rPr lang="en-US" dirty="0"/>
              <a:t>pride in participating in activities that interest </a:t>
            </a:r>
            <a:r>
              <a:rPr lang="en-US" dirty="0" smtClean="0"/>
              <a:t>you</a:t>
            </a:r>
          </a:p>
          <a:p>
            <a:pPr lvl="1"/>
            <a:r>
              <a:rPr lang="en-US" dirty="0" smtClean="0"/>
              <a:t> Expand </a:t>
            </a:r>
            <a:r>
              <a:rPr lang="en-US" dirty="0"/>
              <a:t>your </a:t>
            </a:r>
            <a:r>
              <a:rPr lang="en-US" dirty="0" smtClean="0"/>
              <a:t>technical </a:t>
            </a:r>
            <a:br>
              <a:rPr lang="en-US" dirty="0" smtClean="0"/>
            </a:br>
            <a:r>
              <a:rPr lang="en-US" dirty="0" smtClean="0"/>
              <a:t>knowledge</a:t>
            </a:r>
          </a:p>
          <a:p>
            <a:pPr lvl="1"/>
            <a:r>
              <a:rPr lang="en-US" dirty="0"/>
              <a:t> </a:t>
            </a:r>
            <a:r>
              <a:rPr lang="en-US" dirty="0" smtClean="0"/>
              <a:t>Gain valuable </a:t>
            </a:r>
            <a:r>
              <a:rPr lang="en-US" dirty="0"/>
              <a:t>management and leadership </a:t>
            </a:r>
            <a:r>
              <a:rPr lang="en-US" dirty="0" smtClean="0"/>
              <a:t>skills</a:t>
            </a:r>
          </a:p>
          <a:p>
            <a:pPr lvl="1"/>
            <a:r>
              <a:rPr lang="en-US" dirty="0" smtClean="0"/>
              <a:t> Connect </a:t>
            </a:r>
            <a:r>
              <a:rPr lang="en-US" dirty="0"/>
              <a:t>with others in your </a:t>
            </a:r>
            <a:r>
              <a:rPr lang="en-US" dirty="0" smtClean="0"/>
              <a:t>profession</a:t>
            </a:r>
          </a:p>
          <a:p>
            <a:pPr lvl="1"/>
            <a:r>
              <a:rPr lang="en-US" dirty="0"/>
              <a:t> </a:t>
            </a:r>
            <a:r>
              <a:rPr lang="en-US" dirty="0" smtClean="0"/>
              <a:t>Give back to your profession</a:t>
            </a:r>
          </a:p>
          <a:p>
            <a:pPr marL="411162" lvl="1" indent="0">
              <a:buNone/>
            </a:pP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52</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399" y="2547256"/>
            <a:ext cx="3304164" cy="2194560"/>
          </a:xfrm>
          <a:prstGeom prst="rect">
            <a:avLst/>
          </a:prstGeom>
        </p:spPr>
      </p:pic>
      <p:sp>
        <p:nvSpPr>
          <p:cNvPr id="7" name="TextBox 6"/>
          <p:cNvSpPr txBox="1"/>
          <p:nvPr/>
        </p:nvSpPr>
        <p:spPr>
          <a:xfrm>
            <a:off x="365125" y="5407142"/>
            <a:ext cx="8445046" cy="954107"/>
          </a:xfrm>
          <a:prstGeom prst="rect">
            <a:avLst/>
          </a:prstGeom>
          <a:ln>
            <a:noFill/>
          </a:ln>
        </p:spPr>
        <p:txBody>
          <a:bodyPr wrap="square" rtlCol="0">
            <a:spAutoFit/>
          </a:bodyPr>
          <a:lstStyle/>
          <a:p>
            <a:pPr marL="411162" lvl="1" indent="0" algn="ctr">
              <a:buNone/>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These are five key points to reinforce when soliciting volunteers</a:t>
            </a:r>
          </a:p>
        </p:txBody>
      </p:sp>
    </p:spTree>
    <p:extLst>
      <p:ext uri="{BB962C8B-B14F-4D97-AF65-F5344CB8AC3E}">
        <p14:creationId xmlns:p14="http://schemas.microsoft.com/office/powerpoint/2010/main" val="5426904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Ways to Keep Volunteers Engaged”</a:t>
            </a:r>
            <a:endParaRPr lang="en-US" dirty="0"/>
          </a:p>
        </p:txBody>
      </p:sp>
      <p:sp>
        <p:nvSpPr>
          <p:cNvPr id="3" name="Content Placeholder 2"/>
          <p:cNvSpPr>
            <a:spLocks noGrp="1"/>
          </p:cNvSpPr>
          <p:nvPr>
            <p:ph sz="quarter" idx="14"/>
          </p:nvPr>
        </p:nvSpPr>
        <p:spPr/>
        <p:txBody>
          <a:bodyPr/>
          <a:lstStyle/>
          <a:p>
            <a:r>
              <a:rPr lang="en-US" sz="2000" dirty="0"/>
              <a:t>Make your volunteers feel needed and appreciated.</a:t>
            </a:r>
          </a:p>
          <a:p>
            <a:r>
              <a:rPr lang="en-US" sz="2000" dirty="0"/>
              <a:t>Ask volunteers to help in specific, actionable ways.</a:t>
            </a:r>
          </a:p>
          <a:p>
            <a:r>
              <a:rPr lang="en-US" sz="2000" dirty="0"/>
              <a:t>Inspire your volunteers with the cause, not the organization.</a:t>
            </a:r>
          </a:p>
          <a:p>
            <a:r>
              <a:rPr lang="en-US" sz="2000" dirty="0"/>
              <a:t>Stay connected, and make sure your communication channels go both ways.</a:t>
            </a:r>
          </a:p>
          <a:p>
            <a:r>
              <a:rPr lang="en-US" sz="2000" dirty="0"/>
              <a:t>Develop a community of volunteers.</a:t>
            </a:r>
          </a:p>
          <a:p>
            <a:r>
              <a:rPr lang="en-US" sz="2000" dirty="0"/>
              <a:t>Show your volunteers how they made a difference.</a:t>
            </a:r>
          </a:p>
          <a:p>
            <a:pPr marL="0" indent="0">
              <a:buNone/>
            </a:pPr>
            <a:endParaRPr lang="en-US" sz="1200" dirty="0" smtClean="0"/>
          </a:p>
          <a:p>
            <a:pPr marL="0" indent="0">
              <a:buNone/>
            </a:pPr>
            <a:r>
              <a:rPr lang="en-US" sz="1200" dirty="0" smtClean="0"/>
              <a:t>Source</a:t>
            </a:r>
            <a:r>
              <a:rPr lang="en-US" sz="1200" dirty="0"/>
              <a:t>: http://blogs.volunteermatch.org/engagingvolunteers/2013/01/31/6-ways-to-keep-your-volunteers-engaged/</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53</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399877523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Surprisingly Easy Ways to Lose </a:t>
            </a:r>
            <a:r>
              <a:rPr lang="en-US" dirty="0" smtClean="0"/>
              <a:t>Volunteers”</a:t>
            </a:r>
            <a:endParaRPr lang="en-US" dirty="0"/>
          </a:p>
        </p:txBody>
      </p:sp>
      <p:sp>
        <p:nvSpPr>
          <p:cNvPr id="3" name="Content Placeholder 2"/>
          <p:cNvSpPr>
            <a:spLocks noGrp="1"/>
          </p:cNvSpPr>
          <p:nvPr>
            <p:ph sz="quarter" idx="14"/>
          </p:nvPr>
        </p:nvSpPr>
        <p:spPr/>
        <p:txBody>
          <a:bodyPr/>
          <a:lstStyle/>
          <a:p>
            <a:r>
              <a:rPr lang="en-US" dirty="0" smtClean="0"/>
              <a:t>Lack of clear organization</a:t>
            </a:r>
          </a:p>
          <a:p>
            <a:r>
              <a:rPr lang="en-US" dirty="0" smtClean="0"/>
              <a:t>No concrete goals</a:t>
            </a:r>
          </a:p>
          <a:p>
            <a:r>
              <a:rPr lang="en-US" dirty="0" smtClean="0"/>
              <a:t>Failing to recognize their contribution</a:t>
            </a:r>
          </a:p>
          <a:p>
            <a:r>
              <a:rPr lang="en-US" dirty="0"/>
              <a:t>No strong leadership</a:t>
            </a:r>
          </a:p>
          <a:p>
            <a:r>
              <a:rPr lang="en-US" dirty="0"/>
              <a:t>Lack of training or investment</a:t>
            </a:r>
          </a:p>
          <a:p>
            <a:pPr marL="0" indent="0">
              <a:buNone/>
            </a:pPr>
            <a:endParaRPr lang="en-US" sz="1200" dirty="0" smtClean="0"/>
          </a:p>
          <a:p>
            <a:pPr marL="0" indent="0">
              <a:buNone/>
            </a:pPr>
            <a:endParaRPr lang="en-US" sz="1200" dirty="0"/>
          </a:p>
          <a:p>
            <a:pPr marL="0" indent="0">
              <a:buNone/>
            </a:pPr>
            <a:r>
              <a:rPr lang="en-US" sz="1200" dirty="0" smtClean="0"/>
              <a:t>Source</a:t>
            </a:r>
            <a:r>
              <a:rPr lang="en-US" sz="1200" dirty="0"/>
              <a:t>: http://blogs.volunteermatch.org/engagingvolunteers/2015/02/23/5-surprisingly-easy-ways-to-lose-volunteers/</a:t>
            </a:r>
            <a:endParaRPr lang="en-US" sz="1200" dirty="0" smtClean="0"/>
          </a:p>
          <a:p>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54</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30789695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How Do We Find Volunteers?</a:t>
            </a:r>
            <a:endParaRPr lang="en-US" dirty="0"/>
          </a:p>
        </p:txBody>
      </p:sp>
      <p:sp>
        <p:nvSpPr>
          <p:cNvPr id="4" name="Slide Number Placeholder 3"/>
          <p:cNvSpPr>
            <a:spLocks noGrp="1"/>
          </p:cNvSpPr>
          <p:nvPr>
            <p:ph type="sldNum" sz="quarter" idx="10"/>
          </p:nvPr>
        </p:nvSpPr>
        <p:spPr/>
        <p:txBody>
          <a:bodyPr/>
          <a:lstStyle/>
          <a:p>
            <a:pPr>
              <a:defRPr/>
            </a:pPr>
            <a:fld id="{1F2884EB-C6E3-684C-A39B-0E652C4E0E60}" type="slidenum">
              <a:rPr lang="en-US" smtClean="0"/>
              <a:pPr>
                <a:defRPr/>
              </a:pPr>
              <a:t>55</a:t>
            </a:fld>
            <a:endParaRPr lang="en-US" dirty="0"/>
          </a:p>
        </p:txBody>
      </p:sp>
      <p:sp>
        <p:nvSpPr>
          <p:cNvPr id="5" name="Date Placeholder 4"/>
          <p:cNvSpPr>
            <a:spLocks noGrp="1"/>
          </p:cNvSpPr>
          <p:nvPr>
            <p:ph type="dt" sz="half" idx="11"/>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1647308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find Volunteers</a:t>
            </a:r>
            <a:endParaRPr lang="en-US" dirty="0"/>
          </a:p>
        </p:txBody>
      </p:sp>
      <p:sp>
        <p:nvSpPr>
          <p:cNvPr id="3" name="Content Placeholder 2"/>
          <p:cNvSpPr>
            <a:spLocks noGrp="1"/>
          </p:cNvSpPr>
          <p:nvPr>
            <p:ph sz="quarter" idx="14"/>
          </p:nvPr>
        </p:nvSpPr>
        <p:spPr>
          <a:xfrm>
            <a:off x="365761" y="1645920"/>
            <a:ext cx="5265782" cy="4389120"/>
          </a:xfrm>
        </p:spPr>
        <p:txBody>
          <a:bodyPr/>
          <a:lstStyle/>
          <a:p>
            <a:r>
              <a:rPr lang="en-US" sz="2000" dirty="0"/>
              <a:t>How do you find those to talk to?</a:t>
            </a:r>
          </a:p>
          <a:p>
            <a:pPr lvl="1"/>
            <a:r>
              <a:rPr lang="en-US" sz="1800" dirty="0"/>
              <a:t>At work events – internal and external</a:t>
            </a:r>
          </a:p>
          <a:p>
            <a:pPr lvl="1"/>
            <a:r>
              <a:rPr lang="en-US" sz="1800" dirty="0"/>
              <a:t>Church </a:t>
            </a:r>
            <a:r>
              <a:rPr lang="en-US" sz="1800" dirty="0" smtClean="0"/>
              <a:t>or other organizational activities</a:t>
            </a:r>
            <a:endParaRPr lang="en-US" sz="1800" dirty="0"/>
          </a:p>
          <a:p>
            <a:pPr lvl="1"/>
            <a:r>
              <a:rPr lang="en-US" sz="1800" dirty="0"/>
              <a:t>At IEEE (or other </a:t>
            </a:r>
            <a:r>
              <a:rPr lang="en-US" sz="1800" dirty="0" smtClean="0"/>
              <a:t>technical) </a:t>
            </a:r>
            <a:r>
              <a:rPr lang="en-US" sz="1800" dirty="0"/>
              <a:t>meetings</a:t>
            </a:r>
          </a:p>
          <a:p>
            <a:r>
              <a:rPr lang="en-US" sz="2000" dirty="0"/>
              <a:t>Potential </a:t>
            </a:r>
            <a:r>
              <a:rPr lang="en-US" sz="2000" dirty="0" smtClean="0"/>
              <a:t>IEEE candidates</a:t>
            </a:r>
            <a:endParaRPr lang="en-US" sz="2000" dirty="0"/>
          </a:p>
          <a:p>
            <a:pPr lvl="1"/>
            <a:r>
              <a:rPr lang="en-US" sz="1800" dirty="0"/>
              <a:t>Life members/ new Life members</a:t>
            </a:r>
          </a:p>
          <a:p>
            <a:pPr lvl="1"/>
            <a:r>
              <a:rPr lang="en-US" sz="1800" dirty="0"/>
              <a:t>Members moving into the </a:t>
            </a:r>
            <a:r>
              <a:rPr lang="en-US" sz="1800" dirty="0" smtClean="0"/>
              <a:t>Section</a:t>
            </a:r>
          </a:p>
          <a:p>
            <a:pPr lvl="1"/>
            <a:r>
              <a:rPr lang="en-US" sz="1800" dirty="0" smtClean="0"/>
              <a:t>Student Members</a:t>
            </a:r>
            <a:endParaRPr lang="en-US" sz="1800" dirty="0"/>
          </a:p>
          <a:p>
            <a:pPr lvl="1"/>
            <a:r>
              <a:rPr lang="en-US" sz="1800" dirty="0"/>
              <a:t>Recent graduates starting jobs in the Section</a:t>
            </a:r>
          </a:p>
          <a:p>
            <a:pPr lvl="1"/>
            <a:r>
              <a:rPr lang="en-US" sz="1800" dirty="0"/>
              <a:t>From SAMIEEE searches</a:t>
            </a:r>
          </a:p>
          <a:p>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56</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543" y="2731977"/>
            <a:ext cx="3025700" cy="2011680"/>
          </a:xfrm>
          <a:prstGeom prst="rect">
            <a:avLst/>
          </a:prstGeom>
        </p:spPr>
      </p:pic>
    </p:spTree>
    <p:extLst>
      <p:ext uri="{BB962C8B-B14F-4D97-AF65-F5344CB8AC3E}">
        <p14:creationId xmlns:p14="http://schemas.microsoft.com/office/powerpoint/2010/main" val="26438944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finding volunteers</a:t>
            </a:r>
            <a:endParaRPr lang="en-US" dirty="0"/>
          </a:p>
        </p:txBody>
      </p:sp>
      <p:sp>
        <p:nvSpPr>
          <p:cNvPr id="3" name="Content Placeholder 2"/>
          <p:cNvSpPr>
            <a:spLocks noGrp="1"/>
          </p:cNvSpPr>
          <p:nvPr>
            <p:ph sz="quarter" idx="14"/>
          </p:nvPr>
        </p:nvSpPr>
        <p:spPr>
          <a:xfrm>
            <a:off x="3904343" y="1645920"/>
            <a:ext cx="4905827" cy="4389120"/>
          </a:xfrm>
        </p:spPr>
        <p:txBody>
          <a:bodyPr/>
          <a:lstStyle/>
          <a:p>
            <a:r>
              <a:rPr lang="en-US" dirty="0" smtClean="0"/>
              <a:t>New </a:t>
            </a:r>
            <a:r>
              <a:rPr lang="en-US" dirty="0"/>
              <a:t>members </a:t>
            </a:r>
            <a:r>
              <a:rPr lang="en-US" dirty="0" smtClean="0"/>
              <a:t>are asked to volunteer but…</a:t>
            </a:r>
          </a:p>
          <a:p>
            <a:pPr lvl="1"/>
            <a:r>
              <a:rPr lang="en-US" dirty="0"/>
              <a:t> </a:t>
            </a:r>
            <a:r>
              <a:rPr lang="en-US" dirty="0" smtClean="0"/>
              <a:t>Asked to take on overwhelming tasks</a:t>
            </a:r>
          </a:p>
          <a:p>
            <a:pPr lvl="1"/>
            <a:r>
              <a:rPr lang="en-US" dirty="0"/>
              <a:t> </a:t>
            </a:r>
            <a:r>
              <a:rPr lang="en-US" dirty="0" smtClean="0"/>
              <a:t>The task isn’t well defined</a:t>
            </a:r>
          </a:p>
          <a:p>
            <a:pPr lvl="1"/>
            <a:r>
              <a:rPr lang="en-US" dirty="0" smtClean="0"/>
              <a:t> Ultimately </a:t>
            </a:r>
            <a:r>
              <a:rPr lang="en-US" dirty="0"/>
              <a:t>scare them </a:t>
            </a:r>
            <a:r>
              <a:rPr lang="en-US" dirty="0" smtClean="0"/>
              <a:t>off</a:t>
            </a:r>
          </a:p>
          <a:p>
            <a:r>
              <a:rPr lang="en-US" dirty="0" smtClean="0"/>
              <a:t>Every Section has their needs</a:t>
            </a:r>
          </a:p>
          <a:p>
            <a:r>
              <a:rPr lang="en-US" dirty="0" smtClean="0"/>
              <a:t>But do they match what the member needs/wants?</a:t>
            </a:r>
            <a:endParaRPr lang="en-US" dirty="0"/>
          </a:p>
          <a:p>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57</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50" y="1835150"/>
            <a:ext cx="3102146" cy="3200400"/>
          </a:xfrm>
          <a:prstGeom prst="rect">
            <a:avLst/>
          </a:prstGeom>
        </p:spPr>
      </p:pic>
    </p:spTree>
    <p:extLst>
      <p:ext uri="{BB962C8B-B14F-4D97-AF65-F5344CB8AC3E}">
        <p14:creationId xmlns:p14="http://schemas.microsoft.com/office/powerpoint/2010/main" val="23906106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Section Needs Assessment</a:t>
            </a:r>
            <a:endParaRPr lang="en-US" dirty="0"/>
          </a:p>
        </p:txBody>
      </p:sp>
      <p:sp>
        <p:nvSpPr>
          <p:cNvPr id="3" name="Content Placeholder 2"/>
          <p:cNvSpPr>
            <a:spLocks noGrp="1"/>
          </p:cNvSpPr>
          <p:nvPr>
            <p:ph sz="quarter" idx="14"/>
          </p:nvPr>
        </p:nvSpPr>
        <p:spPr>
          <a:xfrm>
            <a:off x="365760" y="1645920"/>
            <a:ext cx="5062583" cy="4389120"/>
          </a:xfrm>
        </p:spPr>
        <p:txBody>
          <a:bodyPr/>
          <a:lstStyle/>
          <a:p>
            <a:r>
              <a:rPr lang="en-US" dirty="0" smtClean="0"/>
              <a:t>So far, you have:</a:t>
            </a:r>
          </a:p>
          <a:p>
            <a:pPr lvl="1"/>
            <a:r>
              <a:rPr lang="en-US" dirty="0"/>
              <a:t> </a:t>
            </a:r>
            <a:r>
              <a:rPr lang="en-US" dirty="0" smtClean="0"/>
              <a:t>Identified what you’re </a:t>
            </a:r>
            <a:r>
              <a:rPr lang="en-US" dirty="0"/>
              <a:t/>
            </a:r>
            <a:br>
              <a:rPr lang="en-US" dirty="0"/>
            </a:br>
            <a:r>
              <a:rPr lang="en-US" dirty="0" smtClean="0"/>
              <a:t> Section is doing</a:t>
            </a:r>
          </a:p>
          <a:p>
            <a:pPr lvl="1"/>
            <a:r>
              <a:rPr lang="en-US" dirty="0" smtClean="0"/>
              <a:t> Identified member interests</a:t>
            </a:r>
          </a:p>
          <a:p>
            <a:pPr lvl="1"/>
            <a:r>
              <a:rPr lang="en-US" dirty="0"/>
              <a:t> </a:t>
            </a:r>
            <a:r>
              <a:rPr lang="en-US" dirty="0" smtClean="0"/>
              <a:t>The gaps where members </a:t>
            </a:r>
            <a:r>
              <a:rPr lang="en-US" dirty="0"/>
              <a:t> </a:t>
            </a:r>
            <a:r>
              <a:rPr lang="en-US" dirty="0" smtClean="0"/>
              <a:t/>
            </a:r>
            <a:br>
              <a:rPr lang="en-US" dirty="0" smtClean="0"/>
            </a:br>
            <a:r>
              <a:rPr lang="en-US" dirty="0" smtClean="0"/>
              <a:t>are not being serviced</a:t>
            </a:r>
          </a:p>
          <a:p>
            <a:pPr lvl="1"/>
            <a:r>
              <a:rPr lang="en-US" dirty="0"/>
              <a:t> </a:t>
            </a:r>
            <a:r>
              <a:rPr lang="en-US" dirty="0" smtClean="0"/>
              <a:t>Created a base plan</a:t>
            </a:r>
          </a:p>
          <a:p>
            <a:r>
              <a:rPr lang="en-US" dirty="0" smtClean="0"/>
              <a:t>Need to identify:</a:t>
            </a:r>
          </a:p>
          <a:p>
            <a:pPr lvl="1"/>
            <a:r>
              <a:rPr lang="en-US" dirty="0" smtClean="0"/>
              <a:t> The tasks/jobs involved</a:t>
            </a:r>
          </a:p>
          <a:p>
            <a:pPr lvl="1"/>
            <a:r>
              <a:rPr lang="en-US" dirty="0" smtClean="0"/>
              <a:t> Where you need help</a:t>
            </a:r>
          </a:p>
          <a:p>
            <a:pPr marL="411162" lvl="1" indent="0">
              <a:buNone/>
            </a:pPr>
            <a:endParaRPr lang="en-US" dirty="0" smtClean="0"/>
          </a:p>
          <a:p>
            <a:pPr lvl="1"/>
            <a:endParaRPr lang="en-US" dirty="0" smtClean="0"/>
          </a:p>
          <a:p>
            <a:pPr lvl="1"/>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58</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7" name="Picture 2" descr="C:\Users\elynpere\AppData\Local\Microsoft\Windows\Temporary Internet Files\Content.IE5\FPHJ2SHP\2IHCAHN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103" y="2013858"/>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48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0267" y="1399944"/>
            <a:ext cx="329184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4"/>
          </p:nvPr>
        </p:nvSpPr>
        <p:spPr/>
        <p:txBody>
          <a:bodyPr/>
          <a:lstStyle/>
          <a:p>
            <a:r>
              <a:rPr lang="en-US" dirty="0"/>
              <a:t>Give details on:</a:t>
            </a:r>
          </a:p>
          <a:p>
            <a:pPr lvl="1"/>
            <a:r>
              <a:rPr lang="en-US" dirty="0"/>
              <a:t> WHAT the opportunity is</a:t>
            </a:r>
          </a:p>
          <a:p>
            <a:pPr lvl="2"/>
            <a:r>
              <a:rPr lang="en-US" dirty="0"/>
              <a:t>Clear vision of outcome</a:t>
            </a:r>
          </a:p>
          <a:p>
            <a:pPr lvl="1"/>
            <a:r>
              <a:rPr lang="en-US" dirty="0"/>
              <a:t> WHERE </a:t>
            </a:r>
            <a:r>
              <a:rPr lang="en-US" dirty="0" smtClean="0"/>
              <a:t>it is</a:t>
            </a:r>
            <a:endParaRPr lang="en-US" dirty="0"/>
          </a:p>
          <a:p>
            <a:pPr lvl="1"/>
            <a:r>
              <a:rPr lang="en-US" dirty="0"/>
              <a:t> WHAT is the time commitment</a:t>
            </a:r>
          </a:p>
          <a:p>
            <a:pPr lvl="1"/>
            <a:r>
              <a:rPr lang="en-US" dirty="0"/>
              <a:t> WHAT the project means to the </a:t>
            </a:r>
            <a:r>
              <a:rPr lang="en-US" dirty="0" smtClean="0"/>
              <a:t/>
            </a:r>
            <a:br>
              <a:rPr lang="en-US" dirty="0" smtClean="0"/>
            </a:br>
            <a:r>
              <a:rPr lang="en-US" dirty="0" smtClean="0"/>
              <a:t> Section</a:t>
            </a:r>
            <a:endParaRPr lang="en-US" dirty="0"/>
          </a:p>
          <a:p>
            <a:pPr lvl="1"/>
            <a:r>
              <a:rPr lang="en-US" dirty="0"/>
              <a:t> WHAT the member will contribute to IEEE by volunteering</a:t>
            </a:r>
          </a:p>
          <a:p>
            <a:r>
              <a:rPr lang="en-US" dirty="0" smtClean="0"/>
              <a:t>Break </a:t>
            </a:r>
            <a:r>
              <a:rPr lang="en-US" dirty="0"/>
              <a:t>projects down into manageable tasks – don’t make it overwhelming</a:t>
            </a:r>
          </a:p>
          <a:p>
            <a:pPr lvl="1"/>
            <a:r>
              <a:rPr lang="en-US" sz="1800" dirty="0"/>
              <a:t> </a:t>
            </a:r>
            <a:r>
              <a:rPr lang="en-US" dirty="0"/>
              <a:t>Be creative in the opportunities offered</a:t>
            </a:r>
          </a:p>
          <a:p>
            <a:endParaRPr lang="en-US" dirty="0"/>
          </a:p>
        </p:txBody>
      </p:sp>
      <p:sp>
        <p:nvSpPr>
          <p:cNvPr id="2" name="Title 1"/>
          <p:cNvSpPr>
            <a:spLocks noGrp="1"/>
          </p:cNvSpPr>
          <p:nvPr>
            <p:ph type="title"/>
          </p:nvPr>
        </p:nvSpPr>
        <p:spPr/>
        <p:txBody>
          <a:bodyPr/>
          <a:lstStyle/>
          <a:p>
            <a:r>
              <a:rPr lang="en-US" dirty="0" smtClean="0"/>
              <a:t>Step 2: Create Job Descriptions</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59</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187581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Membership Development</a:t>
            </a:r>
            <a:endParaRPr lang="en-US" dirty="0"/>
          </a:p>
        </p:txBody>
      </p:sp>
      <p:sp>
        <p:nvSpPr>
          <p:cNvPr id="3" name="Slide Number Placeholder 2"/>
          <p:cNvSpPr>
            <a:spLocks noGrp="1"/>
          </p:cNvSpPr>
          <p:nvPr>
            <p:ph type="sldNum" sz="quarter" idx="10"/>
          </p:nvPr>
        </p:nvSpPr>
        <p:spPr/>
        <p:txBody>
          <a:bodyPr/>
          <a:lstStyle/>
          <a:p>
            <a:pPr>
              <a:defRPr/>
            </a:pPr>
            <a:fld id="{FF742EE6-F228-A848-AAD6-425DE94CFCF2}" type="slidenum">
              <a:rPr lang="en-US" smtClean="0"/>
              <a:pPr>
                <a:defRPr/>
              </a:pPr>
              <a:t>6</a:t>
            </a:fld>
            <a:endParaRPr lang="en-US" dirty="0"/>
          </a:p>
        </p:txBody>
      </p:sp>
      <p:sp>
        <p:nvSpPr>
          <p:cNvPr id="4" name="Date Placeholder 3"/>
          <p:cNvSpPr>
            <a:spLocks noGrp="1"/>
          </p:cNvSpPr>
          <p:nvPr>
            <p:ph type="dt" sz="half" idx="11"/>
          </p:nvPr>
        </p:nvSpPr>
        <p:spPr/>
        <p:txBody>
          <a:bodyPr/>
          <a:lstStyle/>
          <a:p>
            <a:pPr>
              <a:defRPr/>
            </a:pPr>
            <a:fld id="{A93E3956-5BF0-9741-A8A0-EC870CD029F6}" type="datetime1">
              <a:rPr lang="en-US" smtClean="0"/>
              <a:pPr>
                <a:defRPr/>
              </a:pPr>
              <a:t>1/22/16</a:t>
            </a:fld>
            <a:endParaRPr lang="en-US" dirty="0"/>
          </a:p>
        </p:txBody>
      </p:sp>
    </p:spTree>
    <p:extLst>
      <p:ext uri="{BB962C8B-B14F-4D97-AF65-F5344CB8AC3E}">
        <p14:creationId xmlns:p14="http://schemas.microsoft.com/office/powerpoint/2010/main" val="24968308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Match Section Needs to Potential Volunteers</a:t>
            </a:r>
            <a:endParaRPr lang="en-US" dirty="0"/>
          </a:p>
        </p:txBody>
      </p:sp>
      <p:sp>
        <p:nvSpPr>
          <p:cNvPr id="3" name="Content Placeholder 2"/>
          <p:cNvSpPr>
            <a:spLocks noGrp="1"/>
          </p:cNvSpPr>
          <p:nvPr>
            <p:ph sz="quarter" idx="14"/>
          </p:nvPr>
        </p:nvSpPr>
        <p:spPr/>
        <p:txBody>
          <a:bodyPr/>
          <a:lstStyle/>
          <a:p>
            <a:r>
              <a:rPr lang="en-US" dirty="0" smtClean="0"/>
              <a:t>Use the member interest data from your planning</a:t>
            </a:r>
          </a:p>
          <a:p>
            <a:r>
              <a:rPr lang="en-US" dirty="0" smtClean="0"/>
              <a:t>From conversations and member analysis</a:t>
            </a:r>
          </a:p>
          <a:p>
            <a:pPr lvl="1"/>
            <a:r>
              <a:rPr lang="en-US" dirty="0"/>
              <a:t> </a:t>
            </a:r>
            <a:r>
              <a:rPr lang="en-US" dirty="0" smtClean="0"/>
              <a:t>Identify member skills sets</a:t>
            </a:r>
          </a:p>
          <a:p>
            <a:pPr lvl="1"/>
            <a:r>
              <a:rPr lang="en-US" dirty="0"/>
              <a:t> </a:t>
            </a:r>
            <a:r>
              <a:rPr lang="en-US" dirty="0" smtClean="0"/>
              <a:t>Match the opportunity to the </a:t>
            </a:r>
            <a:br>
              <a:rPr lang="en-US" dirty="0" smtClean="0"/>
            </a:br>
            <a:r>
              <a:rPr lang="en-US" dirty="0" smtClean="0"/>
              <a:t>member’s:</a:t>
            </a:r>
          </a:p>
          <a:p>
            <a:pPr lvl="2"/>
            <a:r>
              <a:rPr lang="en-US" dirty="0" smtClean="0"/>
              <a:t>Interests</a:t>
            </a:r>
          </a:p>
          <a:p>
            <a:pPr lvl="2"/>
            <a:r>
              <a:rPr lang="en-US" dirty="0" smtClean="0"/>
              <a:t>Experience</a:t>
            </a:r>
          </a:p>
          <a:p>
            <a:pPr lvl="2"/>
            <a:r>
              <a:rPr lang="en-US" dirty="0" smtClean="0"/>
              <a:t>Needs</a:t>
            </a:r>
          </a:p>
          <a:p>
            <a:r>
              <a:rPr lang="en-US" dirty="0"/>
              <a:t>Need to engage members and </a:t>
            </a:r>
            <a:r>
              <a:rPr lang="en-US" b="1" u="sng" dirty="0" smtClean="0"/>
              <a:t>ASK</a:t>
            </a:r>
            <a:endParaRPr lang="en-US"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lgn="ctr">
              <a:buNone/>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Have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 few opportunities in mind, but be </a:t>
            </a:r>
            <a:r>
              <a:rPr lang="en-US"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FLEXIBLE</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60</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798" y="2662236"/>
            <a:ext cx="3200400" cy="2295525"/>
          </a:xfrm>
          <a:prstGeom prst="rect">
            <a:avLst/>
          </a:prstGeom>
        </p:spPr>
      </p:pic>
    </p:spTree>
    <p:extLst>
      <p:ext uri="{BB962C8B-B14F-4D97-AF65-F5344CB8AC3E}">
        <p14:creationId xmlns:p14="http://schemas.microsoft.com/office/powerpoint/2010/main" val="200897074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Volunteer Pool</a:t>
            </a:r>
            <a:endParaRPr lang="en-US" dirty="0"/>
          </a:p>
        </p:txBody>
      </p:sp>
      <p:sp>
        <p:nvSpPr>
          <p:cNvPr id="3" name="Content Placeholder 2"/>
          <p:cNvSpPr>
            <a:spLocks noGrp="1"/>
          </p:cNvSpPr>
          <p:nvPr>
            <p:ph sz="quarter" idx="14"/>
          </p:nvPr>
        </p:nvSpPr>
        <p:spPr/>
        <p:txBody>
          <a:bodyPr/>
          <a:lstStyle/>
          <a:p>
            <a:r>
              <a:rPr lang="en-US" dirty="0" smtClean="0"/>
              <a:t>The </a:t>
            </a:r>
            <a:r>
              <a:rPr lang="en-US" dirty="0"/>
              <a:t>average v</a:t>
            </a:r>
            <a:r>
              <a:rPr lang="en-US" dirty="0" smtClean="0"/>
              <a:t>olunteer </a:t>
            </a:r>
            <a:r>
              <a:rPr lang="en-US" b="1" u="sng" dirty="0"/>
              <a:t>DOESN’T</a:t>
            </a:r>
            <a:r>
              <a:rPr lang="en-US" dirty="0"/>
              <a:t> want to:</a:t>
            </a:r>
          </a:p>
          <a:p>
            <a:pPr lvl="1"/>
            <a:r>
              <a:rPr lang="en-US" dirty="0"/>
              <a:t> Commit to a project without knowing the time constraints</a:t>
            </a:r>
          </a:p>
          <a:p>
            <a:pPr lvl="1"/>
            <a:r>
              <a:rPr lang="en-US" dirty="0"/>
              <a:t> Volunteer without a clear understanding of:</a:t>
            </a:r>
          </a:p>
          <a:p>
            <a:pPr lvl="2"/>
            <a:r>
              <a:rPr lang="en-US" dirty="0"/>
              <a:t>The goals </a:t>
            </a:r>
          </a:p>
          <a:p>
            <a:pPr lvl="2"/>
            <a:r>
              <a:rPr lang="en-US" dirty="0"/>
              <a:t>The role they play</a:t>
            </a:r>
          </a:p>
          <a:p>
            <a:pPr lvl="1"/>
            <a:r>
              <a:rPr lang="en-US" dirty="0"/>
              <a:t> “Administrative” duties</a:t>
            </a:r>
          </a:p>
          <a:p>
            <a:r>
              <a:rPr lang="en-US" dirty="0"/>
              <a:t>They </a:t>
            </a:r>
            <a:r>
              <a:rPr lang="en-US" b="1" u="sng" dirty="0"/>
              <a:t>DO</a:t>
            </a:r>
            <a:r>
              <a:rPr lang="en-US" dirty="0"/>
              <a:t> want to:</a:t>
            </a:r>
          </a:p>
          <a:p>
            <a:pPr lvl="1"/>
            <a:r>
              <a:rPr lang="en-US" dirty="0"/>
              <a:t> Participate in practical projects</a:t>
            </a:r>
          </a:p>
          <a:p>
            <a:pPr lvl="1"/>
            <a:r>
              <a:rPr lang="en-US" dirty="0"/>
              <a:t> Help themselves as well as </a:t>
            </a:r>
            <a:r>
              <a:rPr lang="en-US" dirty="0" smtClean="0"/>
              <a:t>their </a:t>
            </a:r>
            <a:r>
              <a:rPr lang="en-US" dirty="0"/>
              <a:t>community</a:t>
            </a:r>
          </a:p>
          <a:p>
            <a:pPr lvl="1"/>
            <a:r>
              <a:rPr lang="en-US" dirty="0"/>
              <a:t> </a:t>
            </a:r>
            <a:r>
              <a:rPr lang="en-US" b="1" dirty="0"/>
              <a:t>Feel pride in their </a:t>
            </a:r>
            <a:r>
              <a:rPr lang="en-US" b="1" dirty="0" smtClean="0"/>
              <a:t>organization</a:t>
            </a:r>
            <a:endParaRPr lang="en-US" b="1"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61</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12115825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Keys to Remember:</a:t>
            </a:r>
            <a:endParaRPr lang="en-US" dirty="0"/>
          </a:p>
        </p:txBody>
      </p:sp>
      <p:sp>
        <p:nvSpPr>
          <p:cNvPr id="3" name="Content Placeholder 2"/>
          <p:cNvSpPr>
            <a:spLocks noGrp="1"/>
          </p:cNvSpPr>
          <p:nvPr>
            <p:ph sz="quarter" idx="14"/>
          </p:nvPr>
        </p:nvSpPr>
        <p:spPr>
          <a:xfrm>
            <a:off x="365759" y="1645920"/>
            <a:ext cx="4990011" cy="4389120"/>
          </a:xfrm>
        </p:spPr>
        <p:txBody>
          <a:bodyPr/>
          <a:lstStyle/>
          <a:p>
            <a:r>
              <a:rPr lang="en-US" dirty="0" smtClean="0"/>
              <a:t>Some members won’t want to do what the Section needs</a:t>
            </a:r>
          </a:p>
          <a:p>
            <a:r>
              <a:rPr lang="en-US" dirty="0" smtClean="0"/>
              <a:t>Knowing </a:t>
            </a:r>
            <a:r>
              <a:rPr lang="en-US" dirty="0"/>
              <a:t>what the other sub-groups/chapters in your Section are doing offers more opportunities for volunteer suggestions</a:t>
            </a:r>
          </a:p>
          <a:p>
            <a:endParaRPr lang="en-US" dirty="0" smtClean="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62</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
        <p:nvSpPr>
          <p:cNvPr id="6" name="Rectangle 5"/>
          <p:cNvSpPr/>
          <p:nvPr/>
        </p:nvSpPr>
        <p:spPr>
          <a:xfrm>
            <a:off x="365125" y="5468760"/>
            <a:ext cx="8445046" cy="523220"/>
          </a:xfrm>
          <a:prstGeom prst="rect">
            <a:avLst/>
          </a:prstGeom>
        </p:spPr>
        <p:txBody>
          <a:bodyPr wrap="square">
            <a:spAutoFit/>
          </a:bodyPr>
          <a:lstStyle/>
          <a:p>
            <a:pPr marL="0" indent="0" algn="ctr">
              <a:buNone/>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Go ASK your members to do SOMETHING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122" y="1747837"/>
            <a:ext cx="3291840" cy="3291840"/>
          </a:xfrm>
          <a:prstGeom prst="rect">
            <a:avLst/>
          </a:prstGeom>
        </p:spPr>
      </p:pic>
    </p:spTree>
    <p:extLst>
      <p:ext uri="{BB962C8B-B14F-4D97-AF65-F5344CB8AC3E}">
        <p14:creationId xmlns:p14="http://schemas.microsoft.com/office/powerpoint/2010/main" val="421534035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Volunteer Job Examples</a:t>
            </a:r>
            <a:endParaRPr lang="en-US" dirty="0"/>
          </a:p>
        </p:txBody>
      </p:sp>
      <p:sp>
        <p:nvSpPr>
          <p:cNvPr id="4" name="Slide Number Placeholder 3"/>
          <p:cNvSpPr>
            <a:spLocks noGrp="1"/>
          </p:cNvSpPr>
          <p:nvPr>
            <p:ph type="sldNum" sz="quarter" idx="10"/>
          </p:nvPr>
        </p:nvSpPr>
        <p:spPr/>
        <p:txBody>
          <a:bodyPr/>
          <a:lstStyle/>
          <a:p>
            <a:pPr>
              <a:defRPr/>
            </a:pPr>
            <a:fld id="{1F2884EB-C6E3-684C-A39B-0E652C4E0E60}" type="slidenum">
              <a:rPr lang="en-US" smtClean="0"/>
              <a:pPr>
                <a:defRPr/>
              </a:pPr>
              <a:t>63</a:t>
            </a:fld>
            <a:endParaRPr lang="en-US" dirty="0"/>
          </a:p>
        </p:txBody>
      </p:sp>
      <p:sp>
        <p:nvSpPr>
          <p:cNvPr id="5" name="Date Placeholder 4"/>
          <p:cNvSpPr>
            <a:spLocks noGrp="1"/>
          </p:cNvSpPr>
          <p:nvPr>
            <p:ph type="dt" sz="half" idx="11"/>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3374883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#1: Event Greeter	</a:t>
            </a:r>
            <a:endParaRPr lang="en-US" dirty="0"/>
          </a:p>
        </p:txBody>
      </p:sp>
      <p:sp>
        <p:nvSpPr>
          <p:cNvPr id="3" name="Content Placeholder 2"/>
          <p:cNvSpPr>
            <a:spLocks noGrp="1"/>
          </p:cNvSpPr>
          <p:nvPr>
            <p:ph sz="quarter" idx="14"/>
          </p:nvPr>
        </p:nvSpPr>
        <p:spPr/>
        <p:txBody>
          <a:bodyPr/>
          <a:lstStyle/>
          <a:p>
            <a:r>
              <a:rPr lang="en-US" dirty="0" smtClean="0"/>
              <a:t>Section XYZ needs one or two volunteers to greet people coming to ABC Meeting.</a:t>
            </a:r>
          </a:p>
          <a:p>
            <a:r>
              <a:rPr lang="en-US" dirty="0" smtClean="0"/>
              <a:t>Key Activities include:</a:t>
            </a:r>
          </a:p>
          <a:p>
            <a:pPr lvl="1"/>
            <a:r>
              <a:rPr lang="en-US" dirty="0"/>
              <a:t> </a:t>
            </a:r>
            <a:r>
              <a:rPr lang="en-US" dirty="0" smtClean="0"/>
              <a:t>Make sure all attendees feel welcome</a:t>
            </a:r>
          </a:p>
          <a:p>
            <a:pPr lvl="1"/>
            <a:r>
              <a:rPr lang="en-US" dirty="0"/>
              <a:t> </a:t>
            </a:r>
            <a:r>
              <a:rPr lang="en-US" dirty="0" smtClean="0"/>
              <a:t>Introduce new members</a:t>
            </a:r>
          </a:p>
          <a:p>
            <a:r>
              <a:rPr lang="en-US" dirty="0" smtClean="0"/>
              <a:t>Location: University of Texas, Student Union</a:t>
            </a:r>
          </a:p>
          <a:p>
            <a:r>
              <a:rPr lang="en-US" dirty="0" smtClean="0"/>
              <a:t>Time commitment: 2 hours</a:t>
            </a:r>
          </a:p>
          <a:p>
            <a:endParaRPr lang="en-US" dirty="0" smtClean="0"/>
          </a:p>
          <a:p>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64</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2599213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#2: New Member Advocate</a:t>
            </a:r>
            <a:endParaRPr lang="en-US" dirty="0"/>
          </a:p>
        </p:txBody>
      </p:sp>
      <p:sp>
        <p:nvSpPr>
          <p:cNvPr id="3" name="Content Placeholder 2"/>
          <p:cNvSpPr>
            <a:spLocks noGrp="1"/>
          </p:cNvSpPr>
          <p:nvPr>
            <p:ph sz="quarter" idx="14"/>
          </p:nvPr>
        </p:nvSpPr>
        <p:spPr/>
        <p:txBody>
          <a:bodyPr/>
          <a:lstStyle/>
          <a:p>
            <a:r>
              <a:rPr lang="en-US" dirty="0" smtClean="0"/>
              <a:t>Section XYZ needs someone to send email /call/</a:t>
            </a:r>
            <a:r>
              <a:rPr lang="en-US" dirty="0" err="1" smtClean="0"/>
              <a:t>etc</a:t>
            </a:r>
            <a:r>
              <a:rPr lang="en-US" dirty="0" smtClean="0"/>
              <a:t> new members as they join the Section</a:t>
            </a:r>
          </a:p>
          <a:p>
            <a:r>
              <a:rPr lang="en-US" dirty="0" smtClean="0"/>
              <a:t>Key Activities</a:t>
            </a:r>
          </a:p>
          <a:p>
            <a:pPr lvl="1"/>
            <a:r>
              <a:rPr lang="en-US" dirty="0"/>
              <a:t> </a:t>
            </a:r>
            <a:r>
              <a:rPr lang="en-US" dirty="0" smtClean="0"/>
              <a:t>Welcome new </a:t>
            </a:r>
            <a:r>
              <a:rPr lang="en-US" dirty="0"/>
              <a:t>m</a:t>
            </a:r>
            <a:r>
              <a:rPr lang="en-US" dirty="0" smtClean="0"/>
              <a:t>embers</a:t>
            </a:r>
          </a:p>
          <a:p>
            <a:pPr lvl="1"/>
            <a:r>
              <a:rPr lang="en-US" dirty="0"/>
              <a:t> </a:t>
            </a:r>
            <a:r>
              <a:rPr lang="en-US" dirty="0" smtClean="0"/>
              <a:t>Listen to what they want to get out of membership</a:t>
            </a:r>
          </a:p>
          <a:p>
            <a:pPr lvl="1"/>
            <a:r>
              <a:rPr lang="en-US" dirty="0"/>
              <a:t> </a:t>
            </a:r>
            <a:r>
              <a:rPr lang="en-US" dirty="0" smtClean="0"/>
              <a:t>Provide details on activities and events that may interest them</a:t>
            </a:r>
          </a:p>
          <a:p>
            <a:pPr lvl="1"/>
            <a:r>
              <a:rPr lang="en-US" dirty="0"/>
              <a:t> </a:t>
            </a:r>
            <a:r>
              <a:rPr lang="en-US" dirty="0" smtClean="0"/>
              <a:t>If we don’t have one, suggest that they might volunteer to start one</a:t>
            </a:r>
          </a:p>
          <a:p>
            <a:r>
              <a:rPr lang="en-US" dirty="0" smtClean="0"/>
              <a:t>Time commitment: Once a week for 2 hours</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65</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350183306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Collecting Volunteer Information</a:t>
            </a:r>
            <a:endParaRPr lang="en-US" dirty="0"/>
          </a:p>
        </p:txBody>
      </p:sp>
      <p:sp>
        <p:nvSpPr>
          <p:cNvPr id="4" name="Slide Number Placeholder 3"/>
          <p:cNvSpPr>
            <a:spLocks noGrp="1"/>
          </p:cNvSpPr>
          <p:nvPr>
            <p:ph type="sldNum" sz="quarter" idx="10"/>
          </p:nvPr>
        </p:nvSpPr>
        <p:spPr/>
        <p:txBody>
          <a:bodyPr/>
          <a:lstStyle/>
          <a:p>
            <a:pPr>
              <a:defRPr/>
            </a:pPr>
            <a:fld id="{1F2884EB-C6E3-684C-A39B-0E652C4E0E60}" type="slidenum">
              <a:rPr lang="en-US" smtClean="0"/>
              <a:pPr>
                <a:defRPr/>
              </a:pPr>
              <a:t>66</a:t>
            </a:fld>
            <a:endParaRPr lang="en-US" dirty="0"/>
          </a:p>
        </p:txBody>
      </p:sp>
      <p:sp>
        <p:nvSpPr>
          <p:cNvPr id="5" name="Date Placeholder 4"/>
          <p:cNvSpPr>
            <a:spLocks noGrp="1"/>
          </p:cNvSpPr>
          <p:nvPr>
            <p:ph type="dt" sz="half" idx="11"/>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77272713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MyIEEE</a:t>
            </a:r>
            <a:r>
              <a:rPr lang="en-US" dirty="0" smtClean="0"/>
              <a:t> - Member Volunteer Tab</a:t>
            </a:r>
            <a:endParaRPr lang="en-US" dirty="0"/>
          </a:p>
        </p:txBody>
      </p:sp>
      <p:sp>
        <p:nvSpPr>
          <p:cNvPr id="3" name="Text Placeholder 2"/>
          <p:cNvSpPr>
            <a:spLocks noGrp="1"/>
          </p:cNvSpPr>
          <p:nvPr>
            <p:ph type="body" sz="half" idx="2"/>
          </p:nvPr>
        </p:nvSpPr>
        <p:spPr>
          <a:xfrm>
            <a:off x="1393370" y="5397500"/>
            <a:ext cx="6415315" cy="609599"/>
          </a:xfrm>
        </p:spPr>
        <p:txBody>
          <a:bodyPr>
            <a:normAutofit lnSpcReduction="10000"/>
          </a:bodyPr>
          <a:lstStyle/>
          <a:p>
            <a:pPr marL="0" indent="0">
              <a:buNone/>
            </a:pPr>
            <a:r>
              <a:rPr lang="en-US" b="1" dirty="0" smtClean="0"/>
              <a:t>Tab in </a:t>
            </a:r>
            <a:r>
              <a:rPr lang="en-US" b="1" dirty="0" err="1" smtClean="0"/>
              <a:t>myIEEE</a:t>
            </a:r>
            <a:r>
              <a:rPr lang="en-US" b="1" dirty="0" smtClean="0"/>
              <a:t> available to members to raise their hand to volunteer</a:t>
            </a:r>
            <a:endParaRPr lang="en-US" b="1" dirty="0"/>
          </a:p>
        </p:txBody>
      </p:sp>
      <p:pic>
        <p:nvPicPr>
          <p:cNvPr id="2050" name="Picture 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7961" b="7961"/>
          <a:stretch>
            <a:fillRect/>
          </a:stretch>
        </p:blipFill>
        <p:spPr bwMode="auto">
          <a:xfrm>
            <a:off x="1741712" y="1524907"/>
            <a:ext cx="5945380"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3"/>
          </p:nvPr>
        </p:nvSpPr>
        <p:spPr/>
        <p:txBody>
          <a:bodyPr/>
          <a:lstStyle/>
          <a:p>
            <a:pPr>
              <a:defRPr/>
            </a:pPr>
            <a:fld id="{1F2884EB-C6E3-684C-A39B-0E652C4E0E60}" type="slidenum">
              <a:rPr lang="en-US" smtClean="0"/>
              <a:pPr>
                <a:defRPr/>
              </a:pPr>
              <a:t>67</a:t>
            </a:fld>
            <a:endParaRPr lang="en-US" dirty="0"/>
          </a:p>
        </p:txBody>
      </p:sp>
      <p:sp>
        <p:nvSpPr>
          <p:cNvPr id="5" name="Date Placeholder 4"/>
          <p:cNvSpPr>
            <a:spLocks noGrp="1"/>
          </p:cNvSpPr>
          <p:nvPr>
            <p:ph type="dt" sz="half" idx="14"/>
          </p:nvPr>
        </p:nvSpPr>
        <p:spPr/>
        <p:txBody>
          <a:bodyPr/>
          <a:lstStyle/>
          <a:p>
            <a:pPr>
              <a:defRPr/>
            </a:pPr>
            <a:fld id="{3137D54C-61CE-1041-9449-8583DE2630BB}" type="datetime1">
              <a:rPr lang="en-US" smtClean="0"/>
              <a:pPr>
                <a:defRPr/>
              </a:pPr>
              <a:t>1/22/16</a:t>
            </a:fld>
            <a:endParaRPr lang="en-US" dirty="0"/>
          </a:p>
        </p:txBody>
      </p:sp>
      <p:sp>
        <p:nvSpPr>
          <p:cNvPr id="7" name="Rectangle 6"/>
          <p:cNvSpPr/>
          <p:nvPr/>
        </p:nvSpPr>
        <p:spPr>
          <a:xfrm>
            <a:off x="5380441" y="1835120"/>
            <a:ext cx="1105105" cy="530942"/>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67259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Tab of </a:t>
            </a:r>
            <a:r>
              <a:rPr lang="en-US" dirty="0" err="1" smtClean="0"/>
              <a:t>myIEEE</a:t>
            </a:r>
            <a:endParaRPr lang="en-US" dirty="0"/>
          </a:p>
        </p:txBody>
      </p:sp>
      <p:sp>
        <p:nvSpPr>
          <p:cNvPr id="3" name="Text Placeholder 2"/>
          <p:cNvSpPr>
            <a:spLocks noGrp="1"/>
          </p:cNvSpPr>
          <p:nvPr>
            <p:ph type="body" sz="half" idx="2"/>
          </p:nvPr>
        </p:nvSpPr>
        <p:spPr>
          <a:xfrm>
            <a:off x="1473197" y="5397500"/>
            <a:ext cx="6320974" cy="609599"/>
          </a:xfrm>
        </p:spPr>
        <p:txBody>
          <a:bodyPr>
            <a:normAutofit lnSpcReduction="10000"/>
          </a:bodyPr>
          <a:lstStyle/>
          <a:p>
            <a:pPr marL="0" indent="0">
              <a:buNone/>
            </a:pPr>
            <a:r>
              <a:rPr lang="en-US" b="1" dirty="0" smtClean="0"/>
              <a:t>Tab in </a:t>
            </a:r>
            <a:r>
              <a:rPr lang="en-US" b="1" dirty="0" err="1" smtClean="0"/>
              <a:t>myIEEE</a:t>
            </a:r>
            <a:r>
              <a:rPr lang="en-US" b="1" dirty="0" smtClean="0"/>
              <a:t> available to Section leaders which lists those members willing to volunteer</a:t>
            </a:r>
            <a:endParaRPr lang="en-US" b="1" dirty="0"/>
          </a:p>
        </p:txBody>
      </p:sp>
      <p:pic>
        <p:nvPicPr>
          <p:cNvPr id="6"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9582" b="9582"/>
          <a:stretch>
            <a:fillRect/>
          </a:stretch>
        </p:blipFill>
        <p:spPr bwMode="auto">
          <a:xfrm>
            <a:off x="1821543" y="1481364"/>
            <a:ext cx="5689600" cy="358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3"/>
          </p:nvPr>
        </p:nvSpPr>
        <p:spPr/>
        <p:txBody>
          <a:bodyPr/>
          <a:lstStyle/>
          <a:p>
            <a:pPr>
              <a:defRPr/>
            </a:pPr>
            <a:fld id="{1F2884EB-C6E3-684C-A39B-0E652C4E0E60}" type="slidenum">
              <a:rPr lang="en-US" smtClean="0"/>
              <a:pPr>
                <a:defRPr/>
              </a:pPr>
              <a:t>68</a:t>
            </a:fld>
            <a:endParaRPr lang="en-US" dirty="0"/>
          </a:p>
        </p:txBody>
      </p:sp>
      <p:sp>
        <p:nvSpPr>
          <p:cNvPr id="5" name="Date Placeholder 4"/>
          <p:cNvSpPr>
            <a:spLocks noGrp="1"/>
          </p:cNvSpPr>
          <p:nvPr>
            <p:ph type="dt" sz="half" idx="14"/>
          </p:nvPr>
        </p:nvSpPr>
        <p:spPr/>
        <p:txBody>
          <a:bodyPr/>
          <a:lstStyle/>
          <a:p>
            <a:pPr>
              <a:defRPr/>
            </a:pPr>
            <a:fld id="{3137D54C-61CE-1041-9449-8583DE2630BB}" type="datetime1">
              <a:rPr lang="en-US" smtClean="0"/>
              <a:pPr>
                <a:defRPr/>
              </a:pPr>
              <a:t>1/22/16</a:t>
            </a:fld>
            <a:endParaRPr lang="en-US" dirty="0"/>
          </a:p>
        </p:txBody>
      </p:sp>
      <p:sp>
        <p:nvSpPr>
          <p:cNvPr id="7" name="Rectangle 6"/>
          <p:cNvSpPr/>
          <p:nvPr/>
        </p:nvSpPr>
        <p:spPr>
          <a:xfrm>
            <a:off x="2696933" y="1468956"/>
            <a:ext cx="975181" cy="403387"/>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581400" y="2133600"/>
            <a:ext cx="1890486" cy="2452914"/>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29707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Create a </a:t>
            </a:r>
            <a:r>
              <a:rPr lang="en-US" dirty="0"/>
              <a:t>V</a:t>
            </a:r>
            <a:r>
              <a:rPr lang="en-US" dirty="0" smtClean="0"/>
              <a:t>olunteer Form</a:t>
            </a:r>
            <a:endParaRPr lang="en-US" dirty="0"/>
          </a:p>
        </p:txBody>
      </p:sp>
      <p:sp>
        <p:nvSpPr>
          <p:cNvPr id="6" name="Content Placeholder 5"/>
          <p:cNvSpPr>
            <a:spLocks noGrp="1"/>
          </p:cNvSpPr>
          <p:nvPr>
            <p:ph sz="quarter" idx="14"/>
          </p:nvPr>
        </p:nvSpPr>
        <p:spPr/>
        <p:txBody>
          <a:bodyPr/>
          <a:lstStyle/>
          <a:p>
            <a:r>
              <a:rPr lang="en-US" dirty="0" smtClean="0"/>
              <a:t>Simple form capturing:</a:t>
            </a:r>
          </a:p>
          <a:p>
            <a:pPr lvl="1"/>
            <a:r>
              <a:rPr lang="en-US" dirty="0"/>
              <a:t> </a:t>
            </a:r>
            <a:r>
              <a:rPr lang="en-US" dirty="0" smtClean="0"/>
              <a:t>Volunteer Name</a:t>
            </a:r>
          </a:p>
          <a:p>
            <a:pPr lvl="1"/>
            <a:r>
              <a:rPr lang="en-US" dirty="0"/>
              <a:t> </a:t>
            </a:r>
            <a:r>
              <a:rPr lang="en-US" dirty="0" smtClean="0"/>
              <a:t>Contact Info</a:t>
            </a:r>
          </a:p>
          <a:p>
            <a:pPr lvl="1"/>
            <a:r>
              <a:rPr lang="en-US" dirty="0"/>
              <a:t> </a:t>
            </a:r>
            <a:r>
              <a:rPr lang="en-US" dirty="0" smtClean="0"/>
              <a:t>Interests</a:t>
            </a:r>
          </a:p>
          <a:p>
            <a:r>
              <a:rPr lang="en-US" dirty="0" smtClean="0"/>
              <a:t>Locate it on the Section Home Page</a:t>
            </a:r>
          </a:p>
          <a:p>
            <a:r>
              <a:rPr lang="en-US" dirty="0" smtClean="0"/>
              <a:t>Region 6 used this for a Region-wide Volunteer Opportunity</a:t>
            </a:r>
            <a:endParaRPr lang="en-US" dirty="0"/>
          </a:p>
        </p:txBody>
      </p:sp>
      <p:sp>
        <p:nvSpPr>
          <p:cNvPr id="3" name="Slide Number Placeholder 2"/>
          <p:cNvSpPr>
            <a:spLocks noGrp="1"/>
          </p:cNvSpPr>
          <p:nvPr>
            <p:ph type="sldNum" sz="quarter" idx="15"/>
          </p:nvPr>
        </p:nvSpPr>
        <p:spPr/>
        <p:txBody>
          <a:bodyPr/>
          <a:lstStyle/>
          <a:p>
            <a:pPr>
              <a:defRPr/>
            </a:pPr>
            <a:fld id="{FF742EE6-F228-A848-AAD6-425DE94CFCF2}" type="slidenum">
              <a:rPr lang="en-US" smtClean="0"/>
              <a:pPr>
                <a:defRPr/>
              </a:pPr>
              <a:t>69</a:t>
            </a:fld>
            <a:endParaRPr lang="en-US" dirty="0"/>
          </a:p>
        </p:txBody>
      </p:sp>
      <p:sp>
        <p:nvSpPr>
          <p:cNvPr id="4" name="Date Placeholder 3"/>
          <p:cNvSpPr>
            <a:spLocks noGrp="1"/>
          </p:cNvSpPr>
          <p:nvPr>
            <p:ph type="dt" sz="half" idx="16"/>
          </p:nvPr>
        </p:nvSpPr>
        <p:spPr/>
        <p:txBody>
          <a:bodyPr/>
          <a:lstStyle/>
          <a:p>
            <a:pPr>
              <a:defRPr/>
            </a:pPr>
            <a:fld id="{A93E3956-5BF0-9741-A8A0-EC870CD029F6}" type="datetime1">
              <a:rPr lang="en-US" smtClean="0"/>
              <a:pPr>
                <a:defRPr/>
              </a:pPr>
              <a:t>1/22/16</a:t>
            </a:fld>
            <a:endParaRPr lang="en-US" dirty="0"/>
          </a:p>
        </p:txBody>
      </p:sp>
    </p:spTree>
    <p:extLst>
      <p:ext uri="{BB962C8B-B14F-4D97-AF65-F5344CB8AC3E}">
        <p14:creationId xmlns:p14="http://schemas.microsoft.com/office/powerpoint/2010/main" val="14017095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42900" y="30843"/>
            <a:ext cx="8648700" cy="1143000"/>
          </a:xfrm>
        </p:spPr>
        <p:txBody>
          <a:bodyPr/>
          <a:lstStyle/>
          <a:p>
            <a:r>
              <a:rPr lang="en-US" altLang="en-US" dirty="0" smtClean="0"/>
              <a:t>MGA Winning Aspiration</a:t>
            </a:r>
          </a:p>
        </p:txBody>
      </p:sp>
      <p:sp>
        <p:nvSpPr>
          <p:cNvPr id="12291" name="Content Placeholder 2"/>
          <p:cNvSpPr>
            <a:spLocks noGrp="1"/>
          </p:cNvSpPr>
          <p:nvPr>
            <p:ph idx="1"/>
          </p:nvPr>
        </p:nvSpPr>
        <p:spPr>
          <a:xfrm>
            <a:off x="342900" y="1673679"/>
            <a:ext cx="8609013" cy="4114800"/>
          </a:xfrm>
        </p:spPr>
        <p:txBody>
          <a:bodyPr/>
          <a:lstStyle/>
          <a:p>
            <a:pPr marL="0" indent="0">
              <a:buFontTx/>
              <a:buNone/>
              <a:defRPr/>
            </a:pPr>
            <a:r>
              <a:rPr lang="en-US" dirty="0">
                <a:ea typeface="MS PGothic" pitchFamily="34" charset="-128"/>
              </a:rPr>
              <a:t>To be the best in class association for technical professionals in the world </a:t>
            </a:r>
            <a:r>
              <a:rPr lang="en-US" dirty="0" smtClean="0">
                <a:ea typeface="MS PGothic" pitchFamily="34" charset="-128"/>
              </a:rPr>
              <a:t>by</a:t>
            </a:r>
            <a:r>
              <a:rPr lang="en-US" dirty="0">
                <a:ea typeface="MS PGothic" pitchFamily="34" charset="-128"/>
              </a:rPr>
              <a:t>:</a:t>
            </a:r>
            <a:endParaRPr lang="en-US" sz="2200" dirty="0" smtClean="0">
              <a:ea typeface="MS PGothic" pitchFamily="34" charset="-128"/>
            </a:endParaRPr>
          </a:p>
          <a:p>
            <a:pPr marL="914400" lvl="1" indent="-457200">
              <a:spcBef>
                <a:spcPts val="1200"/>
              </a:spcBef>
              <a:buFont typeface="+mj-lt"/>
              <a:buAutoNum type="arabicPeriod"/>
              <a:defRPr/>
            </a:pPr>
            <a:r>
              <a:rPr lang="en-US" sz="2200" dirty="0" smtClean="0">
                <a:ea typeface="MS PGothic" pitchFamily="34" charset="-128"/>
              </a:rPr>
              <a:t>Delivering an exceptional membership experience (50% or more of members rating as IEEE membership “top box” or </a:t>
            </a:r>
            <a:r>
              <a:rPr lang="en-US" sz="2200" dirty="0">
                <a:ea typeface="MS PGothic" pitchFamily="34" charset="-128"/>
              </a:rPr>
              <a:t>"very </a:t>
            </a:r>
            <a:r>
              <a:rPr lang="en-US" sz="2200" dirty="0" smtClean="0">
                <a:ea typeface="MS PGothic" pitchFamily="34" charset="-128"/>
              </a:rPr>
              <a:t>satisfied").</a:t>
            </a:r>
          </a:p>
          <a:p>
            <a:pPr marL="914400" lvl="1" indent="-457200">
              <a:spcBef>
                <a:spcPts val="1200"/>
              </a:spcBef>
              <a:buFont typeface="+mj-lt"/>
              <a:buAutoNum type="arabicPeriod"/>
              <a:defRPr/>
            </a:pPr>
            <a:r>
              <a:rPr lang="en-US" sz="2200" dirty="0">
                <a:ea typeface="MS PGothic" pitchFamily="34" charset="-128"/>
              </a:rPr>
              <a:t>E</a:t>
            </a:r>
            <a:r>
              <a:rPr lang="en-US" sz="2200" dirty="0" smtClean="0">
                <a:ea typeface="MS PGothic" pitchFamily="34" charset="-128"/>
              </a:rPr>
              <a:t>xpanding </a:t>
            </a:r>
            <a:r>
              <a:rPr lang="en-US" sz="2200" dirty="0">
                <a:ea typeface="MS PGothic" pitchFamily="34" charset="-128"/>
              </a:rPr>
              <a:t>IEEE's global membership </a:t>
            </a:r>
            <a:r>
              <a:rPr lang="en-US" sz="2200" dirty="0" smtClean="0">
                <a:ea typeface="MS PGothic" pitchFamily="34" charset="-128"/>
              </a:rPr>
              <a:t>presence.</a:t>
            </a:r>
          </a:p>
          <a:p>
            <a:pPr marL="914400" lvl="1" indent="-457200">
              <a:spcBef>
                <a:spcPts val="1200"/>
              </a:spcBef>
              <a:buFont typeface="+mj-lt"/>
              <a:buAutoNum type="arabicPeriod"/>
              <a:defRPr/>
            </a:pPr>
            <a:r>
              <a:rPr lang="en-US" sz="2200" dirty="0">
                <a:ea typeface="MS PGothic" pitchFamily="34" charset="-128"/>
              </a:rPr>
              <a:t>D</a:t>
            </a:r>
            <a:r>
              <a:rPr lang="en-US" sz="2200" dirty="0" smtClean="0">
                <a:ea typeface="MS PGothic" pitchFamily="34" charset="-128"/>
              </a:rPr>
              <a:t>eveloping </a:t>
            </a:r>
            <a:r>
              <a:rPr lang="en-US" sz="2200" dirty="0">
                <a:ea typeface="MS PGothic" pitchFamily="34" charset="-128"/>
              </a:rPr>
              <a:t>and supporting a positive professional development experience for volunteers who deliver the IEEE experience</a:t>
            </a:r>
            <a:r>
              <a:rPr lang="en-US" dirty="0">
                <a:ea typeface="MS PGothic" pitchFamily="34" charset="-128"/>
              </a:rPr>
              <a:t>. </a:t>
            </a:r>
            <a:endParaRPr lang="en-US" dirty="0" smtClean="0">
              <a:ea typeface="ＭＳ Ｐゴシック"/>
            </a:endParaRPr>
          </a:p>
        </p:txBody>
      </p:sp>
      <p:sp>
        <p:nvSpPr>
          <p:cNvPr id="4608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fld id="{86422F81-0161-456A-8537-484AD29325F2}" type="datetime1">
              <a:rPr lang="en-US" altLang="en-US" sz="1000" smtClean="0">
                <a:solidFill>
                  <a:srgbClr val="898989"/>
                </a:solidFill>
                <a:latin typeface="Arial" pitchFamily="34" charset="0"/>
              </a:rPr>
              <a:pPr/>
              <a:t>1/22/16</a:t>
            </a:fld>
            <a:endParaRPr lang="en-US" altLang="en-US" sz="1000" smtClean="0">
              <a:solidFill>
                <a:srgbClr val="898989"/>
              </a:solidFill>
              <a:latin typeface="Arial" pitchFamily="34" charset="0"/>
            </a:endParaRPr>
          </a:p>
        </p:txBody>
      </p:sp>
      <p:sp>
        <p:nvSpPr>
          <p:cNvPr id="4608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erdana" pitchFamily="34" charset="0"/>
                <a:ea typeface="ＭＳ Ｐゴシック" pitchFamily="34" charset="-128"/>
              </a:defRPr>
            </a:lvl1pPr>
            <a:lvl2pPr>
              <a:defRPr sz="2600">
                <a:solidFill>
                  <a:schemeClr val="tx1"/>
                </a:solidFill>
                <a:latin typeface="Verdana" pitchFamily="34" charset="0"/>
                <a:ea typeface="ＭＳ Ｐゴシック" pitchFamily="34" charset="-128"/>
              </a:defRPr>
            </a:lvl2pPr>
            <a:lvl3pPr>
              <a:defRPr sz="22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a:solidFill>
                  <a:schemeClr val="tx1"/>
                </a:solidFill>
                <a:latin typeface="Verdana" pitchFamily="34" charset="0"/>
                <a:ea typeface="ＭＳ Ｐゴシック" pitchFamily="34" charset="-128"/>
              </a:defRPr>
            </a:lvl5pPr>
            <a:lvl6pPr eaLnBrk="0" hangingPunct="0">
              <a:buClr>
                <a:srgbClr val="595959"/>
              </a:buClr>
              <a:buFont typeface="Wingdings" pitchFamily="2" charset="2"/>
              <a:defRPr>
                <a:solidFill>
                  <a:schemeClr val="tx1"/>
                </a:solidFill>
                <a:latin typeface="Verdana" pitchFamily="34" charset="0"/>
                <a:ea typeface="ＭＳ Ｐゴシック" pitchFamily="34" charset="-128"/>
              </a:defRPr>
            </a:lvl6pPr>
            <a:lvl7pPr eaLnBrk="0" hangingPunct="0">
              <a:buClr>
                <a:srgbClr val="595959"/>
              </a:buClr>
              <a:buFont typeface="Wingdings" pitchFamily="2" charset="2"/>
              <a:defRPr>
                <a:solidFill>
                  <a:schemeClr val="tx1"/>
                </a:solidFill>
                <a:latin typeface="Verdana" pitchFamily="34" charset="0"/>
                <a:ea typeface="ＭＳ Ｐゴシック" pitchFamily="34" charset="-128"/>
              </a:defRPr>
            </a:lvl7pPr>
            <a:lvl8pPr eaLnBrk="0" hangingPunct="0">
              <a:buClr>
                <a:srgbClr val="595959"/>
              </a:buClr>
              <a:buFont typeface="Wingdings" pitchFamily="2" charset="2"/>
              <a:defRPr>
                <a:solidFill>
                  <a:schemeClr val="tx1"/>
                </a:solidFill>
                <a:latin typeface="Verdana" pitchFamily="34" charset="0"/>
                <a:ea typeface="ＭＳ Ｐゴシック" pitchFamily="34" charset="-128"/>
              </a:defRPr>
            </a:lvl8pPr>
            <a:lvl9pPr eaLnBrk="0" hangingPunct="0">
              <a:buClr>
                <a:srgbClr val="595959"/>
              </a:buClr>
              <a:buFont typeface="Wingdings" pitchFamily="2" charset="2"/>
              <a:defRPr>
                <a:solidFill>
                  <a:schemeClr val="tx1"/>
                </a:solidFill>
                <a:latin typeface="Verdana" pitchFamily="34" charset="0"/>
                <a:ea typeface="ＭＳ Ｐゴシック" pitchFamily="34" charset="-128"/>
              </a:defRPr>
            </a:lvl9pPr>
          </a:lstStyle>
          <a:p>
            <a:fld id="{FA08A01B-4C0A-4AED-8B99-35C069FABAF8}" type="slidenum">
              <a:rPr lang="en-US" altLang="en-US" sz="1000" smtClean="0">
                <a:solidFill>
                  <a:srgbClr val="898989"/>
                </a:solidFill>
                <a:latin typeface="Arial" pitchFamily="34" charset="0"/>
              </a:rPr>
              <a:pPr/>
              <a:t>7</a:t>
            </a:fld>
            <a:endParaRPr lang="en-US" altLang="en-US" sz="1000" smtClean="0">
              <a:solidFill>
                <a:srgbClr val="898989"/>
              </a:solidFill>
              <a:latin typeface="Arial" pitchFamily="34" charset="0"/>
            </a:endParaRPr>
          </a:p>
        </p:txBody>
      </p:sp>
    </p:spTree>
    <p:extLst>
      <p:ext uri="{BB962C8B-B14F-4D97-AF65-F5344CB8AC3E}">
        <p14:creationId xmlns:p14="http://schemas.microsoft.com/office/powerpoint/2010/main" val="3775142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1" grpI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Interest Survey</a:t>
            </a:r>
            <a:endParaRPr lang="en-US" dirty="0"/>
          </a:p>
        </p:txBody>
      </p:sp>
      <p:sp>
        <p:nvSpPr>
          <p:cNvPr id="3" name="Content Placeholder 2"/>
          <p:cNvSpPr>
            <a:spLocks noGrp="1"/>
          </p:cNvSpPr>
          <p:nvPr>
            <p:ph type="body" sz="half" idx="2"/>
          </p:nvPr>
        </p:nvSpPr>
        <p:spPr>
          <a:xfrm>
            <a:off x="444500" y="4829452"/>
            <a:ext cx="8247063" cy="1177647"/>
          </a:xfrm>
        </p:spPr>
        <p:txBody>
          <a:bodyPr>
            <a:noAutofit/>
          </a:bodyPr>
          <a:lstStyle/>
          <a:p>
            <a:r>
              <a:rPr lang="en-US" sz="2000" dirty="0" smtClean="0"/>
              <a:t>Could run a survey to active </a:t>
            </a:r>
            <a:r>
              <a:rPr lang="en-US" sz="2000" dirty="0"/>
              <a:t>m</a:t>
            </a:r>
            <a:r>
              <a:rPr lang="en-US" sz="2000" dirty="0" smtClean="0"/>
              <a:t>embers on volunteering</a:t>
            </a:r>
            <a:endParaRPr lang="en-US" sz="2000" dirty="0"/>
          </a:p>
          <a:p>
            <a:r>
              <a:rPr lang="en-US" sz="2000" dirty="0"/>
              <a:t>Available through </a:t>
            </a:r>
            <a:r>
              <a:rPr lang="en-US" sz="2000" dirty="0" err="1" smtClean="0"/>
              <a:t>vtools</a:t>
            </a:r>
            <a:r>
              <a:rPr lang="en-US" sz="2000" dirty="0" smtClean="0"/>
              <a:t> </a:t>
            </a:r>
            <a:r>
              <a:rPr lang="en-US" sz="2000" dirty="0"/>
              <a:t>s</a:t>
            </a:r>
            <a:r>
              <a:rPr lang="en-US" sz="2000" dirty="0" smtClean="0"/>
              <a:t>urveys:</a:t>
            </a:r>
          </a:p>
          <a:p>
            <a:pPr marL="0" indent="0" algn="ctr">
              <a:spcBef>
                <a:spcPts val="0"/>
              </a:spcBef>
              <a:buNone/>
            </a:pPr>
            <a:r>
              <a:rPr lang="en-US" sz="2000" b="1" dirty="0" smtClean="0"/>
              <a:t>https</a:t>
            </a:r>
            <a:r>
              <a:rPr lang="en-US" sz="2000" b="1" dirty="0"/>
              <a:t>://surveys.vtools.ieee.org/ </a:t>
            </a:r>
          </a:p>
        </p:txBody>
      </p:sp>
      <p:sp>
        <p:nvSpPr>
          <p:cNvPr id="4" name="Slide Number Placeholder 3"/>
          <p:cNvSpPr>
            <a:spLocks noGrp="1"/>
          </p:cNvSpPr>
          <p:nvPr>
            <p:ph type="sldNum" sz="quarter" idx="13"/>
          </p:nvPr>
        </p:nvSpPr>
        <p:spPr/>
        <p:txBody>
          <a:bodyPr/>
          <a:lstStyle/>
          <a:p>
            <a:pPr>
              <a:defRPr/>
            </a:pPr>
            <a:fld id="{1F2884EB-C6E3-684C-A39B-0E652C4E0E60}" type="slidenum">
              <a:rPr lang="en-US" smtClean="0"/>
              <a:pPr>
                <a:defRPr/>
              </a:pPr>
              <a:t>70</a:t>
            </a:fld>
            <a:endParaRPr lang="en-US" dirty="0"/>
          </a:p>
        </p:txBody>
      </p:sp>
      <p:sp>
        <p:nvSpPr>
          <p:cNvPr id="5" name="Date Placeholder 4"/>
          <p:cNvSpPr>
            <a:spLocks noGrp="1"/>
          </p:cNvSpPr>
          <p:nvPr>
            <p:ph type="dt" sz="half" idx="14"/>
          </p:nvPr>
        </p:nvSpPr>
        <p:spPr/>
        <p:txBody>
          <a:bodyPr/>
          <a:lstStyle/>
          <a:p>
            <a:pPr>
              <a:defRPr/>
            </a:pPr>
            <a:fld id="{3137D54C-61CE-1041-9449-8583DE2630BB}" type="datetime1">
              <a:rPr lang="en-US" smtClean="0"/>
              <a:pPr>
                <a:defRPr/>
              </a:pPr>
              <a:t>1/22/16</a:t>
            </a:fld>
            <a:endParaRPr lang="en-US" dirty="0"/>
          </a:p>
        </p:txBody>
      </p:sp>
      <p:pic>
        <p:nvPicPr>
          <p:cNvPr id="1027" name="Picture 3"/>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7050" r="7050"/>
          <a:stretch>
            <a:fillRect/>
          </a:stretch>
        </p:blipFill>
        <p:spPr bwMode="auto">
          <a:xfrm>
            <a:off x="2034337" y="1492497"/>
            <a:ext cx="507532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13822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Plan… Where do we go?</a:t>
            </a:r>
            <a:endParaRPr lang="en-US" dirty="0"/>
          </a:p>
        </p:txBody>
      </p:sp>
      <p:sp>
        <p:nvSpPr>
          <p:cNvPr id="3" name="Content Placeholder 2"/>
          <p:cNvSpPr>
            <a:spLocks noGrp="1"/>
          </p:cNvSpPr>
          <p:nvPr>
            <p:ph sz="quarter" idx="14"/>
          </p:nvPr>
        </p:nvSpPr>
        <p:spPr/>
        <p:txBody>
          <a:bodyPr/>
          <a:lstStyle/>
          <a:p>
            <a:pPr marL="0" indent="0" algn="ctr">
              <a:buNone/>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Assess your Section needs</a:t>
            </a:r>
          </a:p>
          <a:p>
            <a:r>
              <a:rPr lang="en-US" dirty="0"/>
              <a:t>Start creating volunteer job descriptions</a:t>
            </a:r>
          </a:p>
          <a:p>
            <a:r>
              <a:rPr lang="en-US" dirty="0"/>
              <a:t>Get to know your members</a:t>
            </a:r>
          </a:p>
          <a:p>
            <a:pPr marL="0" indent="0" algn="ctr">
              <a:buNone/>
            </a:pP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lgn="ctr">
              <a:buNone/>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Go ASK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your members to do SOMETHING</a:t>
            </a:r>
          </a:p>
          <a:p>
            <a:r>
              <a:rPr lang="en-US" dirty="0" smtClean="0"/>
              <a:t>Can start this NOW…</a:t>
            </a:r>
          </a:p>
          <a:p>
            <a:pPr lvl="1"/>
            <a:r>
              <a:rPr lang="en-US" dirty="0" smtClean="0"/>
              <a:t>Volunteers are cultivated over time!</a:t>
            </a:r>
          </a:p>
          <a:p>
            <a:pPr marL="0" indent="0">
              <a:buNone/>
            </a:pPr>
            <a:endParaRPr lang="en-US" dirty="0" smtClean="0"/>
          </a:p>
          <a:p>
            <a:endParaRPr lang="en-US" dirty="0"/>
          </a:p>
          <a:p>
            <a:endParaRPr lang="en-US" dirty="0" smtClean="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71</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399953096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fld id="{5BB9E4D3-F80A-BB4B-8FD5-37E8CBED91A1}" type="datetime1">
              <a:rPr lang="en-US"/>
              <a:pPr>
                <a:defRPr/>
              </a:pPr>
              <a:t>1/22/16</a:t>
            </a:fld>
            <a:endParaRPr lang="en-US" dirty="0"/>
          </a:p>
        </p:txBody>
      </p:sp>
      <p:sp>
        <p:nvSpPr>
          <p:cNvPr id="3" name="Slide Number Placeholder 2"/>
          <p:cNvSpPr>
            <a:spLocks noGrp="1"/>
          </p:cNvSpPr>
          <p:nvPr>
            <p:ph type="sldNum" sz="quarter" idx="15"/>
          </p:nvPr>
        </p:nvSpPr>
        <p:spPr/>
        <p:txBody>
          <a:bodyPr/>
          <a:lstStyle/>
          <a:p>
            <a:pPr>
              <a:defRPr/>
            </a:pPr>
            <a:fld id="{C4B818F6-E4CF-F44F-9546-9E645745843E}" type="slidenum">
              <a:rPr lang="en-US"/>
              <a:pPr>
                <a:defRPr/>
              </a:pPr>
              <a:t>72</a:t>
            </a:fld>
            <a:endParaRPr lang="en-US" dirty="0"/>
          </a:p>
        </p:txBody>
      </p:sp>
      <p:sp>
        <p:nvSpPr>
          <p:cNvPr id="4" name="Title 3"/>
          <p:cNvSpPr>
            <a:spLocks noGrp="1"/>
          </p:cNvSpPr>
          <p:nvPr>
            <p:ph type="ctrTitle"/>
          </p:nvPr>
        </p:nvSpPr>
        <p:spPr>
          <a:xfrm>
            <a:off x="450850" y="3157538"/>
            <a:ext cx="8597900" cy="765175"/>
          </a:xfrm>
        </p:spPr>
        <p:txBody>
          <a:bodyPr rtlCol="0">
            <a:noAutofit/>
          </a:bodyPr>
          <a:lstStyle/>
          <a:p>
            <a:pPr fontAlgn="auto">
              <a:spcAft>
                <a:spcPts val="0"/>
              </a:spcAft>
              <a:defRPr/>
            </a:pPr>
            <a:r>
              <a:rPr lang="en-US" sz="3600" dirty="0" smtClean="0"/>
              <a:t>MD Best Practices</a:t>
            </a:r>
            <a:endParaRPr lang="en-US" sz="3600" dirty="0">
              <a:ea typeface="+mj-ea"/>
              <a:cs typeface="+mj-cs"/>
            </a:endParaRPr>
          </a:p>
        </p:txBody>
      </p:sp>
      <p:sp>
        <p:nvSpPr>
          <p:cNvPr id="10245" name="Text Placeholder 5"/>
          <p:cNvSpPr>
            <a:spLocks noGrp="1"/>
          </p:cNvSpPr>
          <p:nvPr>
            <p:ph type="body" sz="quarter" idx="13"/>
          </p:nvPr>
        </p:nvSpPr>
        <p:spPr>
          <a:xfrm>
            <a:off x="442913" y="4887913"/>
            <a:ext cx="7916862" cy="377825"/>
          </a:xfrm>
        </p:spPr>
        <p:txBody>
          <a:bodyPr/>
          <a:lstStyle/>
          <a:p>
            <a:r>
              <a:rPr lang="en-US" dirty="0" smtClean="0">
                <a:latin typeface="Verdana" charset="0"/>
              </a:rPr>
              <a:t>November 2015</a:t>
            </a:r>
            <a:endParaRPr lang="en-US" dirty="0">
              <a:latin typeface="Verdana" charset="0"/>
            </a:endParaRPr>
          </a:p>
        </p:txBody>
      </p:sp>
    </p:spTree>
    <p:extLst>
      <p:ext uri="{BB962C8B-B14F-4D97-AF65-F5344CB8AC3E}">
        <p14:creationId xmlns:p14="http://schemas.microsoft.com/office/powerpoint/2010/main" val="154305125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Communication Best Practices</a:t>
            </a:r>
            <a:endParaRPr lang="en-US" dirty="0"/>
          </a:p>
        </p:txBody>
      </p:sp>
      <p:sp>
        <p:nvSpPr>
          <p:cNvPr id="4" name="Slide Number Placeholder 3"/>
          <p:cNvSpPr>
            <a:spLocks noGrp="1"/>
          </p:cNvSpPr>
          <p:nvPr>
            <p:ph type="sldNum" sz="quarter" idx="10"/>
          </p:nvPr>
        </p:nvSpPr>
        <p:spPr/>
        <p:txBody>
          <a:bodyPr/>
          <a:lstStyle/>
          <a:p>
            <a:pPr>
              <a:defRPr/>
            </a:pPr>
            <a:fld id="{1F2884EB-C6E3-684C-A39B-0E652C4E0E60}" type="slidenum">
              <a:rPr lang="en-US" smtClean="0"/>
              <a:pPr>
                <a:defRPr/>
              </a:pPr>
              <a:t>73</a:t>
            </a:fld>
            <a:endParaRPr lang="en-US" dirty="0"/>
          </a:p>
        </p:txBody>
      </p:sp>
      <p:sp>
        <p:nvSpPr>
          <p:cNvPr id="5" name="Date Placeholder 4"/>
          <p:cNvSpPr>
            <a:spLocks noGrp="1"/>
          </p:cNvSpPr>
          <p:nvPr>
            <p:ph type="dt" sz="half" idx="11"/>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74946386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a:t>
            </a:r>
            <a:r>
              <a:rPr lang="en-US" dirty="0"/>
              <a:t>Y</a:t>
            </a:r>
            <a:r>
              <a:rPr lang="en-US" dirty="0" smtClean="0"/>
              <a:t>ou </a:t>
            </a:r>
            <a:r>
              <a:rPr lang="en-US" dirty="0"/>
              <a:t>S</a:t>
            </a:r>
            <a:r>
              <a:rPr lang="en-US" dirty="0" smtClean="0"/>
              <a:t>tart?</a:t>
            </a:r>
            <a:endParaRPr lang="en-US" dirty="0"/>
          </a:p>
        </p:txBody>
      </p:sp>
      <p:sp>
        <p:nvSpPr>
          <p:cNvPr id="3" name="Content Placeholder 2"/>
          <p:cNvSpPr>
            <a:spLocks noGrp="1"/>
          </p:cNvSpPr>
          <p:nvPr>
            <p:ph sz="quarter" idx="14"/>
          </p:nvPr>
        </p:nvSpPr>
        <p:spPr/>
        <p:txBody>
          <a:bodyPr/>
          <a:lstStyle/>
          <a:p>
            <a:r>
              <a:rPr lang="en-US" dirty="0"/>
              <a:t>Develop a multi-channel communications </a:t>
            </a:r>
            <a:r>
              <a:rPr lang="en-US" dirty="0" smtClean="0"/>
              <a:t>strategy focusing on the following groups:</a:t>
            </a:r>
          </a:p>
          <a:p>
            <a:endParaRPr lang="en-US" sz="2800" dirty="0"/>
          </a:p>
          <a:p>
            <a:endParaRPr lang="en-US" sz="2800" dirty="0" smtClean="0"/>
          </a:p>
          <a:p>
            <a:endParaRPr lang="en-US" sz="2800" dirty="0"/>
          </a:p>
          <a:p>
            <a:endParaRPr lang="en-US" sz="2800" dirty="0" smtClean="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74</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
        <p:nvSpPr>
          <p:cNvPr id="6" name="Rounded Rectangle 5"/>
          <p:cNvSpPr/>
          <p:nvPr/>
        </p:nvSpPr>
        <p:spPr>
          <a:xfrm>
            <a:off x="1134293" y="2754106"/>
            <a:ext cx="2376653" cy="8188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Current Members</a:t>
            </a:r>
            <a:endParaRPr lang="en-US" dirty="0"/>
          </a:p>
        </p:txBody>
      </p:sp>
      <p:sp>
        <p:nvSpPr>
          <p:cNvPr id="9" name="Rounded Rectangle 8"/>
          <p:cNvSpPr/>
          <p:nvPr/>
        </p:nvSpPr>
        <p:spPr>
          <a:xfrm>
            <a:off x="5695985" y="2754107"/>
            <a:ext cx="2376653" cy="8188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Non-Members</a:t>
            </a:r>
            <a:endParaRPr lang="en-US" dirty="0"/>
          </a:p>
        </p:txBody>
      </p:sp>
      <p:sp>
        <p:nvSpPr>
          <p:cNvPr id="11" name="Rounded Rectangle 10"/>
          <p:cNvSpPr/>
          <p:nvPr/>
        </p:nvSpPr>
        <p:spPr>
          <a:xfrm>
            <a:off x="227133" y="4115569"/>
            <a:ext cx="1920240" cy="7315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r>
              <a:rPr lang="en-US" baseline="30000" dirty="0" smtClean="0"/>
              <a:t>st</a:t>
            </a:r>
            <a:r>
              <a:rPr lang="en-US" dirty="0" smtClean="0"/>
              <a:t> Year Members</a:t>
            </a:r>
            <a:endParaRPr lang="en-US" dirty="0"/>
          </a:p>
        </p:txBody>
      </p:sp>
      <p:sp>
        <p:nvSpPr>
          <p:cNvPr id="12" name="Rounded Rectangle 11"/>
          <p:cNvSpPr/>
          <p:nvPr/>
        </p:nvSpPr>
        <p:spPr>
          <a:xfrm>
            <a:off x="2497866" y="4115569"/>
            <a:ext cx="1920240" cy="7315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Renewals/</a:t>
            </a:r>
          </a:p>
          <a:p>
            <a:pPr algn="ctr"/>
            <a:r>
              <a:rPr lang="en-US" dirty="0" smtClean="0"/>
              <a:t>Arrears</a:t>
            </a:r>
            <a:endParaRPr lang="en-US" dirty="0"/>
          </a:p>
        </p:txBody>
      </p:sp>
      <p:sp>
        <p:nvSpPr>
          <p:cNvPr id="13" name="Rounded Rectangle 12"/>
          <p:cNvSpPr/>
          <p:nvPr/>
        </p:nvSpPr>
        <p:spPr>
          <a:xfrm>
            <a:off x="4799565" y="4115569"/>
            <a:ext cx="1920240" cy="7315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Prospects</a:t>
            </a:r>
            <a:endParaRPr lang="en-US" dirty="0"/>
          </a:p>
        </p:txBody>
      </p:sp>
      <p:sp>
        <p:nvSpPr>
          <p:cNvPr id="14" name="Rounded Rectangle 13"/>
          <p:cNvSpPr/>
          <p:nvPr/>
        </p:nvSpPr>
        <p:spPr>
          <a:xfrm>
            <a:off x="7048819" y="4115569"/>
            <a:ext cx="1920240" cy="7315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Former Members</a:t>
            </a:r>
            <a:endParaRPr lang="en-US" dirty="0"/>
          </a:p>
        </p:txBody>
      </p:sp>
      <p:cxnSp>
        <p:nvCxnSpPr>
          <p:cNvPr id="15" name="Straight Connector 14"/>
          <p:cNvCxnSpPr>
            <a:stCxn id="9" idx="2"/>
            <a:endCxn id="13" idx="0"/>
          </p:cNvCxnSpPr>
          <p:nvPr/>
        </p:nvCxnSpPr>
        <p:spPr>
          <a:xfrm flipH="1">
            <a:off x="5759685" y="3572972"/>
            <a:ext cx="1124627" cy="542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9" idx="2"/>
            <a:endCxn id="14" idx="0"/>
          </p:cNvCxnSpPr>
          <p:nvPr/>
        </p:nvCxnSpPr>
        <p:spPr>
          <a:xfrm>
            <a:off x="6884312" y="3572972"/>
            <a:ext cx="1124627" cy="542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11" idx="0"/>
          </p:cNvCxnSpPr>
          <p:nvPr/>
        </p:nvCxnSpPr>
        <p:spPr>
          <a:xfrm flipH="1">
            <a:off x="1187253" y="3572971"/>
            <a:ext cx="1135367" cy="5425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6" idx="2"/>
            <a:endCxn id="12" idx="0"/>
          </p:cNvCxnSpPr>
          <p:nvPr/>
        </p:nvCxnSpPr>
        <p:spPr>
          <a:xfrm>
            <a:off x="2322620" y="3572971"/>
            <a:ext cx="1135366" cy="5425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08877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65760" y="1645920"/>
            <a:ext cx="8326438"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2"/>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Map out your Section’s calendar of events</a:t>
            </a:r>
          </a:p>
          <a:p>
            <a:r>
              <a:rPr lang="en-US" sz="2000" dirty="0"/>
              <a:t>Tailor your messages to members’ interests</a:t>
            </a:r>
          </a:p>
          <a:p>
            <a:r>
              <a:rPr lang="en-US" sz="2000" dirty="0"/>
              <a:t>Monthly Section </a:t>
            </a:r>
            <a:r>
              <a:rPr lang="en-US" sz="2000" dirty="0" smtClean="0"/>
              <a:t>outreaches to:</a:t>
            </a:r>
            <a:endParaRPr lang="en-US" sz="2000" dirty="0"/>
          </a:p>
        </p:txBody>
      </p:sp>
      <p:sp>
        <p:nvSpPr>
          <p:cNvPr id="2" name="Title 1"/>
          <p:cNvSpPr>
            <a:spLocks noGrp="1"/>
          </p:cNvSpPr>
          <p:nvPr>
            <p:ph type="title"/>
          </p:nvPr>
        </p:nvSpPr>
        <p:spPr/>
        <p:txBody>
          <a:bodyPr/>
          <a:lstStyle/>
          <a:p>
            <a:r>
              <a:rPr lang="en-US" dirty="0" smtClean="0"/>
              <a:t>Basics of Membership Planning</a:t>
            </a:r>
            <a:endParaRPr lang="en-US" dirty="0"/>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4176199048"/>
              </p:ext>
            </p:extLst>
          </p:nvPr>
        </p:nvGraphicFramePr>
        <p:xfrm>
          <a:off x="444500" y="3406652"/>
          <a:ext cx="8326437" cy="2834639"/>
        </p:xfrm>
        <a:graphic>
          <a:graphicData uri="http://schemas.openxmlformats.org/drawingml/2006/table">
            <a:tbl>
              <a:tblPr firstRow="1" bandRow="1">
                <a:tableStyleId>{5C22544A-7EE6-4342-B048-85BDC9FD1C3A}</a:tableStyleId>
              </a:tblPr>
              <a:tblGrid>
                <a:gridCol w="2775479"/>
                <a:gridCol w="2775479"/>
                <a:gridCol w="2775479"/>
              </a:tblGrid>
              <a:tr h="370840">
                <a:tc>
                  <a:txBody>
                    <a:bodyPr/>
                    <a:lstStyle/>
                    <a:p>
                      <a:r>
                        <a:rPr lang="en-US" baseline="0" dirty="0" smtClean="0"/>
                        <a:t>First Year Members</a:t>
                      </a:r>
                      <a:endParaRPr lang="en-US" dirty="0"/>
                    </a:p>
                  </a:txBody>
                  <a:tcPr/>
                </a:tc>
                <a:tc>
                  <a:txBody>
                    <a:bodyPr/>
                    <a:lstStyle/>
                    <a:p>
                      <a:r>
                        <a:rPr lang="en-US" dirty="0" smtClean="0"/>
                        <a:t>Prospective</a:t>
                      </a:r>
                      <a:r>
                        <a:rPr lang="en-US" baseline="0" dirty="0" smtClean="0"/>
                        <a:t> Members</a:t>
                      </a:r>
                      <a:endParaRPr lang="en-US" dirty="0"/>
                    </a:p>
                  </a:txBody>
                  <a:tcPr/>
                </a:tc>
                <a:tc>
                  <a:txBody>
                    <a:bodyPr/>
                    <a:lstStyle/>
                    <a:p>
                      <a:r>
                        <a:rPr lang="en-US" dirty="0" smtClean="0"/>
                        <a:t>Renewed Members</a:t>
                      </a:r>
                      <a:endParaRPr lang="en-US" dirty="0"/>
                    </a:p>
                  </a:txBody>
                  <a:tcPr/>
                </a:tc>
              </a:tr>
              <a:tr h="370840">
                <a:tc>
                  <a:txBody>
                    <a:bodyPr/>
                    <a:lstStyle/>
                    <a:p>
                      <a:r>
                        <a:rPr lang="en-US" dirty="0" smtClean="0"/>
                        <a:t>Welcome them</a:t>
                      </a:r>
                      <a:r>
                        <a:rPr lang="en-US" baseline="0" dirty="0" smtClean="0"/>
                        <a:t> </a:t>
                      </a:r>
                      <a:r>
                        <a:rPr lang="en-US" dirty="0" smtClean="0"/>
                        <a:t>to the Section</a:t>
                      </a:r>
                      <a:endParaRPr lang="en-US" dirty="0"/>
                    </a:p>
                  </a:txBody>
                  <a:tcPr/>
                </a:tc>
                <a:tc>
                  <a:txBody>
                    <a:bodyPr/>
                    <a:lstStyle/>
                    <a:p>
                      <a:r>
                        <a:rPr lang="en-US" dirty="0" smtClean="0"/>
                        <a:t>Invite prospects to join</a:t>
                      </a:r>
                      <a:endParaRPr lang="en-US" dirty="0"/>
                    </a:p>
                  </a:txBody>
                  <a:tcPr/>
                </a:tc>
                <a:tc>
                  <a:txBody>
                    <a:bodyPr/>
                    <a:lstStyle/>
                    <a:p>
                      <a:r>
                        <a:rPr lang="en-US" dirty="0" smtClean="0"/>
                        <a:t>Thank you for renewing</a:t>
                      </a:r>
                      <a:endParaRPr lang="en-US" dirty="0"/>
                    </a:p>
                  </a:txBody>
                  <a:tcPr/>
                </a:tc>
              </a:tr>
              <a:tr h="370840">
                <a:tc>
                  <a:txBody>
                    <a:bodyPr/>
                    <a:lstStyle/>
                    <a:p>
                      <a:r>
                        <a:rPr lang="en-US" dirty="0" smtClean="0"/>
                        <a:t>Inform</a:t>
                      </a:r>
                      <a:r>
                        <a:rPr lang="en-US" baseline="0" dirty="0" smtClean="0"/>
                        <a:t> them of upcoming events</a:t>
                      </a:r>
                      <a:endParaRPr lang="en-US" dirty="0"/>
                    </a:p>
                  </a:txBody>
                  <a:tcPr/>
                </a:tc>
                <a:tc>
                  <a:txBody>
                    <a:bodyPr/>
                    <a:lstStyle/>
                    <a:p>
                      <a:r>
                        <a:rPr lang="en-US" dirty="0" smtClean="0"/>
                        <a:t>Reach out to inactive members</a:t>
                      </a:r>
                      <a:endParaRPr lang="en-US" dirty="0"/>
                    </a:p>
                  </a:txBody>
                  <a:tcPr/>
                </a:tc>
                <a:tc>
                  <a:txBody>
                    <a:bodyPr/>
                    <a:lstStyle/>
                    <a:p>
                      <a:r>
                        <a:rPr lang="en-US" dirty="0" smtClean="0"/>
                        <a:t>Communicate Section activities</a:t>
                      </a:r>
                      <a:endParaRPr lang="en-US" dirty="0"/>
                    </a:p>
                  </a:txBody>
                  <a:tcPr/>
                </a:tc>
              </a:tr>
              <a:tr h="370840">
                <a:tc>
                  <a:txBody>
                    <a:bodyPr/>
                    <a:lstStyle/>
                    <a:p>
                      <a:r>
                        <a:rPr lang="en-US" dirty="0" smtClean="0"/>
                        <a:t>Encourage them to attend New</a:t>
                      </a:r>
                      <a:r>
                        <a:rPr lang="en-US" baseline="0" dirty="0" smtClean="0"/>
                        <a:t> Member Orientation</a:t>
                      </a:r>
                      <a:endParaRPr lang="en-US" dirty="0"/>
                    </a:p>
                  </a:txBody>
                  <a:tcPr/>
                </a:tc>
                <a:tc>
                  <a:txBody>
                    <a:bodyPr/>
                    <a:lstStyle/>
                    <a:p>
                      <a:endParaRPr lang="en-US"/>
                    </a:p>
                  </a:txBody>
                  <a:tcPr/>
                </a:tc>
                <a:tc>
                  <a:txBody>
                    <a:bodyPr/>
                    <a:lstStyle/>
                    <a:p>
                      <a:r>
                        <a:rPr lang="en-US" dirty="0" smtClean="0"/>
                        <a:t>Emphasize</a:t>
                      </a:r>
                      <a:r>
                        <a:rPr lang="en-US" baseline="0" dirty="0" smtClean="0"/>
                        <a:t> the value of membership</a:t>
                      </a:r>
                      <a:endParaRPr lang="en-US" dirty="0"/>
                    </a:p>
                  </a:txBody>
                  <a:tcPr/>
                </a:tc>
              </a:tr>
            </a:tbl>
          </a:graphicData>
        </a:graphic>
      </p:graphicFrame>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75</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267457507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3"/>
          </p:nvPr>
        </p:nvSpPr>
        <p:spPr>
          <a:xfrm>
            <a:off x="374825" y="1583140"/>
            <a:ext cx="4959175" cy="4526453"/>
          </a:xfrm>
        </p:spPr>
        <p:txBody>
          <a:bodyPr/>
          <a:lstStyle/>
          <a:p>
            <a:r>
              <a:rPr lang="en-US" dirty="0" smtClean="0"/>
              <a:t>Start the Conversation…</a:t>
            </a:r>
          </a:p>
          <a:p>
            <a:pPr lvl="1"/>
            <a:r>
              <a:rPr lang="en-US" dirty="0" smtClean="0"/>
              <a:t> Learn about their interests first</a:t>
            </a:r>
          </a:p>
          <a:p>
            <a:pPr lvl="1"/>
            <a:r>
              <a:rPr lang="en-US" dirty="0" smtClean="0"/>
              <a:t> Communicate </a:t>
            </a:r>
            <a:r>
              <a:rPr lang="en-US" dirty="0"/>
              <a:t>the value of membership </a:t>
            </a:r>
            <a:r>
              <a:rPr lang="en-US" dirty="0" smtClean="0"/>
              <a:t>based on interests</a:t>
            </a:r>
          </a:p>
          <a:p>
            <a:pPr lvl="2"/>
            <a:r>
              <a:rPr lang="en-US" dirty="0"/>
              <a:t> </a:t>
            </a:r>
            <a:r>
              <a:rPr lang="en-US" dirty="0" smtClean="0"/>
              <a:t>Local </a:t>
            </a:r>
            <a:r>
              <a:rPr lang="en-US" dirty="0"/>
              <a:t>value vs Global value</a:t>
            </a:r>
          </a:p>
          <a:p>
            <a:pPr lvl="1"/>
            <a:r>
              <a:rPr lang="en-US" dirty="0" smtClean="0"/>
              <a:t>Allow time for feedback</a:t>
            </a:r>
          </a:p>
          <a:p>
            <a:pPr lvl="2"/>
            <a:r>
              <a:rPr lang="en-US" dirty="0" smtClean="0"/>
              <a:t>Communication works two ways</a:t>
            </a:r>
          </a:p>
          <a:p>
            <a:r>
              <a:rPr lang="en-US" dirty="0" smtClean="0"/>
              <a:t>Timing</a:t>
            </a:r>
          </a:p>
          <a:p>
            <a:pPr lvl="1"/>
            <a:r>
              <a:rPr lang="en-US" dirty="0"/>
              <a:t> </a:t>
            </a:r>
            <a:r>
              <a:rPr lang="en-US" dirty="0" smtClean="0"/>
              <a:t>New Members: Monthly</a:t>
            </a:r>
          </a:p>
          <a:p>
            <a:pPr lvl="1"/>
            <a:r>
              <a:rPr lang="en-US" dirty="0"/>
              <a:t> </a:t>
            </a:r>
            <a:r>
              <a:rPr lang="en-US" dirty="0" smtClean="0"/>
              <a:t>Renewals: Oct – Feb</a:t>
            </a:r>
          </a:p>
          <a:p>
            <a:pPr lvl="1"/>
            <a:r>
              <a:rPr lang="en-US" dirty="0"/>
              <a:t> </a:t>
            </a:r>
            <a:r>
              <a:rPr lang="en-US" dirty="0" smtClean="0"/>
              <a:t>Arrears: Mar - July</a:t>
            </a:r>
          </a:p>
        </p:txBody>
      </p:sp>
      <p:pic>
        <p:nvPicPr>
          <p:cNvPr id="8" name="Content Placeholder 7"/>
          <p:cNvPicPr>
            <a:picLocks noGrp="1" noChangeAspect="1"/>
          </p:cNvPicPr>
          <p:nvPr>
            <p:ph sz="quarter" idx="24"/>
          </p:nvPr>
        </p:nvPicPr>
        <p:blipFill>
          <a:blip r:embed="rId2">
            <a:extLst>
              <a:ext uri="{28A0092B-C50C-407E-A947-70E740481C1C}">
                <a14:useLocalDpi xmlns:a14="http://schemas.microsoft.com/office/drawing/2010/main" val="0"/>
              </a:ext>
            </a:extLst>
          </a:blip>
          <a:stretch>
            <a:fillRect/>
          </a:stretch>
        </p:blipFill>
        <p:spPr>
          <a:xfrm>
            <a:off x="5609465" y="1746086"/>
            <a:ext cx="1457325" cy="2257425"/>
          </a:xfrm>
        </p:spPr>
      </p:pic>
      <p:sp>
        <p:nvSpPr>
          <p:cNvPr id="2" name="Title 1"/>
          <p:cNvSpPr>
            <a:spLocks noGrp="1"/>
          </p:cNvSpPr>
          <p:nvPr>
            <p:ph type="title"/>
          </p:nvPr>
        </p:nvSpPr>
        <p:spPr/>
        <p:txBody>
          <a:bodyPr/>
          <a:lstStyle/>
          <a:p>
            <a:r>
              <a:rPr lang="en-US" dirty="0" smtClean="0"/>
              <a:t>Communication to Current Members</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76</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660" y="3842644"/>
            <a:ext cx="2009775" cy="2266950"/>
          </a:xfrm>
          <a:prstGeom prst="rect">
            <a:avLst/>
          </a:prstGeom>
        </p:spPr>
      </p:pic>
    </p:spTree>
    <p:extLst>
      <p:ext uri="{BB962C8B-B14F-4D97-AF65-F5344CB8AC3E}">
        <p14:creationId xmlns:p14="http://schemas.microsoft.com/office/powerpoint/2010/main" val="168710164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4"/>
          </p:nvPr>
        </p:nvSpPr>
        <p:spPr>
          <a:xfrm>
            <a:off x="4267201" y="1644650"/>
            <a:ext cx="4507088" cy="4367213"/>
          </a:xfrm>
        </p:spPr>
        <p:txBody>
          <a:bodyPr/>
          <a:lstStyle/>
          <a:p>
            <a:r>
              <a:rPr lang="en-US" dirty="0" smtClean="0"/>
              <a:t>Prospects</a:t>
            </a:r>
          </a:p>
          <a:p>
            <a:pPr lvl="1"/>
            <a:r>
              <a:rPr lang="en-US" dirty="0" smtClean="0"/>
              <a:t> Invite them to join </a:t>
            </a:r>
          </a:p>
          <a:p>
            <a:pPr lvl="1"/>
            <a:r>
              <a:rPr lang="en-US" dirty="0" smtClean="0"/>
              <a:t> Detail the benefits and activities in your Section</a:t>
            </a:r>
            <a:endParaRPr lang="en-US" dirty="0"/>
          </a:p>
          <a:p>
            <a:r>
              <a:rPr lang="en-US" dirty="0" smtClean="0"/>
              <a:t>Inactive </a:t>
            </a:r>
            <a:r>
              <a:rPr lang="en-US" dirty="0"/>
              <a:t>Members</a:t>
            </a:r>
          </a:p>
          <a:p>
            <a:pPr lvl="1"/>
            <a:r>
              <a:rPr lang="en-US" sz="2400" dirty="0"/>
              <a:t> </a:t>
            </a:r>
            <a:r>
              <a:rPr lang="en-US" dirty="0"/>
              <a:t>Why did they leave?</a:t>
            </a:r>
          </a:p>
          <a:p>
            <a:pPr lvl="1"/>
            <a:r>
              <a:rPr lang="en-US" dirty="0" smtClean="0"/>
              <a:t> Allow </a:t>
            </a:r>
            <a:r>
              <a:rPr lang="en-US" dirty="0"/>
              <a:t>time for their </a:t>
            </a:r>
            <a:r>
              <a:rPr lang="en-US" dirty="0" smtClean="0"/>
              <a:t>feedback</a:t>
            </a:r>
          </a:p>
          <a:p>
            <a:pPr lvl="1"/>
            <a:r>
              <a:rPr lang="en-US" dirty="0"/>
              <a:t> </a:t>
            </a:r>
            <a:r>
              <a:rPr lang="en-US" dirty="0" smtClean="0"/>
              <a:t>Invite them Back</a:t>
            </a:r>
            <a:endParaRPr lang="en-US" dirty="0"/>
          </a:p>
          <a:p>
            <a:endParaRPr lang="en-US" dirty="0"/>
          </a:p>
        </p:txBody>
      </p:sp>
      <p:sp>
        <p:nvSpPr>
          <p:cNvPr id="2" name="Title 1"/>
          <p:cNvSpPr>
            <a:spLocks noGrp="1"/>
          </p:cNvSpPr>
          <p:nvPr>
            <p:ph type="title"/>
          </p:nvPr>
        </p:nvSpPr>
        <p:spPr/>
        <p:txBody>
          <a:bodyPr/>
          <a:lstStyle/>
          <a:p>
            <a:r>
              <a:rPr lang="en-US" dirty="0" smtClean="0"/>
              <a:t>Communication to Non-Members</a:t>
            </a:r>
            <a:endParaRPr lang="en-US" dirty="0"/>
          </a:p>
        </p:txBody>
      </p:sp>
      <p:sp>
        <p:nvSpPr>
          <p:cNvPr id="4" name="Slide Number Placeholder 3"/>
          <p:cNvSpPr>
            <a:spLocks noGrp="1"/>
          </p:cNvSpPr>
          <p:nvPr>
            <p:ph type="sldNum" sz="quarter" idx="25"/>
          </p:nvPr>
        </p:nvSpPr>
        <p:spPr/>
        <p:txBody>
          <a:bodyPr/>
          <a:lstStyle/>
          <a:p>
            <a:pPr>
              <a:defRPr/>
            </a:pPr>
            <a:fld id="{1F2884EB-C6E3-684C-A39B-0E652C4E0E60}" type="slidenum">
              <a:rPr lang="en-US" smtClean="0"/>
              <a:pPr>
                <a:defRPr/>
              </a:pPr>
              <a:t>77</a:t>
            </a:fld>
            <a:endParaRPr lang="en-US" dirty="0"/>
          </a:p>
        </p:txBody>
      </p:sp>
      <p:sp>
        <p:nvSpPr>
          <p:cNvPr id="5" name="Date Placeholder 4"/>
          <p:cNvSpPr>
            <a:spLocks noGrp="1"/>
          </p:cNvSpPr>
          <p:nvPr>
            <p:ph type="dt" sz="half" idx="26"/>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40" y="1934353"/>
            <a:ext cx="3566160" cy="3566160"/>
          </a:xfrm>
          <a:prstGeom prst="rect">
            <a:avLst/>
          </a:prstGeom>
        </p:spPr>
      </p:pic>
    </p:spTree>
    <p:extLst>
      <p:ext uri="{BB962C8B-B14F-4D97-AF65-F5344CB8AC3E}">
        <p14:creationId xmlns:p14="http://schemas.microsoft.com/office/powerpoint/2010/main" val="162439163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Personalized Communication</a:t>
            </a:r>
            <a:endParaRPr lang="en-US" dirty="0"/>
          </a:p>
        </p:txBody>
      </p:sp>
      <p:sp>
        <p:nvSpPr>
          <p:cNvPr id="8" name="Content Placeholder 7"/>
          <p:cNvSpPr>
            <a:spLocks noGrp="1"/>
          </p:cNvSpPr>
          <p:nvPr>
            <p:ph sz="quarter" idx="14"/>
          </p:nvPr>
        </p:nvSpPr>
        <p:spPr/>
        <p:txBody>
          <a:bodyPr/>
          <a:lstStyle/>
          <a:p>
            <a:r>
              <a:rPr lang="en-US" dirty="0" smtClean="0"/>
              <a:t>Do </a:t>
            </a:r>
            <a:r>
              <a:rPr lang="en-US" dirty="0"/>
              <a:t>n</a:t>
            </a:r>
            <a:r>
              <a:rPr lang="en-US" dirty="0" smtClean="0"/>
              <a:t>ot </a:t>
            </a:r>
            <a:r>
              <a:rPr lang="en-US" dirty="0"/>
              <a:t>h</a:t>
            </a:r>
            <a:r>
              <a:rPr lang="en-US" dirty="0" smtClean="0"/>
              <a:t>esitate to add the personal touch</a:t>
            </a:r>
          </a:p>
          <a:p>
            <a:pPr lvl="1"/>
            <a:r>
              <a:rPr lang="en-US" dirty="0"/>
              <a:t> </a:t>
            </a:r>
            <a:r>
              <a:rPr lang="en-US" dirty="0" smtClean="0"/>
              <a:t>Why do you remain an IEEE Member?</a:t>
            </a:r>
          </a:p>
          <a:p>
            <a:pPr lvl="1"/>
            <a:r>
              <a:rPr lang="en-US" dirty="0"/>
              <a:t> </a:t>
            </a:r>
            <a:r>
              <a:rPr lang="en-US" dirty="0" smtClean="0"/>
              <a:t>What do </a:t>
            </a:r>
            <a:r>
              <a:rPr lang="en-US" dirty="0"/>
              <a:t>y</a:t>
            </a:r>
            <a:r>
              <a:rPr lang="en-US" dirty="0" smtClean="0"/>
              <a:t>ou </a:t>
            </a:r>
            <a:r>
              <a:rPr lang="en-US" dirty="0"/>
              <a:t>v</a:t>
            </a:r>
            <a:r>
              <a:rPr lang="en-US" dirty="0" smtClean="0"/>
              <a:t>alue in your membership?</a:t>
            </a:r>
          </a:p>
          <a:p>
            <a:pPr lvl="1"/>
            <a:r>
              <a:rPr lang="en-US" dirty="0"/>
              <a:t> B</a:t>
            </a:r>
            <a:r>
              <a:rPr lang="en-US" dirty="0" smtClean="0"/>
              <a:t>e sincere – you know </a:t>
            </a:r>
            <a:r>
              <a:rPr lang="en-US" dirty="0"/>
              <a:t>h</a:t>
            </a:r>
            <a:r>
              <a:rPr lang="en-US" dirty="0" smtClean="0"/>
              <a:t>ow </a:t>
            </a:r>
            <a:r>
              <a:rPr lang="en-US" dirty="0"/>
              <a:t>y</a:t>
            </a:r>
            <a:r>
              <a:rPr lang="en-US" dirty="0" smtClean="0"/>
              <a:t>ou </a:t>
            </a:r>
            <a:r>
              <a:rPr lang="en-US" dirty="0"/>
              <a:t>w</a:t>
            </a:r>
            <a:r>
              <a:rPr lang="en-US" dirty="0" smtClean="0"/>
              <a:t>ant to be treated</a:t>
            </a:r>
          </a:p>
          <a:p>
            <a:r>
              <a:rPr lang="en-US" sz="2400" dirty="0" smtClean="0"/>
              <a:t>Use </a:t>
            </a:r>
            <a:r>
              <a:rPr lang="en-US" dirty="0"/>
              <a:t>d</a:t>
            </a:r>
            <a:r>
              <a:rPr lang="en-US" sz="2400" dirty="0" smtClean="0"/>
              <a:t>ata to tailor your communications by:</a:t>
            </a:r>
          </a:p>
          <a:p>
            <a:pPr lvl="2">
              <a:buFontTx/>
              <a:buChar char="-"/>
            </a:pPr>
            <a:r>
              <a:rPr lang="en-US" sz="2000" dirty="0" smtClean="0"/>
              <a:t>Member interests</a:t>
            </a:r>
            <a:endParaRPr lang="en-US" sz="2000" dirty="0"/>
          </a:p>
          <a:p>
            <a:pPr lvl="2">
              <a:buFontTx/>
              <a:buChar char="-"/>
            </a:pPr>
            <a:r>
              <a:rPr lang="en-US" sz="2000" dirty="0" smtClean="0"/>
              <a:t>Member grade</a:t>
            </a:r>
          </a:p>
          <a:p>
            <a:pPr lvl="2">
              <a:buFontTx/>
              <a:buChar char="-"/>
            </a:pPr>
            <a:r>
              <a:rPr lang="en-US" sz="2000" dirty="0" smtClean="0"/>
              <a:t>Affinity group</a:t>
            </a:r>
            <a:endParaRPr lang="en-US" sz="2000" dirty="0"/>
          </a:p>
          <a:p>
            <a:endParaRPr lang="en-US" sz="2400" dirty="0" smtClean="0"/>
          </a:p>
          <a:p>
            <a:pPr lvl="1"/>
            <a:endParaRPr lang="en-US" sz="2400" dirty="0"/>
          </a:p>
        </p:txBody>
      </p:sp>
      <p:sp>
        <p:nvSpPr>
          <p:cNvPr id="5" name="Slide Number Placeholder 4"/>
          <p:cNvSpPr>
            <a:spLocks noGrp="1"/>
          </p:cNvSpPr>
          <p:nvPr>
            <p:ph type="sldNum" sz="quarter" idx="15"/>
          </p:nvPr>
        </p:nvSpPr>
        <p:spPr/>
        <p:txBody>
          <a:bodyPr/>
          <a:lstStyle/>
          <a:p>
            <a:pPr>
              <a:defRPr/>
            </a:pPr>
            <a:fld id="{C8467590-0BC9-4B4A-95A3-307D97AD4B4F}" type="slidenum">
              <a:rPr lang="en-US" smtClean="0"/>
              <a:pPr>
                <a:defRPr/>
              </a:pPr>
              <a:t>78</a:t>
            </a:fld>
            <a:endParaRPr lang="en-US" dirty="0"/>
          </a:p>
        </p:txBody>
      </p:sp>
      <p:sp>
        <p:nvSpPr>
          <p:cNvPr id="6" name="Date Placeholder 5"/>
          <p:cNvSpPr>
            <a:spLocks noGrp="1"/>
          </p:cNvSpPr>
          <p:nvPr>
            <p:ph type="dt" sz="half" idx="16"/>
          </p:nvPr>
        </p:nvSpPr>
        <p:spPr/>
        <p:txBody>
          <a:bodyPr/>
          <a:lstStyle/>
          <a:p>
            <a:pPr>
              <a:defRPr/>
            </a:pPr>
            <a:fld id="{421CA678-D006-7B41-A446-6998EA1314C2}" type="datetime1">
              <a:rPr lang="en-US" smtClean="0"/>
              <a:pPr>
                <a:defRPr/>
              </a:pPr>
              <a:t>1/22/16</a:t>
            </a:fld>
            <a:endParaRPr lang="en-US" dirty="0"/>
          </a:p>
        </p:txBody>
      </p:sp>
    </p:spTree>
    <p:extLst>
      <p:ext uri="{BB962C8B-B14F-4D97-AF65-F5344CB8AC3E}">
        <p14:creationId xmlns:p14="http://schemas.microsoft.com/office/powerpoint/2010/main" val="32282253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“101”</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79</a:t>
            </a:fld>
            <a:endParaRPr lang="en-US" dirty="0"/>
          </a:p>
        </p:txBody>
      </p:sp>
      <p:sp>
        <p:nvSpPr>
          <p:cNvPr id="5" name="Content Placeholder 4"/>
          <p:cNvSpPr>
            <a:spLocks noGrp="1"/>
          </p:cNvSpPr>
          <p:nvPr>
            <p:ph sz="half" idx="11"/>
          </p:nvPr>
        </p:nvSpPr>
        <p:spPr>
          <a:xfrm>
            <a:off x="366889" y="1460665"/>
            <a:ext cx="8381999" cy="4952010"/>
          </a:xfrm>
        </p:spPr>
        <p:txBody>
          <a:bodyPr>
            <a:normAutofit/>
          </a:bodyPr>
          <a:lstStyle/>
          <a:p>
            <a:r>
              <a:rPr lang="en-US" dirty="0" smtClean="0"/>
              <a:t>Subject line: short and direct (&lt; 50 characters)</a:t>
            </a:r>
            <a:endParaRPr lang="en-US" dirty="0"/>
          </a:p>
          <a:p>
            <a:r>
              <a:rPr lang="en-US" dirty="0" smtClean="0"/>
              <a:t>Test content, personalization</a:t>
            </a:r>
            <a:endParaRPr lang="en-US" dirty="0"/>
          </a:p>
          <a:p>
            <a:pPr lvl="1"/>
            <a:r>
              <a:rPr lang="en-US" dirty="0" smtClean="0"/>
              <a:t> Include </a:t>
            </a:r>
            <a:r>
              <a:rPr lang="en-US" dirty="0"/>
              <a:t>a headline</a:t>
            </a:r>
          </a:p>
          <a:p>
            <a:pPr lvl="1"/>
            <a:r>
              <a:rPr lang="en-US" dirty="0" smtClean="0"/>
              <a:t> First </a:t>
            </a:r>
            <a:r>
              <a:rPr lang="en-US" dirty="0"/>
              <a:t>paragraph contains call to </a:t>
            </a:r>
            <a:r>
              <a:rPr lang="en-US" dirty="0" smtClean="0"/>
              <a:t>action – link to Join page</a:t>
            </a:r>
          </a:p>
          <a:p>
            <a:pPr lvl="1"/>
            <a:r>
              <a:rPr lang="en-US" dirty="0"/>
              <a:t> </a:t>
            </a:r>
            <a:r>
              <a:rPr lang="en-US" dirty="0" smtClean="0"/>
              <a:t>Member testimonials when possible</a:t>
            </a:r>
          </a:p>
          <a:p>
            <a:pPr lvl="1"/>
            <a:r>
              <a:rPr lang="en-US" dirty="0"/>
              <a:t> </a:t>
            </a:r>
            <a:r>
              <a:rPr lang="en-US" dirty="0" smtClean="0"/>
              <a:t>What is going on in the Section</a:t>
            </a:r>
            <a:endParaRPr lang="en-US" dirty="0"/>
          </a:p>
          <a:p>
            <a:r>
              <a:rPr lang="en-US" dirty="0"/>
              <a:t>Avoid heavy text and lots of paragraphs</a:t>
            </a:r>
          </a:p>
          <a:p>
            <a:pPr lvl="1"/>
            <a:r>
              <a:rPr lang="en-US" dirty="0"/>
              <a:t>Let web pages do the heavy lifting</a:t>
            </a:r>
          </a:p>
          <a:p>
            <a:pPr lvl="1"/>
            <a:r>
              <a:rPr lang="en-US" dirty="0" smtClean="0"/>
              <a:t>Avoid attachments, use links</a:t>
            </a:r>
          </a:p>
          <a:p>
            <a:pPr lvl="1"/>
            <a:endParaRPr lang="en-US" dirty="0" smtClean="0"/>
          </a:p>
          <a:p>
            <a:endParaRPr lang="en-US" dirty="0"/>
          </a:p>
        </p:txBody>
      </p:sp>
    </p:spTree>
    <p:extLst>
      <p:ext uri="{BB962C8B-B14F-4D97-AF65-F5344CB8AC3E}">
        <p14:creationId xmlns:p14="http://schemas.microsoft.com/office/powerpoint/2010/main" val="11571932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4"/>
          </p:nvPr>
        </p:nvSpPr>
        <p:spPr>
          <a:xfrm>
            <a:off x="4538133" y="1462013"/>
            <a:ext cx="4461934" cy="4367213"/>
          </a:xfrm>
        </p:spPr>
        <p:txBody>
          <a:bodyPr/>
          <a:lstStyle/>
          <a:p>
            <a:r>
              <a:rPr lang="en-US" dirty="0" smtClean="0"/>
              <a:t>Directly supports the MGA winning aspiration</a:t>
            </a:r>
          </a:p>
          <a:p>
            <a:r>
              <a:rPr lang="en-US" dirty="0" smtClean="0"/>
              <a:t>Increases </a:t>
            </a:r>
            <a:r>
              <a:rPr lang="en-US" dirty="0"/>
              <a:t>the breadth of the member network</a:t>
            </a:r>
          </a:p>
          <a:p>
            <a:r>
              <a:rPr lang="en-US" dirty="0" smtClean="0"/>
              <a:t>Provides larger </a:t>
            </a:r>
            <a:r>
              <a:rPr lang="en-US" dirty="0"/>
              <a:t>pool of potential volunteers</a:t>
            </a:r>
          </a:p>
          <a:p>
            <a:r>
              <a:rPr lang="en-US" dirty="0"/>
              <a:t>Needed to sustain the future of IEEE </a:t>
            </a:r>
            <a:r>
              <a:rPr lang="en-US" dirty="0" smtClean="0"/>
              <a:t>Membership</a:t>
            </a:r>
          </a:p>
          <a:p>
            <a:r>
              <a:rPr lang="en-US" dirty="0" smtClean="0"/>
              <a:t>Impacts Section finances</a:t>
            </a:r>
            <a:endParaRPr lang="en-US" dirty="0"/>
          </a:p>
          <a:p>
            <a:endParaRPr lang="en-US" dirty="0"/>
          </a:p>
        </p:txBody>
      </p:sp>
      <p:sp>
        <p:nvSpPr>
          <p:cNvPr id="2" name="Title 1"/>
          <p:cNvSpPr>
            <a:spLocks noGrp="1"/>
          </p:cNvSpPr>
          <p:nvPr>
            <p:ph type="title"/>
          </p:nvPr>
        </p:nvSpPr>
        <p:spPr/>
        <p:txBody>
          <a:bodyPr/>
          <a:lstStyle/>
          <a:p>
            <a:r>
              <a:rPr lang="en-US" dirty="0" smtClean="0"/>
              <a:t>Why is MD Important?</a:t>
            </a:r>
            <a:endParaRPr lang="en-US" dirty="0"/>
          </a:p>
        </p:txBody>
      </p:sp>
      <p:sp>
        <p:nvSpPr>
          <p:cNvPr id="4" name="Slide Number Placeholder 3"/>
          <p:cNvSpPr>
            <a:spLocks noGrp="1"/>
          </p:cNvSpPr>
          <p:nvPr>
            <p:ph type="sldNum" sz="quarter" idx="25"/>
          </p:nvPr>
        </p:nvSpPr>
        <p:spPr/>
        <p:txBody>
          <a:bodyPr/>
          <a:lstStyle/>
          <a:p>
            <a:fld id="{60BC5383-B22C-A746-A4AF-C32103C6BFA6}" type="slidenum">
              <a:rPr lang="en-US" smtClean="0"/>
              <a:pPr/>
              <a:t>8</a:t>
            </a:fld>
            <a:endParaRPr lang="en-US" dirty="0"/>
          </a:p>
        </p:txBody>
      </p:sp>
      <p:sp>
        <p:nvSpPr>
          <p:cNvPr id="3" name="Date Placeholder 2"/>
          <p:cNvSpPr>
            <a:spLocks noGrp="1"/>
          </p:cNvSpPr>
          <p:nvPr>
            <p:ph type="dt" sz="half" idx="26"/>
          </p:nvPr>
        </p:nvSpPr>
        <p:spPr/>
        <p:txBody>
          <a:bodyPr/>
          <a:lstStyle/>
          <a:p>
            <a:fld id="{E50B30B4-8BA1-E748-9630-47607DB342DA}" type="datetime1">
              <a:rPr lang="en-US" smtClean="0"/>
              <a:t>1/22/16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81" y="2082800"/>
            <a:ext cx="4086799" cy="2714370"/>
          </a:xfrm>
          <a:prstGeom prst="rect">
            <a:avLst/>
          </a:prstGeom>
        </p:spPr>
      </p:pic>
    </p:spTree>
    <p:extLst>
      <p:ext uri="{BB962C8B-B14F-4D97-AF65-F5344CB8AC3E}">
        <p14:creationId xmlns:p14="http://schemas.microsoft.com/office/powerpoint/2010/main" val="304313582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865777" y="6356350"/>
            <a:ext cx="1642533" cy="365125"/>
          </a:xfrm>
          <a:prstGeom prst="rect">
            <a:avLst/>
          </a:prstGeom>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4294967295"/>
          </p:nvPr>
        </p:nvSpPr>
        <p:spPr>
          <a:xfrm>
            <a:off x="444366" y="6356350"/>
            <a:ext cx="358609" cy="365125"/>
          </a:xfrm>
          <a:prstGeom prst="rect">
            <a:avLst/>
          </a:prstGeom>
        </p:spPr>
        <p:txBody>
          <a:bodyPr/>
          <a:lstStyle/>
          <a:p>
            <a:fld id="{60BC5383-B22C-A746-A4AF-C32103C6BFA6}" type="slidenum">
              <a:rPr lang="en-US" smtClean="0"/>
              <a:pPr/>
              <a:t>80</a:t>
            </a:fld>
            <a:endParaRPr lang="en-US" dirty="0"/>
          </a:p>
        </p:txBody>
      </p:sp>
      <p:sp>
        <p:nvSpPr>
          <p:cNvPr id="2" name="Title 1"/>
          <p:cNvSpPr>
            <a:spLocks noGrp="1"/>
          </p:cNvSpPr>
          <p:nvPr>
            <p:ph type="title"/>
          </p:nvPr>
        </p:nvSpPr>
        <p:spPr/>
        <p:txBody>
          <a:bodyPr/>
          <a:lstStyle/>
          <a:p>
            <a:r>
              <a:rPr lang="en-US" dirty="0" err="1" smtClean="0"/>
              <a:t>eNotice</a:t>
            </a:r>
            <a:r>
              <a:rPr lang="en-US" dirty="0" smtClean="0"/>
              <a:t> Communications</a:t>
            </a:r>
            <a:endParaRPr lang="en-US" dirty="0"/>
          </a:p>
        </p:txBody>
      </p:sp>
      <p:sp>
        <p:nvSpPr>
          <p:cNvPr id="6" name="Content Placeholder 5"/>
          <p:cNvSpPr>
            <a:spLocks noGrp="1"/>
          </p:cNvSpPr>
          <p:nvPr>
            <p:ph sz="quarter" idx="14"/>
          </p:nvPr>
        </p:nvSpPr>
        <p:spPr/>
        <p:txBody>
          <a:bodyPr>
            <a:normAutofit/>
          </a:bodyPr>
          <a:lstStyle/>
          <a:p>
            <a:r>
              <a:rPr lang="en-US" dirty="0" smtClean="0"/>
              <a:t>Enterprise e-mail tool accessible through </a:t>
            </a:r>
            <a:r>
              <a:rPr lang="en-US" dirty="0" err="1" smtClean="0"/>
              <a:t>vTools</a:t>
            </a:r>
            <a:endParaRPr lang="en-US" dirty="0" smtClean="0"/>
          </a:p>
          <a:p>
            <a:r>
              <a:rPr lang="en-US" dirty="0" err="1"/>
              <a:t>eNotice</a:t>
            </a:r>
            <a:r>
              <a:rPr lang="en-US" dirty="0"/>
              <a:t> requests </a:t>
            </a:r>
            <a:r>
              <a:rPr lang="en-US" dirty="0" smtClean="0"/>
              <a:t>take 5 </a:t>
            </a:r>
            <a:r>
              <a:rPr lang="en-US" dirty="0"/>
              <a:t>days to </a:t>
            </a:r>
            <a:r>
              <a:rPr lang="en-US" dirty="0" smtClean="0"/>
              <a:t>process</a:t>
            </a:r>
            <a:endParaRPr lang="en-US" dirty="0"/>
          </a:p>
          <a:p>
            <a:r>
              <a:rPr lang="en-US" dirty="0" smtClean="0"/>
              <a:t>Build in extra time for the request</a:t>
            </a:r>
          </a:p>
          <a:p>
            <a:pPr lvl="1"/>
            <a:r>
              <a:rPr lang="en-US" dirty="0" smtClean="0"/>
              <a:t> Don’t submit the request 5 days prior to the meeting/deadline</a:t>
            </a:r>
          </a:p>
          <a:p>
            <a:pPr lvl="1"/>
            <a:r>
              <a:rPr lang="en-US" dirty="0"/>
              <a:t> </a:t>
            </a:r>
            <a:r>
              <a:rPr lang="en-US" dirty="0" smtClean="0"/>
              <a:t>Need to build in time to allow people to plan for the event</a:t>
            </a:r>
          </a:p>
          <a:p>
            <a:pPr lvl="1"/>
            <a:endParaRPr lang="en-US" dirty="0"/>
          </a:p>
          <a:p>
            <a:pPr marL="0" indent="0">
              <a:buNone/>
            </a:pPr>
            <a:endParaRPr lang="en-US" dirty="0" smtClean="0"/>
          </a:p>
        </p:txBody>
      </p:sp>
      <p:pic>
        <p:nvPicPr>
          <p:cNvPr id="7" name="Picture 4" descr="C:\Users\elynpere\AppData\Local\Microsoft\Windows\Temporary Internet Files\Content.IE5\FPHJ2SHP\lightbulb_by_trixyrog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wrightc\AppData\Local\Microsoft\Windows\Temporary Internet Files\Content.IE5\1VCC2CBE\24175-Clipart-Illustration-Of-Two-Light-Blue-Business-Men-Sitting-Across-From-Eachother-At-A-Table-During-A-Meet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665" y="4831624"/>
            <a:ext cx="122568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wrightc\AppData\Local\Microsoft\Windows\Temporary Internet Files\Content.IE5\1YTYSJ2T\137328930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4672" y="4831624"/>
            <a:ext cx="1536126"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wrightc\AppData\Local\Microsoft\Windows\Temporary Internet Files\Content.IE5\1YTYSJ2T\red-submit-button-m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209" y="4685030"/>
            <a:ext cx="1385596"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Left Arrow 9"/>
          <p:cNvSpPr/>
          <p:nvPr/>
        </p:nvSpPr>
        <p:spPr>
          <a:xfrm>
            <a:off x="5822817" y="5154809"/>
            <a:ext cx="841829" cy="5765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 Arrow 13"/>
          <p:cNvSpPr/>
          <p:nvPr/>
        </p:nvSpPr>
        <p:spPr>
          <a:xfrm>
            <a:off x="2680824" y="5082566"/>
            <a:ext cx="841829" cy="5765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77681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the conversation going</a:t>
            </a:r>
            <a:endParaRPr lang="en-US" dirty="0"/>
          </a:p>
        </p:txBody>
      </p:sp>
      <p:sp>
        <p:nvSpPr>
          <p:cNvPr id="6" name="Content Placeholder 5"/>
          <p:cNvSpPr>
            <a:spLocks noGrp="1"/>
          </p:cNvSpPr>
          <p:nvPr>
            <p:ph sz="quarter" idx="14"/>
          </p:nvPr>
        </p:nvSpPr>
        <p:spPr/>
        <p:txBody>
          <a:bodyPr/>
          <a:lstStyle/>
          <a:p>
            <a:r>
              <a:rPr lang="en-US" sz="2800" dirty="0" smtClean="0"/>
              <a:t>Reach out more than once 	</a:t>
            </a:r>
          </a:p>
          <a:p>
            <a:pPr lvl="1"/>
            <a:r>
              <a:rPr lang="en-US" dirty="0" smtClean="0"/>
              <a:t> Ask when is a good time to follow up</a:t>
            </a:r>
          </a:p>
          <a:p>
            <a:pPr lvl="1"/>
            <a:r>
              <a:rPr lang="en-US" dirty="0" smtClean="0"/>
              <a:t>Pick different topic and/or benefit during each contact point</a:t>
            </a:r>
          </a:p>
          <a:p>
            <a:pPr lvl="1"/>
            <a:r>
              <a:rPr lang="en-US" dirty="0" smtClean="0"/>
              <a:t> Allow for questions</a:t>
            </a:r>
          </a:p>
          <a:p>
            <a:pPr lvl="1"/>
            <a:r>
              <a:rPr lang="en-US" dirty="0"/>
              <a:t> </a:t>
            </a:r>
            <a:r>
              <a:rPr lang="en-US" dirty="0" smtClean="0"/>
              <a:t>ENGAGE!!!</a:t>
            </a: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81</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7978">
            <a:off x="4534915" y="3523826"/>
            <a:ext cx="2102581" cy="2385907"/>
          </a:xfrm>
          <a:prstGeom prst="rect">
            <a:avLst/>
          </a:prstGeom>
        </p:spPr>
      </p:pic>
    </p:spTree>
    <p:extLst>
      <p:ext uri="{BB962C8B-B14F-4D97-AF65-F5344CB8AC3E}">
        <p14:creationId xmlns:p14="http://schemas.microsoft.com/office/powerpoint/2010/main" val="61082333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1"/>
          </p:nvPr>
        </p:nvSpPr>
        <p:spPr/>
        <p:txBody>
          <a:bodyPr/>
          <a:lstStyle/>
          <a:p>
            <a:r>
              <a:rPr lang="en-US" sz="1800" dirty="0" smtClean="0"/>
              <a:t>Need to go beyond typical     e-mail, but it still works</a:t>
            </a:r>
          </a:p>
          <a:p>
            <a:pPr lvl="1"/>
            <a:r>
              <a:rPr lang="en-US" sz="1400" dirty="0" smtClean="0"/>
              <a:t>So does postal mail!</a:t>
            </a:r>
          </a:p>
          <a:p>
            <a:r>
              <a:rPr lang="en-US" sz="1800" dirty="0" smtClean="0"/>
              <a:t>Try a phone call!</a:t>
            </a:r>
          </a:p>
          <a:p>
            <a:pPr lvl="1"/>
            <a:r>
              <a:rPr lang="en-US" sz="1400" dirty="0" smtClean="0"/>
              <a:t>Utilize LM’s, students</a:t>
            </a:r>
          </a:p>
          <a:p>
            <a:r>
              <a:rPr lang="en-US" sz="1800" dirty="0" err="1" smtClean="0"/>
              <a:t>Collabratec</a:t>
            </a:r>
            <a:r>
              <a:rPr lang="en-US" sz="1800" baseline="30000" dirty="0" smtClean="0"/>
              <a:t> T M</a:t>
            </a:r>
            <a:r>
              <a:rPr lang="en-US" sz="1800" dirty="0"/>
              <a:t> </a:t>
            </a:r>
            <a:r>
              <a:rPr lang="en-US" sz="1800" dirty="0" smtClean="0"/>
              <a:t>for MD</a:t>
            </a:r>
          </a:p>
          <a:p>
            <a:r>
              <a:rPr lang="en-US" sz="1800" dirty="0" smtClean="0"/>
              <a:t>Rotating slide shows at meetings/events</a:t>
            </a:r>
          </a:p>
          <a:p>
            <a:r>
              <a:rPr lang="en-US" sz="1800" dirty="0" smtClean="0"/>
              <a:t>Try social media</a:t>
            </a:r>
          </a:p>
        </p:txBody>
      </p:sp>
      <p:sp>
        <p:nvSpPr>
          <p:cNvPr id="2" name="Title 1"/>
          <p:cNvSpPr>
            <a:spLocks noGrp="1"/>
          </p:cNvSpPr>
          <p:nvPr>
            <p:ph type="title"/>
          </p:nvPr>
        </p:nvSpPr>
        <p:spPr/>
        <p:txBody>
          <a:bodyPr/>
          <a:lstStyle/>
          <a:p>
            <a:r>
              <a:rPr lang="en-US" dirty="0" smtClean="0"/>
              <a:t>Communication Channels</a:t>
            </a:r>
            <a:endParaRPr lang="en-US" dirty="0"/>
          </a:p>
        </p:txBody>
      </p:sp>
      <p:sp>
        <p:nvSpPr>
          <p:cNvPr id="4" name="Slide Number Placeholder 3"/>
          <p:cNvSpPr>
            <a:spLocks noGrp="1"/>
          </p:cNvSpPr>
          <p:nvPr>
            <p:ph type="sldNum" sz="quarter" idx="23"/>
          </p:nvPr>
        </p:nvSpPr>
        <p:spPr/>
        <p:txBody>
          <a:bodyPr/>
          <a:lstStyle/>
          <a:p>
            <a:pPr>
              <a:defRPr/>
            </a:pPr>
            <a:fld id="{1F2884EB-C6E3-684C-A39B-0E652C4E0E60}" type="slidenum">
              <a:rPr lang="en-US" smtClean="0"/>
              <a:pPr>
                <a:defRPr/>
              </a:pPr>
              <a:t>82</a:t>
            </a:fld>
            <a:endParaRPr lang="en-US" dirty="0"/>
          </a:p>
        </p:txBody>
      </p:sp>
      <p:sp>
        <p:nvSpPr>
          <p:cNvPr id="5" name="Date Placeholder 4"/>
          <p:cNvSpPr>
            <a:spLocks noGrp="1"/>
          </p:cNvSpPr>
          <p:nvPr>
            <p:ph type="dt" sz="half" idx="24"/>
          </p:nvPr>
        </p:nvSpPr>
        <p:spPr/>
        <p:txBody>
          <a:bodyPr/>
          <a:lstStyle/>
          <a:p>
            <a:pPr>
              <a:defRPr/>
            </a:pPr>
            <a:fld id="{3137D54C-61CE-1041-9449-8583DE2630BB}" type="datetime1">
              <a:rPr lang="en-US" smtClean="0"/>
              <a:pPr>
                <a:defRPr/>
              </a:pPr>
              <a:t>1/22/16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139" y="2778124"/>
            <a:ext cx="2600421" cy="81727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571" y="4565098"/>
            <a:ext cx="759691" cy="75969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88" y="3908415"/>
            <a:ext cx="778512" cy="77851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944" y="5241541"/>
            <a:ext cx="894928" cy="85297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4334" y="3560015"/>
            <a:ext cx="1126912" cy="112691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8259" y="5668030"/>
            <a:ext cx="879061" cy="580180"/>
          </a:xfrm>
          <a:prstGeom prst="rect">
            <a:avLst/>
          </a:prstGeom>
        </p:spPr>
      </p:pic>
      <p:pic>
        <p:nvPicPr>
          <p:cNvPr id="2050" name="Picture 2" descr="C:\Users\elynpere\AppData\Local\Microsoft\Windows\Temporary Internet Files\Content.IE5\9V0DG8LP\callforwarding[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3096" y="1766293"/>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lynpere\AppData\Local\Microsoft\Windows\Temporary Internet Files\Content.IE5\9V0DG8LP\gmail_icons__scalable__by_lopagof[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988" y="1721534"/>
            <a:ext cx="780301" cy="780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elynpere\AppData\Local\Microsoft\Windows\Temporary Internet Files\Content.IE5\FPHJ2SHP\Paris stamp[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9930" y="164465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62732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Promotional Resources</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83</a:t>
            </a:fld>
            <a:endParaRPr lang="en-US" dirty="0"/>
          </a:p>
        </p:txBody>
      </p:sp>
      <p:sp>
        <p:nvSpPr>
          <p:cNvPr id="5" name="Content Placeholder 4"/>
          <p:cNvSpPr>
            <a:spLocks noGrp="1"/>
          </p:cNvSpPr>
          <p:nvPr>
            <p:ph sz="half" idx="11"/>
          </p:nvPr>
        </p:nvSpPr>
        <p:spPr>
          <a:xfrm>
            <a:off x="366889" y="1416352"/>
            <a:ext cx="8381999" cy="4366381"/>
          </a:xfrm>
        </p:spPr>
        <p:txBody>
          <a:bodyPr/>
          <a:lstStyle/>
          <a:p>
            <a:r>
              <a:rPr lang="en-US" dirty="0" smtClean="0"/>
              <a:t>MD Portal</a:t>
            </a:r>
          </a:p>
          <a:p>
            <a:pPr lvl="1"/>
            <a:r>
              <a:rPr lang="en-US" dirty="0" smtClean="0">
                <a:hlinkClick r:id="rId2"/>
              </a:rPr>
              <a:t>www.ieee.org/md</a:t>
            </a:r>
            <a:r>
              <a:rPr lang="en-US" dirty="0" smtClean="0"/>
              <a:t> </a:t>
            </a:r>
          </a:p>
          <a:p>
            <a:r>
              <a:rPr lang="en-US" dirty="0" smtClean="0"/>
              <a:t>IEEE </a:t>
            </a:r>
            <a:r>
              <a:rPr lang="en-US" dirty="0"/>
              <a:t>Branding </a:t>
            </a:r>
            <a:r>
              <a:rPr lang="en-US" dirty="0" smtClean="0"/>
              <a:t>Resources </a:t>
            </a:r>
          </a:p>
          <a:p>
            <a:pPr lvl="1"/>
            <a:r>
              <a:rPr lang="en-US" dirty="0" smtClean="0"/>
              <a:t> Videos</a:t>
            </a:r>
            <a:r>
              <a:rPr lang="en-US" dirty="0"/>
              <a:t>, templates and logos</a:t>
            </a:r>
          </a:p>
          <a:p>
            <a:pPr lvl="1"/>
            <a:r>
              <a:rPr lang="en-US" dirty="0" smtClean="0"/>
              <a:t> </a:t>
            </a:r>
            <a:r>
              <a:rPr lang="en-US" dirty="0" smtClean="0">
                <a:hlinkClick r:id="rId3"/>
              </a:rPr>
              <a:t>www.ieee.org/go/brand</a:t>
            </a:r>
            <a:r>
              <a:rPr lang="en-US" dirty="0" smtClean="0"/>
              <a:t> </a:t>
            </a:r>
          </a:p>
          <a:p>
            <a:r>
              <a:rPr lang="en-US" dirty="0" smtClean="0"/>
              <a:t>IEEE Promotional Library</a:t>
            </a:r>
          </a:p>
          <a:p>
            <a:pPr lvl="1"/>
            <a:r>
              <a:rPr lang="en-US" dirty="0" smtClean="0"/>
              <a:t>Warehouse of ads for use in print and web</a:t>
            </a:r>
          </a:p>
          <a:p>
            <a:pPr lvl="1"/>
            <a:r>
              <a:rPr lang="en-US" dirty="0" smtClean="0"/>
              <a:t>Access via </a:t>
            </a:r>
            <a:r>
              <a:rPr lang="en-US" u="sng" dirty="0" smtClean="0">
                <a:hlinkClick r:id="rId2"/>
              </a:rPr>
              <a:t>www.ieee.org/md</a:t>
            </a:r>
            <a:r>
              <a:rPr lang="en-US" u="sng" dirty="0" smtClean="0"/>
              <a:t> </a:t>
            </a:r>
          </a:p>
          <a:p>
            <a:r>
              <a:rPr lang="en-US" dirty="0" smtClean="0">
                <a:hlinkClick r:id="rId4"/>
              </a:rPr>
              <a:t>IEEE Experience </a:t>
            </a:r>
            <a:r>
              <a:rPr lang="en-US" dirty="0" smtClean="0"/>
              <a:t>channel on IEEE.tv</a:t>
            </a:r>
          </a:p>
          <a:p>
            <a:r>
              <a:rPr lang="en-US" dirty="0" smtClean="0"/>
              <a:t>Membership Development Kits</a:t>
            </a:r>
          </a:p>
          <a:p>
            <a:pPr lvl="1"/>
            <a:r>
              <a:rPr lang="en-US" dirty="0"/>
              <a:t> </a:t>
            </a:r>
            <a:r>
              <a:rPr lang="en-US" u="sng" dirty="0" smtClean="0">
                <a:hlinkClick r:id="rId5"/>
              </a:rPr>
              <a:t>www.ieee.org/mdsupplies</a:t>
            </a:r>
            <a:r>
              <a:rPr lang="en-US" u="sng" dirty="0" smtClean="0"/>
              <a:t> </a:t>
            </a:r>
            <a:endParaRPr lang="en-US" dirty="0"/>
          </a:p>
          <a:p>
            <a:pPr marL="411480" lvl="1" indent="0">
              <a:buNone/>
            </a:pP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6530" y="4273973"/>
            <a:ext cx="2316480" cy="173736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094" y="3294258"/>
            <a:ext cx="1959430" cy="9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70" y="1571625"/>
            <a:ext cx="2140400" cy="1554480"/>
          </a:xfrm>
          <a:prstGeom prst="rect">
            <a:avLst/>
          </a:prstGeom>
        </p:spPr>
      </p:pic>
    </p:spTree>
    <p:extLst>
      <p:ext uri="{BB962C8B-B14F-4D97-AF65-F5344CB8AC3E}">
        <p14:creationId xmlns:p14="http://schemas.microsoft.com/office/powerpoint/2010/main" val="394985282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fontAlgn="auto">
              <a:spcAft>
                <a:spcPts val="0"/>
              </a:spcAft>
              <a:defRPr/>
            </a:pPr>
            <a:r>
              <a:rPr lang="en-US" dirty="0" smtClean="0"/>
              <a:t>Meetings/Events Best Practices</a:t>
            </a:r>
            <a:endParaRPr lang="en-US" dirty="0">
              <a:ea typeface="+mj-ea"/>
              <a:cs typeface="+mj-cs"/>
            </a:endParaRPr>
          </a:p>
        </p:txBody>
      </p:sp>
      <p:sp>
        <p:nvSpPr>
          <p:cNvPr id="3" name="Slide Number Placeholder 2"/>
          <p:cNvSpPr>
            <a:spLocks noGrp="1"/>
          </p:cNvSpPr>
          <p:nvPr>
            <p:ph type="sldNum" sz="quarter" idx="10"/>
          </p:nvPr>
        </p:nvSpPr>
        <p:spPr/>
        <p:txBody>
          <a:bodyPr/>
          <a:lstStyle/>
          <a:p>
            <a:pPr>
              <a:defRPr/>
            </a:pPr>
            <a:fld id="{C4B818F6-E4CF-F44F-9546-9E645745843E}" type="slidenum">
              <a:rPr lang="en-US"/>
              <a:pPr>
                <a:defRPr/>
              </a:pPr>
              <a:t>84</a:t>
            </a:fld>
            <a:endParaRPr lang="en-US" dirty="0"/>
          </a:p>
        </p:txBody>
      </p:sp>
      <p:sp>
        <p:nvSpPr>
          <p:cNvPr id="2" name="Date Placeholder 1"/>
          <p:cNvSpPr>
            <a:spLocks noGrp="1"/>
          </p:cNvSpPr>
          <p:nvPr>
            <p:ph type="dt" sz="half" idx="11"/>
          </p:nvPr>
        </p:nvSpPr>
        <p:spPr/>
        <p:txBody>
          <a:bodyPr/>
          <a:lstStyle/>
          <a:p>
            <a:pPr>
              <a:defRPr/>
            </a:pPr>
            <a:fld id="{5BB9E4D3-F80A-BB4B-8FD5-37E8CBED91A1}" type="datetime1">
              <a:rPr lang="en-US"/>
              <a:pPr>
                <a:defRPr/>
              </a:pPr>
              <a:t>1/22/16</a:t>
            </a:fld>
            <a:endParaRPr lang="en-US" dirty="0"/>
          </a:p>
        </p:txBody>
      </p:sp>
    </p:spTree>
    <p:extLst>
      <p:ext uri="{BB962C8B-B14F-4D97-AF65-F5344CB8AC3E}">
        <p14:creationId xmlns:p14="http://schemas.microsoft.com/office/powerpoint/2010/main" val="46518422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Meetings 101		</a:t>
            </a:r>
            <a:endParaRPr lang="en-US" dirty="0"/>
          </a:p>
        </p:txBody>
      </p:sp>
      <p:sp>
        <p:nvSpPr>
          <p:cNvPr id="3" name="Content Placeholder 2"/>
          <p:cNvSpPr>
            <a:spLocks noGrp="1"/>
          </p:cNvSpPr>
          <p:nvPr>
            <p:ph sz="quarter" idx="14"/>
          </p:nvPr>
        </p:nvSpPr>
        <p:spPr>
          <a:xfrm>
            <a:off x="365761" y="1645920"/>
            <a:ext cx="4931954" cy="4389120"/>
          </a:xfrm>
        </p:spPr>
        <p:txBody>
          <a:bodyPr/>
          <a:lstStyle/>
          <a:p>
            <a:r>
              <a:rPr lang="en-US" sz="2800" dirty="0" smtClean="0"/>
              <a:t>Why do people come?</a:t>
            </a:r>
          </a:p>
          <a:p>
            <a:pPr lvl="1"/>
            <a:r>
              <a:rPr lang="en-US" sz="2400" dirty="0" smtClean="0"/>
              <a:t>Interesting topic and/or speaker</a:t>
            </a:r>
          </a:p>
          <a:p>
            <a:pPr lvl="1"/>
            <a:r>
              <a:rPr lang="en-US" sz="2400" dirty="0" smtClean="0"/>
              <a:t>Content relevant to their work (practical information)</a:t>
            </a:r>
          </a:p>
          <a:p>
            <a:pPr lvl="1"/>
            <a:r>
              <a:rPr lang="en-US" sz="2400" dirty="0" smtClean="0"/>
              <a:t>Opportunity to Network</a:t>
            </a:r>
          </a:p>
          <a:p>
            <a:pPr lvl="1"/>
            <a:r>
              <a:rPr lang="en-US" sz="2400" dirty="0" smtClean="0"/>
              <a:t>Location, location, location</a:t>
            </a:r>
          </a:p>
          <a:p>
            <a:pPr lvl="1"/>
            <a:r>
              <a:rPr lang="en-US" sz="2400" dirty="0" smtClean="0"/>
              <a:t>FUN, FUN, FUN</a:t>
            </a:r>
          </a:p>
          <a:p>
            <a:pPr marL="411162" lvl="1" indent="0">
              <a:buNone/>
            </a:pPr>
            <a:endParaRPr lang="en-US" dirty="0" smtClean="0"/>
          </a:p>
        </p:txBody>
      </p:sp>
      <p:sp>
        <p:nvSpPr>
          <p:cNvPr id="4" name="Slide Number Placeholder 3"/>
          <p:cNvSpPr>
            <a:spLocks noGrp="1"/>
          </p:cNvSpPr>
          <p:nvPr>
            <p:ph type="sldNum" sz="quarter" idx="4294967295"/>
          </p:nvPr>
        </p:nvSpPr>
        <p:spPr>
          <a:xfrm>
            <a:off x="444500" y="6356350"/>
            <a:ext cx="358775" cy="365125"/>
          </a:xfrm>
          <a:prstGeom prst="rect">
            <a:avLst/>
          </a:prstGeom>
        </p:spPr>
        <p:txBody>
          <a:bodyPr/>
          <a:lstStyle/>
          <a:p>
            <a:pPr>
              <a:defRPr/>
            </a:pPr>
            <a:fld id="{1F2884EB-C6E3-684C-A39B-0E652C4E0E60}" type="slidenum">
              <a:rPr lang="en-US" smtClean="0"/>
              <a:pPr>
                <a:defRPr/>
              </a:pPr>
              <a:t>85</a:t>
            </a:fld>
            <a:endParaRPr lang="en-US" dirty="0"/>
          </a:p>
        </p:txBody>
      </p:sp>
      <p:sp>
        <p:nvSpPr>
          <p:cNvPr id="5" name="Date Placeholder 4"/>
          <p:cNvSpPr>
            <a:spLocks noGrp="1"/>
          </p:cNvSpPr>
          <p:nvPr>
            <p:ph type="dt" sz="half" idx="4294967295"/>
          </p:nvPr>
        </p:nvSpPr>
        <p:spPr>
          <a:xfrm>
            <a:off x="865188" y="6356350"/>
            <a:ext cx="1643062" cy="365125"/>
          </a:xfrm>
          <a:prstGeom prst="rect">
            <a:avLst/>
          </a:prstGeom>
        </p:spPr>
        <p:txBody>
          <a:bodyPr/>
          <a:lstStyle/>
          <a:p>
            <a:pPr>
              <a:defRPr/>
            </a:pPr>
            <a:fld id="{3137D54C-61CE-1041-9449-8583DE2630BB}" type="datetime1">
              <a:rPr lang="en-US" smtClean="0"/>
              <a:pPr>
                <a:defRPr/>
              </a:pPr>
              <a:t>1/22/16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898" y="2426833"/>
            <a:ext cx="3435247" cy="2286000"/>
          </a:xfrm>
          <a:prstGeom prst="rect">
            <a:avLst/>
          </a:prstGeom>
        </p:spPr>
      </p:pic>
    </p:spTree>
    <p:extLst>
      <p:ext uri="{BB962C8B-B14F-4D97-AF65-F5344CB8AC3E}">
        <p14:creationId xmlns:p14="http://schemas.microsoft.com/office/powerpoint/2010/main" val="333949229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xfrm>
            <a:off x="533400" y="123967"/>
            <a:ext cx="72866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latin typeface="Verdana" pitchFamily="34" charset="0"/>
                <a:ea typeface="Verdana" pitchFamily="34" charset="0"/>
                <a:cs typeface="Verdana" pitchFamily="34" charset="0"/>
              </a:rPr>
              <a:t>Conference Member Recruitment Program (CMR)</a:t>
            </a:r>
          </a:p>
        </p:txBody>
      </p:sp>
      <p:sp>
        <p:nvSpPr>
          <p:cNvPr id="83971" name="Content Placeholder 2"/>
          <p:cNvSpPr>
            <a:spLocks noGrp="1"/>
          </p:cNvSpPr>
          <p:nvPr>
            <p:ph idx="1"/>
          </p:nvPr>
        </p:nvSpPr>
        <p:spPr bwMode="auto">
          <a:xfrm>
            <a:off x="533400" y="1574157"/>
            <a:ext cx="7772400" cy="43694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Blip>
                <a:blip r:embed="rId2"/>
              </a:buBlip>
            </a:pPr>
            <a:r>
              <a:rPr lang="en-US" altLang="en-US" dirty="0"/>
              <a:t>Incentive program for </a:t>
            </a:r>
            <a:r>
              <a:rPr lang="en-US" altLang="en-US" dirty="0" smtClean="0"/>
              <a:t>those who </a:t>
            </a:r>
            <a:r>
              <a:rPr lang="en-US" altLang="en-US" dirty="0"/>
              <a:t>join at an IEEE technical </a:t>
            </a:r>
            <a:r>
              <a:rPr lang="en-US" altLang="en-US" dirty="0" smtClean="0"/>
              <a:t>conference</a:t>
            </a:r>
          </a:p>
          <a:p>
            <a:pPr lvl="1">
              <a:buBlip>
                <a:blip r:embed="rId2"/>
              </a:buBlip>
            </a:pPr>
            <a:r>
              <a:rPr lang="en-US" altLang="en-US" dirty="0" smtClean="0"/>
              <a:t>One </a:t>
            </a:r>
            <a:r>
              <a:rPr lang="en-US" altLang="en-US" dirty="0"/>
              <a:t>free Society membership with </a:t>
            </a:r>
            <a:r>
              <a:rPr lang="en-US" altLang="en-US" dirty="0" smtClean="0"/>
              <a:t>higher grade membership</a:t>
            </a:r>
          </a:p>
          <a:p>
            <a:pPr lvl="1">
              <a:buBlip>
                <a:blip r:embed="rId2"/>
              </a:buBlip>
            </a:pPr>
            <a:r>
              <a:rPr lang="en-US" altLang="en-US" dirty="0" smtClean="0"/>
              <a:t>Set up in advance by event planner</a:t>
            </a:r>
            <a:endParaRPr lang="en-US" altLang="en-US" dirty="0"/>
          </a:p>
          <a:p>
            <a:pPr>
              <a:buBlip>
                <a:blip r:embed="rId2"/>
              </a:buBlip>
            </a:pPr>
            <a:r>
              <a:rPr lang="en-US" altLang="en-US" dirty="0" smtClean="0"/>
              <a:t>For details, visit:  </a:t>
            </a:r>
            <a:r>
              <a:rPr lang="en-US" altLang="en-US" dirty="0" smtClean="0">
                <a:hlinkClick r:id="rId3"/>
              </a:rPr>
              <a:t>www.ieee.org/cmr</a:t>
            </a:r>
            <a:endParaRPr lang="en-US" altLang="en-US" dirty="0"/>
          </a:p>
        </p:txBody>
      </p:sp>
      <p:sp>
        <p:nvSpPr>
          <p:cNvPr id="4" name="Date Placeholder 3"/>
          <p:cNvSpPr>
            <a:spLocks noGrp="1"/>
          </p:cNvSpPr>
          <p:nvPr>
            <p:ph type="dt" sz="half" idx="10"/>
          </p:nvPr>
        </p:nvSpPr>
        <p:spPr/>
        <p:txBody>
          <a:bodyPr/>
          <a:lstStyle/>
          <a:p>
            <a:pPr>
              <a:defRPr/>
            </a:pPr>
            <a:fld id="{693876A4-63F3-430A-B45C-110E1408C2BA}" type="datetime1">
              <a:rPr lang="en-US" smtClean="0"/>
              <a:pPr>
                <a:defRPr/>
              </a:pPr>
              <a:t>1/22/16</a:t>
            </a:fld>
            <a:endParaRPr lang="en-US" dirty="0"/>
          </a:p>
        </p:txBody>
      </p:sp>
      <p:sp>
        <p:nvSpPr>
          <p:cNvPr id="5" name="Slide Number Placeholder 4"/>
          <p:cNvSpPr>
            <a:spLocks noGrp="1"/>
          </p:cNvSpPr>
          <p:nvPr>
            <p:ph type="sldNum" sz="quarter" idx="11"/>
          </p:nvPr>
        </p:nvSpPr>
        <p:spPr/>
        <p:txBody>
          <a:bodyPr/>
          <a:lstStyle/>
          <a:p>
            <a:pPr>
              <a:defRPr/>
            </a:pPr>
            <a:fld id="{81E578C8-1884-445A-ABAA-A0F165DA7C4A}" type="slidenum">
              <a:rPr lang="en-US" smtClean="0"/>
              <a:pPr>
                <a:defRPr/>
              </a:pPr>
              <a:t>86</a:t>
            </a:fld>
            <a:endParaRPr lang="en-US" dirty="0"/>
          </a:p>
        </p:txBody>
      </p:sp>
      <p:pic>
        <p:nvPicPr>
          <p:cNvPr id="1028" name="Picture 4" descr="C:\Users\elynpere\AppData\Local\Microsoft\Windows\Temporary Internet Files\Content.IE5\FPHJ2SHP\lightbulb_by_trixyrogu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14132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3"/>
          </p:nvPr>
        </p:nvPicPr>
        <p:blipFill>
          <a:blip r:embed="rId2">
            <a:extLst>
              <a:ext uri="{28A0092B-C50C-407E-A947-70E740481C1C}">
                <a14:useLocalDpi xmlns:a14="http://schemas.microsoft.com/office/drawing/2010/main" val="0"/>
              </a:ext>
            </a:extLst>
          </a:blip>
          <a:stretch>
            <a:fillRect/>
          </a:stretch>
        </p:blipFill>
        <p:spPr>
          <a:xfrm>
            <a:off x="520699" y="2096495"/>
            <a:ext cx="2926793" cy="2926793"/>
          </a:xfrm>
        </p:spPr>
      </p:pic>
      <p:sp>
        <p:nvSpPr>
          <p:cNvPr id="6" name="Content Placeholder 5"/>
          <p:cNvSpPr>
            <a:spLocks noGrp="1"/>
          </p:cNvSpPr>
          <p:nvPr>
            <p:ph sz="quarter" idx="24"/>
          </p:nvPr>
        </p:nvSpPr>
        <p:spPr>
          <a:xfrm>
            <a:off x="3935392" y="1644650"/>
            <a:ext cx="5000264" cy="4367213"/>
          </a:xfrm>
        </p:spPr>
        <p:txBody>
          <a:bodyPr/>
          <a:lstStyle/>
          <a:p>
            <a:r>
              <a:rPr lang="en-US" dirty="0" smtClean="0"/>
              <a:t>Networking Events</a:t>
            </a:r>
          </a:p>
          <a:p>
            <a:r>
              <a:rPr lang="en-US" dirty="0" smtClean="0"/>
              <a:t>Senior </a:t>
            </a:r>
            <a:r>
              <a:rPr lang="en-US" dirty="0"/>
              <a:t>Member </a:t>
            </a:r>
            <a:r>
              <a:rPr lang="en-US" dirty="0" smtClean="0"/>
              <a:t>Elevation </a:t>
            </a:r>
            <a:r>
              <a:rPr lang="en-US" dirty="0"/>
              <a:t>events</a:t>
            </a:r>
          </a:p>
          <a:p>
            <a:r>
              <a:rPr lang="en-US" dirty="0"/>
              <a:t>Technical Event with a Local Company</a:t>
            </a:r>
          </a:p>
          <a:p>
            <a:r>
              <a:rPr lang="en-US" dirty="0" smtClean="0"/>
              <a:t>Socials/Happy Hour</a:t>
            </a:r>
            <a:endParaRPr lang="en-US" dirty="0"/>
          </a:p>
          <a:p>
            <a:r>
              <a:rPr lang="en-US" dirty="0"/>
              <a:t>Have members bring a </a:t>
            </a:r>
            <a:r>
              <a:rPr lang="en-US" dirty="0" smtClean="0"/>
              <a:t>friend</a:t>
            </a:r>
          </a:p>
          <a:p>
            <a:r>
              <a:rPr lang="en-US" dirty="0" smtClean="0"/>
              <a:t>Host a Metro Area Workshop</a:t>
            </a:r>
            <a:endParaRPr lang="en-US" dirty="0"/>
          </a:p>
        </p:txBody>
      </p:sp>
      <p:sp>
        <p:nvSpPr>
          <p:cNvPr id="2" name="Title 1"/>
          <p:cNvSpPr>
            <a:spLocks noGrp="1"/>
          </p:cNvSpPr>
          <p:nvPr>
            <p:ph type="title"/>
          </p:nvPr>
        </p:nvSpPr>
        <p:spPr/>
        <p:txBody>
          <a:bodyPr/>
          <a:lstStyle/>
          <a:p>
            <a:r>
              <a:rPr lang="en-US" dirty="0" smtClean="0"/>
              <a:t>Engagement Event/Activity ideas</a:t>
            </a:r>
            <a:endParaRPr lang="en-US" dirty="0"/>
          </a:p>
        </p:txBody>
      </p:sp>
      <p:sp>
        <p:nvSpPr>
          <p:cNvPr id="4" name="Slide Number Placeholder 3"/>
          <p:cNvSpPr>
            <a:spLocks noGrp="1"/>
          </p:cNvSpPr>
          <p:nvPr>
            <p:ph type="sldNum" sz="quarter" idx="4294967295"/>
          </p:nvPr>
        </p:nvSpPr>
        <p:spPr>
          <a:xfrm>
            <a:off x="444500" y="6356350"/>
            <a:ext cx="358775" cy="365125"/>
          </a:xfrm>
          <a:prstGeom prst="rect">
            <a:avLst/>
          </a:prstGeom>
        </p:spPr>
        <p:txBody>
          <a:bodyPr/>
          <a:lstStyle/>
          <a:p>
            <a:pPr>
              <a:defRPr/>
            </a:pPr>
            <a:fld id="{1F2884EB-C6E3-684C-A39B-0E652C4E0E60}" type="slidenum">
              <a:rPr lang="en-US" smtClean="0"/>
              <a:pPr>
                <a:defRPr/>
              </a:pPr>
              <a:t>87</a:t>
            </a:fld>
            <a:endParaRPr lang="en-US" dirty="0"/>
          </a:p>
        </p:txBody>
      </p:sp>
      <p:sp>
        <p:nvSpPr>
          <p:cNvPr id="5" name="Date Placeholder 4"/>
          <p:cNvSpPr>
            <a:spLocks noGrp="1"/>
          </p:cNvSpPr>
          <p:nvPr>
            <p:ph type="dt" sz="half" idx="4294967295"/>
          </p:nvPr>
        </p:nvSpPr>
        <p:spPr>
          <a:xfrm>
            <a:off x="865188" y="6356350"/>
            <a:ext cx="1643062" cy="365125"/>
          </a:xfrm>
          <a:prstGeom prst="rect">
            <a:avLst/>
          </a:prstGeom>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419907559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Enhancing the Experience</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88</a:t>
            </a:fld>
            <a:endParaRPr lang="en-US" dirty="0"/>
          </a:p>
        </p:txBody>
      </p:sp>
      <p:sp>
        <p:nvSpPr>
          <p:cNvPr id="5" name="Content Placeholder 4"/>
          <p:cNvSpPr>
            <a:spLocks noGrp="1"/>
          </p:cNvSpPr>
          <p:nvPr>
            <p:ph sz="half" idx="11"/>
          </p:nvPr>
        </p:nvSpPr>
        <p:spPr>
          <a:xfrm>
            <a:off x="343138" y="1503093"/>
            <a:ext cx="5491605" cy="5011387"/>
          </a:xfrm>
        </p:spPr>
        <p:txBody>
          <a:bodyPr>
            <a:normAutofit/>
          </a:bodyPr>
          <a:lstStyle/>
          <a:p>
            <a:r>
              <a:rPr lang="en-US" dirty="0" smtClean="0"/>
              <a:t>Ensure satisfaction for attendees</a:t>
            </a:r>
          </a:p>
          <a:p>
            <a:pPr lvl="1"/>
            <a:r>
              <a:rPr lang="en-US" dirty="0" smtClean="0"/>
              <a:t>Have Support Staff to answer questions</a:t>
            </a:r>
          </a:p>
          <a:p>
            <a:pPr lvl="1"/>
            <a:r>
              <a:rPr lang="en-US" dirty="0" smtClean="0"/>
              <a:t>Have Volunteers to greet attendees</a:t>
            </a:r>
          </a:p>
          <a:p>
            <a:r>
              <a:rPr lang="en-US" dirty="0" smtClean="0"/>
              <a:t>Identify/engage audience segments</a:t>
            </a:r>
          </a:p>
          <a:p>
            <a:pPr lvl="1"/>
            <a:r>
              <a:rPr lang="en-US" dirty="0" smtClean="0"/>
              <a:t>New members</a:t>
            </a:r>
          </a:p>
          <a:p>
            <a:pPr lvl="1"/>
            <a:r>
              <a:rPr lang="en-US" dirty="0" smtClean="0"/>
              <a:t>Non-members</a:t>
            </a:r>
            <a:endParaRPr lang="en-US" dirty="0"/>
          </a:p>
          <a:p>
            <a:r>
              <a:rPr lang="en-US" dirty="0" smtClean="0"/>
              <a:t>Utilize video – IEEE.tv </a:t>
            </a:r>
            <a:r>
              <a:rPr lang="en-US" dirty="0"/>
              <a:t>- IEEE Experience Channel</a:t>
            </a:r>
          </a:p>
          <a:p>
            <a:pPr lvl="1"/>
            <a:r>
              <a:rPr lang="en-US" dirty="0"/>
              <a:t> </a:t>
            </a:r>
            <a:r>
              <a:rPr lang="en-US" dirty="0">
                <a:hlinkClick r:id="rId2"/>
              </a:rPr>
              <a:t>https://ieeetv.ieee.org/channels/ieee-experience</a:t>
            </a:r>
            <a:endParaRPr lang="en-US" dirty="0"/>
          </a:p>
          <a:p>
            <a:pPr lvl="1"/>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472" y="2044919"/>
            <a:ext cx="2562871" cy="3200400"/>
          </a:xfrm>
          <a:prstGeom prst="rect">
            <a:avLst/>
          </a:prstGeom>
        </p:spPr>
      </p:pic>
    </p:spTree>
    <p:extLst>
      <p:ext uri="{BB962C8B-B14F-4D97-AF65-F5344CB8AC3E}">
        <p14:creationId xmlns:p14="http://schemas.microsoft.com/office/powerpoint/2010/main" val="412540988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It Easy to Join/Renew</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89</a:t>
            </a:fld>
            <a:endParaRPr lang="en-US" dirty="0"/>
          </a:p>
        </p:txBody>
      </p:sp>
      <p:sp>
        <p:nvSpPr>
          <p:cNvPr id="5" name="Content Placeholder 4"/>
          <p:cNvSpPr>
            <a:spLocks noGrp="1"/>
          </p:cNvSpPr>
          <p:nvPr>
            <p:ph sz="half" idx="11"/>
          </p:nvPr>
        </p:nvSpPr>
        <p:spPr>
          <a:xfrm>
            <a:off x="2278743" y="1644952"/>
            <a:ext cx="6470145" cy="4366381"/>
          </a:xfrm>
        </p:spPr>
        <p:txBody>
          <a:bodyPr/>
          <a:lstStyle/>
          <a:p>
            <a:r>
              <a:rPr lang="en-US" dirty="0" smtClean="0"/>
              <a:t>Best Practices</a:t>
            </a:r>
          </a:p>
          <a:p>
            <a:pPr lvl="1"/>
            <a:r>
              <a:rPr lang="en-US" dirty="0"/>
              <a:t> </a:t>
            </a:r>
            <a:r>
              <a:rPr lang="en-US" dirty="0" smtClean="0"/>
              <a:t>Best Option: Wi-Fi enabled device, linked to Join and Renew Page</a:t>
            </a:r>
          </a:p>
          <a:p>
            <a:pPr lvl="1"/>
            <a:r>
              <a:rPr lang="en-US" dirty="0"/>
              <a:t> </a:t>
            </a:r>
            <a:r>
              <a:rPr lang="en-US" dirty="0" smtClean="0"/>
              <a:t>Better Option: Paper Applications</a:t>
            </a:r>
          </a:p>
          <a:p>
            <a:pPr lvl="1"/>
            <a:r>
              <a:rPr lang="en-US" dirty="0"/>
              <a:t> </a:t>
            </a:r>
            <a:r>
              <a:rPr lang="en-US" dirty="0" smtClean="0"/>
              <a:t>Good Option: Capture those interested on a list for follow-up</a:t>
            </a:r>
          </a:p>
          <a:p>
            <a:r>
              <a:rPr lang="en-US" dirty="0" smtClean="0"/>
              <a:t>Why use Wi-Fi Option?</a:t>
            </a:r>
          </a:p>
          <a:p>
            <a:pPr lvl="1"/>
            <a:r>
              <a:rPr lang="en-US" dirty="0"/>
              <a:t> </a:t>
            </a:r>
            <a:r>
              <a:rPr lang="en-US" dirty="0" smtClean="0"/>
              <a:t>The enhanced join process takes less than 3 minutes to fill out</a:t>
            </a:r>
          </a:p>
          <a:p>
            <a:pPr lvl="1"/>
            <a:r>
              <a:rPr lang="en-US" dirty="0" smtClean="0"/>
              <a:t> Mobile optimized too</a:t>
            </a:r>
            <a:endParaRPr lang="en-US" dirty="0"/>
          </a:p>
        </p:txBody>
      </p:sp>
      <p:pic>
        <p:nvPicPr>
          <p:cNvPr id="6" name="Picture 4" descr="C:\Users\elynpere\AppData\Local\Microsoft\Windows\Temporary Internet Files\Content.IE5\FPHJ2SHP\lightbulb_by_trixyrog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1" y="1439333"/>
            <a:ext cx="1292352" cy="4846320"/>
          </a:xfrm>
          <a:prstGeom prst="rect">
            <a:avLst/>
          </a:prstGeom>
        </p:spPr>
      </p:pic>
    </p:spTree>
    <p:extLst>
      <p:ext uri="{BB962C8B-B14F-4D97-AF65-F5344CB8AC3E}">
        <p14:creationId xmlns:p14="http://schemas.microsoft.com/office/powerpoint/2010/main" val="1800391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412601" y="1380105"/>
            <a:ext cx="8326438" cy="4389120"/>
          </a:xfrm>
        </p:spPr>
        <p:txBody>
          <a:bodyPr/>
          <a:lstStyle/>
          <a:p>
            <a:pPr marL="0" lvl="1" indent="0" algn="ctr">
              <a:spcBef>
                <a:spcPts val="1800"/>
              </a:spcBef>
              <a:buClrTx/>
              <a:buSzPct val="135000"/>
              <a:buNone/>
            </a:pPr>
            <a:r>
              <a:rPr lang="en-US" sz="2800" b="1" u="sng" dirty="0">
                <a:solidFill>
                  <a:schemeClr val="accent1"/>
                </a:solidFill>
                <a:cs typeface="ＭＳ Ｐゴシック" charset="0"/>
              </a:rPr>
              <a:t>Lead Generation + </a:t>
            </a:r>
            <a:r>
              <a:rPr lang="en-US" sz="2800" b="1" u="sng" dirty="0" smtClean="0">
                <a:solidFill>
                  <a:schemeClr val="accent1"/>
                </a:solidFill>
                <a:cs typeface="ＭＳ Ｐゴシック" charset="0"/>
              </a:rPr>
              <a:t>Member Engagement</a:t>
            </a:r>
            <a:endParaRPr lang="en-US" sz="2800" b="1" u="sng" dirty="0">
              <a:solidFill>
                <a:schemeClr val="accent1"/>
              </a:solidFill>
              <a:cs typeface="ＭＳ Ｐゴシック" charset="0"/>
            </a:endParaRPr>
          </a:p>
          <a:p>
            <a:r>
              <a:rPr lang="en-US" dirty="0" smtClean="0"/>
              <a:t>Not just about recruiting new members </a:t>
            </a:r>
          </a:p>
          <a:p>
            <a:r>
              <a:rPr lang="en-US" dirty="0" smtClean="0"/>
              <a:t>Provide opportunities for current members so they want to stay</a:t>
            </a:r>
          </a:p>
          <a:p>
            <a:r>
              <a:rPr lang="en-US" dirty="0" smtClean="0"/>
              <a:t>Most member involvement is at the local level</a:t>
            </a:r>
          </a:p>
          <a:p>
            <a:r>
              <a:rPr lang="en-US" dirty="0" smtClean="0"/>
              <a:t>Provide an excellent member experience based on what they want, everything else will follow</a:t>
            </a:r>
          </a:p>
          <a:p>
            <a:pPr marL="0" indent="0" algn="ctr">
              <a:buNone/>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need to help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our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members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advance in their profession to achieve their goals as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well as support IEEE’s mission.</a:t>
            </a:r>
          </a:p>
          <a:p>
            <a:pPr marL="0" indent="0">
              <a:buNone/>
            </a:pPr>
            <a:endParaRPr lang="en-US" dirty="0" smtClean="0"/>
          </a:p>
          <a:p>
            <a:pPr marL="0" indent="0">
              <a:buNone/>
            </a:pPr>
            <a:endParaRPr lang="en-US" dirty="0"/>
          </a:p>
        </p:txBody>
      </p:sp>
      <p:sp>
        <p:nvSpPr>
          <p:cNvPr id="2" name="Title 1"/>
          <p:cNvSpPr>
            <a:spLocks noGrp="1"/>
          </p:cNvSpPr>
          <p:nvPr>
            <p:ph type="title"/>
          </p:nvPr>
        </p:nvSpPr>
        <p:spPr/>
        <p:txBody>
          <a:bodyPr/>
          <a:lstStyle/>
          <a:p>
            <a:r>
              <a:rPr lang="en-US" dirty="0" smtClean="0"/>
              <a:t>What is Membership Development?</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9</a:t>
            </a:fld>
            <a:endParaRPr lang="en-US" dirty="0"/>
          </a:p>
        </p:txBody>
      </p:sp>
      <p:sp>
        <p:nvSpPr>
          <p:cNvPr id="5" name="Date Placeholder 4"/>
          <p:cNvSpPr>
            <a:spLocks noGrp="1"/>
          </p:cNvSpPr>
          <p:nvPr>
            <p:ph type="dt" sz="half" idx="16"/>
          </p:nvPr>
        </p:nvSpPr>
        <p:spPr/>
        <p:txBody>
          <a:bodyPr/>
          <a:lstStyle/>
          <a:p>
            <a:pPr>
              <a:defRPr/>
            </a:pPr>
            <a:fld id="{3137D54C-61CE-1041-9449-8583DE2630BB}" type="datetime1">
              <a:rPr lang="en-US" smtClean="0"/>
              <a:pPr>
                <a:defRPr/>
              </a:pPr>
              <a:t>1/22/16</a:t>
            </a:fld>
            <a:endParaRPr lang="en-US" dirty="0"/>
          </a:p>
        </p:txBody>
      </p:sp>
    </p:spTree>
    <p:extLst>
      <p:ext uri="{BB962C8B-B14F-4D97-AF65-F5344CB8AC3E}">
        <p14:creationId xmlns:p14="http://schemas.microsoft.com/office/powerpoint/2010/main" val="167528733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C5383-B22C-A746-A4AF-C32103C6BFA6}" type="slidenum">
              <a:rPr lang="en-US" smtClean="0"/>
              <a:pPr/>
              <a:t>90</a:t>
            </a:fld>
            <a:endParaRPr lang="en-US" dirty="0"/>
          </a:p>
        </p:txBody>
      </p:sp>
      <p:sp>
        <p:nvSpPr>
          <p:cNvPr id="3" name="Date Placeholder 2"/>
          <p:cNvSpPr>
            <a:spLocks noGrp="1"/>
          </p:cNvSpPr>
          <p:nvPr>
            <p:ph type="dt" sz="half" idx="11"/>
          </p:nvPr>
        </p:nvSpPr>
        <p:spPr/>
        <p:txBody>
          <a:bodyPr/>
          <a:lstStyle/>
          <a:p>
            <a:fld id="{77CBC479-5850-5743-8469-A0216DBE937A}" type="datetime1">
              <a:rPr lang="en-US" smtClean="0"/>
              <a:t>1/22/16</a:t>
            </a:fld>
            <a:endParaRPr lang="en-US" dirty="0"/>
          </a:p>
        </p:txBody>
      </p:sp>
      <p:sp>
        <p:nvSpPr>
          <p:cNvPr id="4" name="Title 3"/>
          <p:cNvSpPr>
            <a:spLocks noGrp="1"/>
          </p:cNvSpPr>
          <p:nvPr>
            <p:ph type="title"/>
          </p:nvPr>
        </p:nvSpPr>
        <p:spPr/>
        <p:txBody>
          <a:bodyPr/>
          <a:lstStyle/>
          <a:p>
            <a:r>
              <a:rPr lang="en-US" dirty="0" smtClean="0"/>
              <a:t>Retention Best Practices</a:t>
            </a:r>
            <a:endParaRPr lang="en-US" dirty="0"/>
          </a:p>
        </p:txBody>
      </p:sp>
    </p:spTree>
    <p:extLst>
      <p:ext uri="{BB962C8B-B14F-4D97-AF65-F5344CB8AC3E}">
        <p14:creationId xmlns:p14="http://schemas.microsoft.com/office/powerpoint/2010/main" val="192230866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Year Engagement</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91</a:t>
            </a:fld>
            <a:endParaRPr lang="en-US" dirty="0"/>
          </a:p>
        </p:txBody>
      </p:sp>
      <p:sp>
        <p:nvSpPr>
          <p:cNvPr id="5" name="Content Placeholder 4"/>
          <p:cNvSpPr>
            <a:spLocks noGrp="1"/>
          </p:cNvSpPr>
          <p:nvPr>
            <p:ph sz="half" idx="11"/>
          </p:nvPr>
        </p:nvSpPr>
        <p:spPr>
          <a:xfrm>
            <a:off x="366889" y="1644952"/>
            <a:ext cx="6962825" cy="4366381"/>
          </a:xfrm>
        </p:spPr>
        <p:txBody>
          <a:bodyPr/>
          <a:lstStyle/>
          <a:p>
            <a:r>
              <a:rPr lang="en-US" sz="2400" dirty="0" smtClean="0"/>
              <a:t>Retention begins the day a member joins</a:t>
            </a:r>
          </a:p>
          <a:p>
            <a:r>
              <a:rPr lang="en-US" sz="2400" dirty="0" smtClean="0"/>
              <a:t>Don’t forget “Welcome” </a:t>
            </a:r>
            <a:br>
              <a:rPr lang="en-US" sz="2400" dirty="0" smtClean="0"/>
            </a:br>
            <a:r>
              <a:rPr lang="en-US" sz="2400" dirty="0" smtClean="0"/>
              <a:t>communications</a:t>
            </a:r>
          </a:p>
          <a:p>
            <a:r>
              <a:rPr lang="en-US" sz="2400" dirty="0" smtClean="0"/>
              <a:t>Recognize them in:</a:t>
            </a:r>
          </a:p>
          <a:p>
            <a:pPr lvl="1"/>
            <a:r>
              <a:rPr lang="en-US" sz="2000" dirty="0" smtClean="0"/>
              <a:t>Newsletters </a:t>
            </a:r>
          </a:p>
          <a:p>
            <a:pPr lvl="1"/>
            <a:r>
              <a:rPr lang="en-US" sz="2000" dirty="0" smtClean="0"/>
              <a:t>Section website</a:t>
            </a:r>
          </a:p>
          <a:p>
            <a:r>
              <a:rPr lang="en-US" sz="2400" dirty="0" smtClean="0"/>
              <a:t>Host a Welcome Event</a:t>
            </a:r>
          </a:p>
          <a:p>
            <a:pPr lvl="1"/>
            <a:r>
              <a:rPr lang="en-US" dirty="0"/>
              <a:t> </a:t>
            </a:r>
            <a:r>
              <a:rPr lang="en-US" sz="2000" dirty="0" smtClean="0"/>
              <a:t>Not Possible? Invite them to upcoming events</a:t>
            </a:r>
          </a:p>
          <a:p>
            <a:pPr lvl="1"/>
            <a:r>
              <a:rPr lang="en-US" sz="2000" dirty="0"/>
              <a:t> </a:t>
            </a:r>
            <a:r>
              <a:rPr lang="en-US" sz="2000" dirty="0" smtClean="0"/>
              <a:t>Make sure someone welcomes them</a:t>
            </a:r>
          </a:p>
          <a:p>
            <a:pPr marL="160020" indent="0">
              <a:buNone/>
            </a:pPr>
            <a:endParaRPr lang="en-US" dirty="0"/>
          </a:p>
        </p:txBody>
      </p:sp>
      <p:pic>
        <p:nvPicPr>
          <p:cNvPr id="6" name="Picture 4" descr="C:\Users\elynpere\AppData\Local\Microsoft\Windows\Temporary Internet Files\Content.IE5\FPHJ2SHP\lightbulb_by_trixyrog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720" y="2498046"/>
            <a:ext cx="4563683" cy="2468880"/>
          </a:xfrm>
          <a:prstGeom prst="rect">
            <a:avLst/>
          </a:prstGeom>
        </p:spPr>
      </p:pic>
    </p:spTree>
    <p:extLst>
      <p:ext uri="{BB962C8B-B14F-4D97-AF65-F5344CB8AC3E}">
        <p14:creationId xmlns:p14="http://schemas.microsoft.com/office/powerpoint/2010/main" val="180575875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Member Orientation</a:t>
            </a:r>
            <a:endParaRPr lang="en-US" dirty="0"/>
          </a:p>
        </p:txBody>
      </p:sp>
      <p:sp>
        <p:nvSpPr>
          <p:cNvPr id="3" name="Content Placeholder 2"/>
          <p:cNvSpPr>
            <a:spLocks noGrp="1"/>
          </p:cNvSpPr>
          <p:nvPr>
            <p:ph sz="quarter" idx="14"/>
          </p:nvPr>
        </p:nvSpPr>
        <p:spPr>
          <a:xfrm>
            <a:off x="365125" y="1645920"/>
            <a:ext cx="8327072" cy="4389120"/>
          </a:xfrm>
        </p:spPr>
        <p:txBody>
          <a:bodyPr/>
          <a:lstStyle/>
          <a:p>
            <a:r>
              <a:rPr lang="en-US" dirty="0" smtClean="0"/>
              <a:t>Hosted by MGA Staff </a:t>
            </a:r>
          </a:p>
          <a:p>
            <a:r>
              <a:rPr lang="en-US" dirty="0" smtClean="0"/>
              <a:t>Held monthly, typically on</a:t>
            </a:r>
            <a:br>
              <a:rPr lang="en-US" dirty="0" smtClean="0"/>
            </a:br>
            <a:r>
              <a:rPr lang="en-US" dirty="0" smtClean="0"/>
              <a:t> the 4</a:t>
            </a:r>
            <a:r>
              <a:rPr lang="en-US" baseline="30000" dirty="0" smtClean="0"/>
              <a:t>th</a:t>
            </a:r>
            <a:r>
              <a:rPr lang="en-US" dirty="0" smtClean="0"/>
              <a:t> Thursday</a:t>
            </a:r>
          </a:p>
          <a:p>
            <a:r>
              <a:rPr lang="en-US" dirty="0" smtClean="0"/>
              <a:t>30 minute presentation,</a:t>
            </a:r>
            <a:br>
              <a:rPr lang="en-US" dirty="0" smtClean="0"/>
            </a:br>
            <a:r>
              <a:rPr lang="en-US" dirty="0" smtClean="0"/>
              <a:t>30 minute Q &amp; A</a:t>
            </a:r>
          </a:p>
          <a:p>
            <a:pPr marL="704850" lvl="1" indent="-457200"/>
            <a:r>
              <a:rPr lang="en-US" dirty="0"/>
              <a:t>Getting </a:t>
            </a:r>
            <a:r>
              <a:rPr lang="en-US" dirty="0" smtClean="0"/>
              <a:t>Connected/Participation</a:t>
            </a:r>
            <a:endParaRPr lang="en-US" dirty="0"/>
          </a:p>
          <a:p>
            <a:pPr marL="704850" lvl="1" indent="-457200"/>
            <a:r>
              <a:rPr lang="en-US" dirty="0" smtClean="0"/>
              <a:t>Benefits</a:t>
            </a:r>
            <a:endParaRPr lang="en-US" dirty="0"/>
          </a:p>
          <a:p>
            <a:pPr marL="704850" lvl="1" indent="-457200"/>
            <a:r>
              <a:rPr lang="en-US" dirty="0"/>
              <a:t>Member </a:t>
            </a:r>
            <a:r>
              <a:rPr lang="en-US" dirty="0" smtClean="0"/>
              <a:t>Discounts</a:t>
            </a:r>
          </a:p>
          <a:p>
            <a:pPr marL="0" lvl="1" indent="0" algn="ctr">
              <a:spcBef>
                <a:spcPts val="1800"/>
              </a:spcBef>
              <a:buSzPct val="135000"/>
              <a:buNone/>
            </a:pPr>
            <a:r>
              <a:rPr lang="en-US" sz="2400" b="1" dirty="0" smtClean="0">
                <a:cs typeface="ＭＳ Ｐゴシック" charset="0"/>
              </a:rPr>
              <a:t>Check </a:t>
            </a:r>
            <a:r>
              <a:rPr lang="en-US" sz="2400" b="1" dirty="0">
                <a:cs typeface="ＭＳ Ｐゴシック" charset="0"/>
              </a:rPr>
              <a:t>out </a:t>
            </a:r>
            <a:r>
              <a:rPr lang="en-US" sz="2400" b="1" dirty="0">
                <a:cs typeface="ＭＳ Ｐゴシック" charset="0"/>
                <a:hlinkClick r:id="rId2"/>
              </a:rPr>
              <a:t>www.ieee.org/start</a:t>
            </a:r>
            <a:r>
              <a:rPr lang="en-US" sz="2400" b="1" dirty="0">
                <a:cs typeface="ＭＳ Ｐゴシック" charset="0"/>
              </a:rPr>
              <a:t> for </a:t>
            </a:r>
            <a:r>
              <a:rPr lang="en-US" sz="2400" b="1" dirty="0" smtClean="0">
                <a:cs typeface="ＭＳ Ｐゴシック" charset="0"/>
              </a:rPr>
              <a:t>details</a:t>
            </a:r>
            <a:endParaRPr lang="en-US" sz="2400" b="1" dirty="0">
              <a:cs typeface="ＭＳ Ｐゴシック" charset="0"/>
            </a:endParaRPr>
          </a:p>
          <a:p>
            <a:endParaRPr lang="en-US" dirty="0"/>
          </a:p>
        </p:txBody>
      </p:sp>
      <p:pic>
        <p:nvPicPr>
          <p:cNvPr id="4" name="Picture 4" descr="C:\Users\elynpere\AppData\Local\Microsoft\Windows\Temporary Internet Files\Content.IE5\FPHJ2SHP\lightbulb_by_trixyrogu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640" y="1863635"/>
            <a:ext cx="3285040" cy="2468880"/>
          </a:xfrm>
          <a:prstGeom prst="rect">
            <a:avLst/>
          </a:prstGeom>
        </p:spPr>
      </p:pic>
    </p:spTree>
    <p:extLst>
      <p:ext uri="{BB962C8B-B14F-4D97-AF65-F5344CB8AC3E}">
        <p14:creationId xmlns:p14="http://schemas.microsoft.com/office/powerpoint/2010/main" val="1933606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 Loyalty Program</a:t>
            </a:r>
            <a:endParaRPr lang="en-US" dirty="0"/>
          </a:p>
        </p:txBody>
      </p:sp>
      <p:sp>
        <p:nvSpPr>
          <p:cNvPr id="3" name="Content Placeholder 2"/>
          <p:cNvSpPr>
            <a:spLocks noGrp="1"/>
          </p:cNvSpPr>
          <p:nvPr>
            <p:ph sz="quarter" idx="14"/>
          </p:nvPr>
        </p:nvSpPr>
        <p:spPr>
          <a:xfrm>
            <a:off x="365760" y="1645920"/>
            <a:ext cx="6355539" cy="4389120"/>
          </a:xfrm>
        </p:spPr>
        <p:txBody>
          <a:bodyPr/>
          <a:lstStyle/>
          <a:p>
            <a:r>
              <a:rPr lang="en-US" dirty="0"/>
              <a:t>Recognize members for their </a:t>
            </a:r>
            <a:r>
              <a:rPr lang="en-US" dirty="0" smtClean="0"/>
              <a:t>years</a:t>
            </a:r>
            <a:br>
              <a:rPr lang="en-US" dirty="0" smtClean="0"/>
            </a:br>
            <a:r>
              <a:rPr lang="en-US" dirty="0" smtClean="0"/>
              <a:t>of service </a:t>
            </a:r>
            <a:r>
              <a:rPr lang="en-US" dirty="0"/>
              <a:t>as a </a:t>
            </a:r>
            <a:r>
              <a:rPr lang="en-US" dirty="0" smtClean="0"/>
              <a:t>member</a:t>
            </a:r>
            <a:endParaRPr lang="en-US" sz="2400" dirty="0"/>
          </a:p>
          <a:p>
            <a:pPr lvl="1"/>
            <a:r>
              <a:rPr lang="en-US" dirty="0"/>
              <a:t>Lapel pin and certificate</a:t>
            </a:r>
          </a:p>
          <a:p>
            <a:r>
              <a:rPr lang="en-US" dirty="0" smtClean="0"/>
              <a:t>Increase </a:t>
            </a:r>
            <a:r>
              <a:rPr lang="en-US" dirty="0"/>
              <a:t>member loyalty </a:t>
            </a:r>
            <a:r>
              <a:rPr lang="en-US" dirty="0" smtClean="0"/>
              <a:t>and retention</a:t>
            </a:r>
            <a:endParaRPr lang="en-US" dirty="0"/>
          </a:p>
          <a:p>
            <a:pPr lvl="1"/>
            <a:r>
              <a:rPr lang="en-US" dirty="0" smtClean="0"/>
              <a:t> Specifically </a:t>
            </a:r>
            <a:r>
              <a:rPr lang="en-US" dirty="0"/>
              <a:t>within the first five years</a:t>
            </a:r>
          </a:p>
          <a:p>
            <a:pPr lvl="1"/>
            <a:r>
              <a:rPr lang="en-US" dirty="0" smtClean="0"/>
              <a:t> Distinct </a:t>
            </a:r>
            <a:r>
              <a:rPr lang="en-US" dirty="0"/>
              <a:t>from grade advancement</a:t>
            </a:r>
          </a:p>
          <a:p>
            <a:r>
              <a:rPr lang="en-US" dirty="0"/>
              <a:t>Tiers </a:t>
            </a:r>
            <a:r>
              <a:rPr lang="en-US" dirty="0" smtClean="0"/>
              <a:t>by cumulative years of service </a:t>
            </a:r>
            <a:endParaRPr lang="en-US" dirty="0"/>
          </a:p>
          <a:p>
            <a:pPr lvl="1"/>
            <a:r>
              <a:rPr lang="en-US" sz="2200" dirty="0"/>
              <a:t>2, 5, 10, 20, 25, 30, </a:t>
            </a:r>
            <a:r>
              <a:rPr lang="en-US" sz="2200" dirty="0" smtClean="0"/>
              <a:t>40, 50</a:t>
            </a:r>
          </a:p>
          <a:p>
            <a:pPr marL="0" indent="0" algn="ctr">
              <a:buNone/>
            </a:pPr>
            <a:r>
              <a:rPr lang="en-US" b="1" u="sng" dirty="0" smtClean="0">
                <a:solidFill>
                  <a:schemeClr val="accent1"/>
                </a:solidFill>
              </a:rPr>
              <a:t>For Details: www.ieee.org/loyalty</a:t>
            </a:r>
            <a:endParaRPr lang="en-US" b="1" u="sng" dirty="0">
              <a:solidFill>
                <a:schemeClr val="accent1"/>
              </a:solidFill>
            </a:endParaRPr>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solidFill>
                  <a:prstClr val="black">
                    <a:tint val="75000"/>
                  </a:prstClr>
                </a:solidFill>
              </a:rPr>
              <a:pPr>
                <a:defRPr/>
              </a:pPr>
              <a:t>93</a:t>
            </a:fld>
            <a:endParaRPr lang="en-US" dirty="0">
              <a:solidFill>
                <a:prstClr val="black">
                  <a:tint val="75000"/>
                </a:prstClr>
              </a:solidFill>
            </a:endParaRPr>
          </a:p>
        </p:txBody>
      </p:sp>
      <p:sp>
        <p:nvSpPr>
          <p:cNvPr id="5" name="Date Placeholder 4"/>
          <p:cNvSpPr>
            <a:spLocks noGrp="1"/>
          </p:cNvSpPr>
          <p:nvPr>
            <p:ph type="dt" sz="half" idx="16"/>
          </p:nvPr>
        </p:nvSpPr>
        <p:spPr/>
        <p:txBody>
          <a:bodyPr/>
          <a:lstStyle/>
          <a:p>
            <a:pPr>
              <a:defRPr/>
            </a:pPr>
            <a:fld id="{3137D54C-61CE-1041-9449-8583DE2630BB}" type="datetime1">
              <a:rPr lang="en-US" smtClean="0">
                <a:solidFill>
                  <a:prstClr val="black">
                    <a:tint val="75000"/>
                  </a:prstClr>
                </a:solidFill>
              </a:rPr>
              <a:pPr>
                <a:defRPr/>
              </a:pPr>
              <a:t>1/22/16</a:t>
            </a:fld>
            <a:endParaRPr lang="en-US" dirty="0">
              <a:solidFill>
                <a:prstClr val="black">
                  <a:tint val="75000"/>
                </a:prstClr>
              </a:solidFill>
            </a:endParaRPr>
          </a:p>
        </p:txBody>
      </p:sp>
      <p:pic>
        <p:nvPicPr>
          <p:cNvPr id="6" name="Picture 2"/>
          <p:cNvPicPr>
            <a:picLocks noChangeAspect="1" noChangeArrowheads="1"/>
          </p:cNvPicPr>
          <p:nvPr/>
        </p:nvPicPr>
        <p:blipFill>
          <a:blip r:embed="rId2"/>
          <a:srcRect/>
          <a:stretch>
            <a:fillRect/>
          </a:stretch>
        </p:blipFill>
        <p:spPr bwMode="auto">
          <a:xfrm>
            <a:off x="6305416" y="2869707"/>
            <a:ext cx="2488219" cy="192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975" y="1506963"/>
            <a:ext cx="1291101" cy="1280160"/>
          </a:xfrm>
          <a:prstGeom prst="rect">
            <a:avLst/>
          </a:prstGeom>
        </p:spPr>
      </p:pic>
      <p:pic>
        <p:nvPicPr>
          <p:cNvPr id="8" name="Picture 4" descr="C:\Users\elynpere\AppData\Local\Microsoft\Windows\Temporary Internet Files\Content.IE5\FPHJ2SHP\lightbulb_by_trixyrogu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26741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Member Elevation</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94</a:t>
            </a:fld>
            <a:endParaRPr lang="en-US" dirty="0"/>
          </a:p>
        </p:txBody>
      </p:sp>
      <p:sp>
        <p:nvSpPr>
          <p:cNvPr id="5" name="Content Placeholder 4"/>
          <p:cNvSpPr>
            <a:spLocks noGrp="1"/>
          </p:cNvSpPr>
          <p:nvPr>
            <p:ph sz="half" idx="11"/>
          </p:nvPr>
        </p:nvSpPr>
        <p:spPr>
          <a:xfrm>
            <a:off x="366889" y="1644952"/>
            <a:ext cx="6658025" cy="4366381"/>
          </a:xfrm>
        </p:spPr>
        <p:txBody>
          <a:bodyPr/>
          <a:lstStyle/>
          <a:p>
            <a:r>
              <a:rPr lang="en-US" dirty="0" smtClean="0"/>
              <a:t>Get more Senior Members, increase retention!</a:t>
            </a:r>
          </a:p>
          <a:p>
            <a:r>
              <a:rPr lang="en-US" dirty="0" smtClean="0"/>
              <a:t>Senior Members renew at a much higher rate</a:t>
            </a:r>
          </a:p>
          <a:p>
            <a:pPr lvl="1"/>
            <a:r>
              <a:rPr lang="en-US" dirty="0" smtClean="0"/>
              <a:t>96.0% versus 70.7% overall retention in 2014</a:t>
            </a:r>
          </a:p>
          <a:p>
            <a:r>
              <a:rPr lang="en-US" dirty="0" smtClean="0"/>
              <a:t>Regions have annual goals (1% of eligible members)</a:t>
            </a:r>
          </a:p>
          <a:p>
            <a:r>
              <a:rPr lang="en-US" dirty="0" smtClean="0"/>
              <a:t>New brochures and web ads are available </a:t>
            </a:r>
          </a:p>
          <a:p>
            <a:r>
              <a:rPr lang="en-US" dirty="0" smtClean="0"/>
              <a:t>Online resources for holding SM elevation events</a:t>
            </a:r>
          </a:p>
          <a:p>
            <a:r>
              <a:rPr lang="en-US" dirty="0" smtClean="0">
                <a:hlinkClick r:id="rId2"/>
              </a:rPr>
              <a:t>www.ieee.org/seniormember</a:t>
            </a:r>
            <a:r>
              <a:rPr lang="en-US" dirty="0" smtClean="0"/>
              <a:t> </a:t>
            </a:r>
            <a:endParaRPr lang="en-US" dirty="0"/>
          </a:p>
        </p:txBody>
      </p:sp>
      <p:pic>
        <p:nvPicPr>
          <p:cNvPr id="6" name="Picture 4" descr="C:\Users\elynpere\AppData\Local\Microsoft\Windows\Temporary Internet Files\Content.IE5\FPHJ2SHP\lightbulb_by_trixyrogu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695" y="1644952"/>
            <a:ext cx="1170432" cy="4389120"/>
          </a:xfrm>
          <a:prstGeom prst="rect">
            <a:avLst/>
          </a:prstGeom>
        </p:spPr>
      </p:pic>
    </p:spTree>
    <p:extLst>
      <p:ext uri="{BB962C8B-B14F-4D97-AF65-F5344CB8AC3E}">
        <p14:creationId xmlns:p14="http://schemas.microsoft.com/office/powerpoint/2010/main" val="44347702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C5383-B22C-A746-A4AF-C32103C6BFA6}" type="slidenum">
              <a:rPr lang="en-US" smtClean="0"/>
              <a:pPr/>
              <a:t>95</a:t>
            </a:fld>
            <a:endParaRPr lang="en-US" dirty="0"/>
          </a:p>
        </p:txBody>
      </p:sp>
      <p:sp>
        <p:nvSpPr>
          <p:cNvPr id="3" name="Date Placeholder 2"/>
          <p:cNvSpPr>
            <a:spLocks noGrp="1"/>
          </p:cNvSpPr>
          <p:nvPr>
            <p:ph type="dt" sz="half" idx="11"/>
          </p:nvPr>
        </p:nvSpPr>
        <p:spPr/>
        <p:txBody>
          <a:bodyPr/>
          <a:lstStyle/>
          <a:p>
            <a:fld id="{77CBC479-5850-5743-8469-A0216DBE937A}" type="datetime1">
              <a:rPr lang="en-US" smtClean="0"/>
              <a:t>1/22/16</a:t>
            </a:fld>
            <a:endParaRPr lang="en-US" dirty="0"/>
          </a:p>
        </p:txBody>
      </p:sp>
      <p:sp>
        <p:nvSpPr>
          <p:cNvPr id="4" name="Title 3"/>
          <p:cNvSpPr>
            <a:spLocks noGrp="1"/>
          </p:cNvSpPr>
          <p:nvPr>
            <p:ph type="title"/>
          </p:nvPr>
        </p:nvSpPr>
        <p:spPr>
          <a:xfrm>
            <a:off x="457200" y="2417899"/>
            <a:ext cx="8686800" cy="1143000"/>
          </a:xfrm>
        </p:spPr>
        <p:txBody>
          <a:bodyPr/>
          <a:lstStyle/>
          <a:p>
            <a:r>
              <a:rPr lang="en-US" dirty="0" smtClean="0"/>
              <a:t>Recruitment </a:t>
            </a:r>
            <a:br>
              <a:rPr lang="en-US" dirty="0" smtClean="0"/>
            </a:br>
            <a:r>
              <a:rPr lang="en-US" dirty="0" smtClean="0"/>
              <a:t>Best Practices</a:t>
            </a:r>
            <a:endParaRPr lang="en-US" dirty="0"/>
          </a:p>
        </p:txBody>
      </p:sp>
    </p:spTree>
    <p:extLst>
      <p:ext uri="{BB962C8B-B14F-4D97-AF65-F5344CB8AC3E}">
        <p14:creationId xmlns:p14="http://schemas.microsoft.com/office/powerpoint/2010/main" val="15945806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 You Have A List?</a:t>
            </a:r>
            <a:endParaRPr lang="en-US" dirty="0"/>
          </a:p>
        </p:txBody>
      </p:sp>
      <p:sp>
        <p:nvSpPr>
          <p:cNvPr id="6" name="Content Placeholder 5"/>
          <p:cNvSpPr>
            <a:spLocks noGrp="1"/>
          </p:cNvSpPr>
          <p:nvPr>
            <p:ph sz="quarter" idx="14"/>
          </p:nvPr>
        </p:nvSpPr>
        <p:spPr>
          <a:xfrm>
            <a:off x="365761" y="1645920"/>
            <a:ext cx="4206239" cy="4389120"/>
          </a:xfrm>
        </p:spPr>
        <p:txBody>
          <a:bodyPr/>
          <a:lstStyle/>
          <a:p>
            <a:r>
              <a:rPr lang="en-US" dirty="0" smtClean="0"/>
              <a:t>Build a contact list of non-members</a:t>
            </a:r>
          </a:p>
          <a:p>
            <a:r>
              <a:rPr lang="en-US" dirty="0" smtClean="0"/>
              <a:t>Collect at meetings, activities or from those who reach out to your Section</a:t>
            </a:r>
          </a:p>
          <a:p>
            <a:r>
              <a:rPr lang="en-US" dirty="0" smtClean="0"/>
              <a:t>Use Inactive Members list from the Section Vitality Dashboard</a:t>
            </a:r>
          </a:p>
          <a:p>
            <a:pPr marL="411162" lvl="1" indent="0">
              <a:buNone/>
            </a:pPr>
            <a:endParaRPr lang="en-US" dirty="0"/>
          </a:p>
        </p:txBody>
      </p:sp>
      <p:sp>
        <p:nvSpPr>
          <p:cNvPr id="3" name="Slide Number Placeholder 2"/>
          <p:cNvSpPr>
            <a:spLocks noGrp="1"/>
          </p:cNvSpPr>
          <p:nvPr>
            <p:ph type="sldNum" sz="quarter" idx="15"/>
          </p:nvPr>
        </p:nvSpPr>
        <p:spPr/>
        <p:txBody>
          <a:bodyPr/>
          <a:lstStyle/>
          <a:p>
            <a:pPr>
              <a:defRPr/>
            </a:pPr>
            <a:fld id="{FF742EE6-F228-A848-AAD6-425DE94CFCF2}" type="slidenum">
              <a:rPr lang="en-US" smtClean="0"/>
              <a:pPr>
                <a:defRPr/>
              </a:pPr>
              <a:t>96</a:t>
            </a:fld>
            <a:endParaRPr lang="en-US" dirty="0"/>
          </a:p>
        </p:txBody>
      </p:sp>
      <p:sp>
        <p:nvSpPr>
          <p:cNvPr id="4" name="Date Placeholder 3"/>
          <p:cNvSpPr>
            <a:spLocks noGrp="1"/>
          </p:cNvSpPr>
          <p:nvPr>
            <p:ph type="dt" sz="half" idx="16"/>
          </p:nvPr>
        </p:nvSpPr>
        <p:spPr/>
        <p:txBody>
          <a:bodyPr/>
          <a:lstStyle/>
          <a:p>
            <a:pPr>
              <a:defRPr/>
            </a:pPr>
            <a:fld id="{A93E3956-5BF0-9741-A8A0-EC870CD029F6}" type="datetime1">
              <a:rPr lang="en-US" smtClean="0"/>
              <a:pPr>
                <a:defRPr/>
              </a:pPr>
              <a:t>1/22/16</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453" y="2445204"/>
            <a:ext cx="3993776" cy="2286000"/>
          </a:xfrm>
          <a:prstGeom prst="rect">
            <a:avLst/>
          </a:prstGeom>
        </p:spPr>
      </p:pic>
    </p:spTree>
    <p:extLst>
      <p:ext uri="{BB962C8B-B14F-4D97-AF65-F5344CB8AC3E}">
        <p14:creationId xmlns:p14="http://schemas.microsoft.com/office/powerpoint/2010/main" val="22753686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4"/>
          </p:nvPr>
        </p:nvSpPr>
        <p:spPr>
          <a:xfrm>
            <a:off x="4557487" y="1644650"/>
            <a:ext cx="4216802" cy="4367213"/>
          </a:xfrm>
        </p:spPr>
        <p:txBody>
          <a:bodyPr/>
          <a:lstStyle/>
          <a:p>
            <a:r>
              <a:rPr lang="en-US" dirty="0"/>
              <a:t>20% of IEEE annual recruitment</a:t>
            </a:r>
          </a:p>
          <a:p>
            <a:r>
              <a:rPr lang="en-US" dirty="0"/>
              <a:t>Members </a:t>
            </a:r>
            <a:r>
              <a:rPr lang="en-US" dirty="0" smtClean="0"/>
              <a:t>earn </a:t>
            </a:r>
            <a:r>
              <a:rPr lang="en-US" dirty="0"/>
              <a:t>rewards for referring new members</a:t>
            </a:r>
          </a:p>
          <a:p>
            <a:pPr lvl="1"/>
            <a:r>
              <a:rPr lang="en-US" dirty="0"/>
              <a:t> Use toward renewal, other products</a:t>
            </a:r>
          </a:p>
          <a:p>
            <a:pPr lvl="1"/>
            <a:r>
              <a:rPr lang="en-US" dirty="0"/>
              <a:t> Annual max. award of $90 per member</a:t>
            </a:r>
          </a:p>
          <a:p>
            <a:r>
              <a:rPr lang="en-US" dirty="0"/>
              <a:t>For details, visit: </a:t>
            </a:r>
            <a:r>
              <a:rPr lang="en-US" dirty="0">
                <a:hlinkClick r:id="rId3"/>
              </a:rPr>
              <a:t>www.ieee.org/mgm</a:t>
            </a:r>
            <a:endParaRPr lang="en-US" dirty="0"/>
          </a:p>
          <a:p>
            <a:pPr marL="0" indent="0">
              <a:buNone/>
            </a:pPr>
            <a:endParaRPr lang="en-US" dirty="0"/>
          </a:p>
        </p:txBody>
      </p:sp>
      <p:sp>
        <p:nvSpPr>
          <p:cNvPr id="4098" name="Title 21"/>
          <p:cNvSpPr>
            <a:spLocks noGrp="1"/>
          </p:cNvSpPr>
          <p:nvPr>
            <p:ph type="title"/>
          </p:nvPr>
        </p:nvSpPr>
        <p:spPr/>
        <p:txBody>
          <a:bodyPr/>
          <a:lstStyle/>
          <a:p>
            <a:pPr eaLnBrk="1" hangingPunct="1"/>
            <a:r>
              <a:rPr lang="en-US" dirty="0" smtClean="0"/>
              <a:t>Member-Get-a-Member (MGM) Program</a:t>
            </a:r>
          </a:p>
        </p:txBody>
      </p:sp>
      <p:sp>
        <p:nvSpPr>
          <p:cNvPr id="4101" name="Slide Number Placeholder 4"/>
          <p:cNvSpPr>
            <a:spLocks noGrp="1"/>
          </p:cNvSpPr>
          <p:nvPr>
            <p:ph type="sldNum" sz="quarter" idx="25"/>
          </p:nvPr>
        </p:nvSpPr>
        <p:spPr bwMode="auto">
          <a:noFill/>
          <a:ln>
            <a:miter lim="800000"/>
            <a:headEnd/>
            <a:tailEnd/>
          </a:ln>
        </p:spPr>
        <p:txBody>
          <a:bodyPr/>
          <a:lstStyle/>
          <a:p>
            <a:fld id="{4A8229FE-93FF-46DF-B893-A696BEF2E1E3}" type="slidenum">
              <a:rPr lang="en-US"/>
              <a:pPr/>
              <a:t>97</a:t>
            </a:fld>
            <a:endParaRPr lang="en-US"/>
          </a:p>
        </p:txBody>
      </p:sp>
      <p:sp>
        <p:nvSpPr>
          <p:cNvPr id="4100" name="Date Placeholder 3"/>
          <p:cNvSpPr>
            <a:spLocks noGrp="1"/>
          </p:cNvSpPr>
          <p:nvPr>
            <p:ph type="dt" sz="half" idx="26"/>
          </p:nvPr>
        </p:nvSpPr>
        <p:spPr bwMode="auto">
          <a:noFill/>
          <a:ln>
            <a:miter lim="800000"/>
            <a:headEnd/>
            <a:tailEnd/>
          </a:ln>
        </p:spPr>
        <p:txBody>
          <a:bodyPr/>
          <a:lstStyle/>
          <a:p>
            <a:fld id="{CB468007-D973-4682-9C1C-3EC0858B43C2}" type="datetime5">
              <a:rPr lang="en-US"/>
              <a:pPr/>
              <a:t>22-Jan-16</a:t>
            </a:fld>
            <a:endParaRPr lang="en-US"/>
          </a:p>
        </p:txBody>
      </p:sp>
      <p:pic>
        <p:nvPicPr>
          <p:cNvPr id="7" name="Picture 4" descr="C:\Users\elynpere\AppData\Local\Microsoft\Windows\Temporary Internet Files\Content.IE5\FPHJ2SHP\lightbulb_by_trixyrogu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p:cNvPicPr>
            <a:picLocks noGrp="1" noChangeAspect="1"/>
          </p:cNvPicPr>
          <p:nvPr>
            <p:ph sz="quarter" idx="23"/>
          </p:nvPr>
        </p:nvPicPr>
        <p:blipFill>
          <a:blip r:embed="rId5">
            <a:extLst>
              <a:ext uri="{28A0092B-C50C-407E-A947-70E740481C1C}">
                <a14:useLocalDpi xmlns:a14="http://schemas.microsoft.com/office/drawing/2010/main" val="0"/>
              </a:ext>
            </a:extLst>
          </a:blip>
          <a:stretch>
            <a:fillRect/>
          </a:stretch>
        </p:blipFill>
        <p:spPr>
          <a:xfrm>
            <a:off x="487362" y="1964990"/>
            <a:ext cx="3810000" cy="3175000"/>
          </a:xfrm>
          <a:prstGeom prst="rect">
            <a:avLst/>
          </a:prstGeom>
        </p:spPr>
      </p:pic>
    </p:spTree>
    <p:extLst>
      <p:ext uri="{BB962C8B-B14F-4D97-AF65-F5344CB8AC3E}">
        <p14:creationId xmlns:p14="http://schemas.microsoft.com/office/powerpoint/2010/main" val="110331177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a:xfrm>
            <a:off x="381000" y="1647107"/>
            <a:ext cx="4035425" cy="4367213"/>
          </a:xfrm>
        </p:spPr>
        <p:txBody>
          <a:bodyPr/>
          <a:lstStyle/>
          <a:p>
            <a:r>
              <a:rPr lang="en-US" dirty="0" smtClean="0"/>
              <a:t>Refer a member</a:t>
            </a:r>
          </a:p>
          <a:p>
            <a:r>
              <a:rPr lang="en-US" dirty="0" smtClean="0"/>
              <a:t>Referral receives $25 incentive to join</a:t>
            </a:r>
          </a:p>
          <a:p>
            <a:r>
              <a:rPr lang="en-US" dirty="0" smtClean="0"/>
              <a:t>If they join, referrer receives a piece of            IEEE-USA Merchandise</a:t>
            </a:r>
          </a:p>
          <a:p>
            <a:r>
              <a:rPr lang="en-US" dirty="0" smtClean="0"/>
              <a:t>Incentives are in addition to the regular MGM program</a:t>
            </a:r>
          </a:p>
          <a:p>
            <a:r>
              <a:rPr lang="en-US" dirty="0" smtClean="0"/>
              <a:t>ieee.fluidsurveys.com/s/</a:t>
            </a:r>
            <a:r>
              <a:rPr lang="en-US" dirty="0" err="1" smtClean="0"/>
              <a:t>ieee-usa</a:t>
            </a:r>
            <a:r>
              <a:rPr lang="en-US" dirty="0"/>
              <a:t>/</a:t>
            </a:r>
          </a:p>
        </p:txBody>
      </p:sp>
      <p:sp>
        <p:nvSpPr>
          <p:cNvPr id="4" name="Title 3"/>
          <p:cNvSpPr>
            <a:spLocks noGrp="1"/>
          </p:cNvSpPr>
          <p:nvPr>
            <p:ph type="title"/>
          </p:nvPr>
        </p:nvSpPr>
        <p:spPr>
          <a:xfrm>
            <a:off x="2320408" y="147785"/>
            <a:ext cx="8325805" cy="1076030"/>
          </a:xfrm>
        </p:spPr>
        <p:txBody>
          <a:bodyPr/>
          <a:lstStyle/>
          <a:p>
            <a:r>
              <a:rPr lang="en-US" dirty="0" smtClean="0"/>
              <a:t>Member-Get-A-Member</a:t>
            </a:r>
            <a:br>
              <a:rPr lang="en-US" dirty="0" smtClean="0"/>
            </a:br>
            <a:r>
              <a:rPr lang="en-US" dirty="0" smtClean="0"/>
              <a:t>Program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401" y="1647107"/>
            <a:ext cx="1617910" cy="16756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401" y="5105910"/>
            <a:ext cx="1678807" cy="9437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4893903"/>
            <a:ext cx="1752600" cy="115576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647107"/>
            <a:ext cx="1371600" cy="151039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3352800"/>
            <a:ext cx="1008449" cy="14351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754" y="278134"/>
            <a:ext cx="1938338" cy="733425"/>
          </a:xfrm>
          <a:prstGeom prst="rect">
            <a:avLst/>
          </a:prstGeom>
        </p:spPr>
      </p:pic>
      <p:pic>
        <p:nvPicPr>
          <p:cNvPr id="11" name="Picture 4" descr="C:\Users\elynpere\AppData\Local\Microsoft\Windows\Temporary Internet Files\Content.IE5\FPHJ2SHP\lightbulb_by_trixyrogu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3375" y="0"/>
            <a:ext cx="1192696"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95398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Revamp Your Section Website</a:t>
            </a:r>
            <a:endParaRPr lang="en-US" dirty="0"/>
          </a:p>
        </p:txBody>
      </p:sp>
      <p:sp>
        <p:nvSpPr>
          <p:cNvPr id="3" name="Date Placeholder 2"/>
          <p:cNvSpPr>
            <a:spLocks noGrp="1"/>
          </p:cNvSpPr>
          <p:nvPr>
            <p:ph type="dt" sz="half" idx="12"/>
          </p:nvPr>
        </p:nvSpPr>
        <p:spPr/>
        <p:txBody>
          <a:bodyPr/>
          <a:lstStyle/>
          <a:p>
            <a:fld id="{E50B30B4-8BA1-E748-9630-47607DB342DA}" type="datetime1">
              <a:rPr lang="en-US" smtClean="0"/>
              <a:t>1/22/16</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99</a:t>
            </a:fld>
            <a:endParaRPr lang="en-US" dirty="0"/>
          </a:p>
        </p:txBody>
      </p:sp>
      <p:sp>
        <p:nvSpPr>
          <p:cNvPr id="5" name="Content Placeholder 4"/>
          <p:cNvSpPr>
            <a:spLocks noGrp="1"/>
          </p:cNvSpPr>
          <p:nvPr>
            <p:ph sz="half" idx="11"/>
          </p:nvPr>
        </p:nvSpPr>
        <p:spPr>
          <a:xfrm>
            <a:off x="366891" y="1644952"/>
            <a:ext cx="4684080" cy="4366381"/>
          </a:xfrm>
        </p:spPr>
        <p:txBody>
          <a:bodyPr/>
          <a:lstStyle/>
          <a:p>
            <a:r>
              <a:rPr lang="en-US" dirty="0" smtClean="0"/>
              <a:t>Have a prominent link to join</a:t>
            </a:r>
          </a:p>
          <a:p>
            <a:pPr lvl="1"/>
            <a:r>
              <a:rPr lang="en-US" dirty="0" smtClean="0"/>
              <a:t>Use the ad graphics in the </a:t>
            </a:r>
            <a:r>
              <a:rPr lang="en-US" dirty="0" smtClean="0">
                <a:hlinkClick r:id="rId2"/>
              </a:rPr>
              <a:t>IEEE Promo Library</a:t>
            </a:r>
            <a:endParaRPr lang="en-US" dirty="0" smtClean="0"/>
          </a:p>
          <a:p>
            <a:r>
              <a:rPr lang="en-US" dirty="0" smtClean="0"/>
              <a:t>Include member testimonials</a:t>
            </a:r>
          </a:p>
          <a:p>
            <a:r>
              <a:rPr lang="en-US" dirty="0" smtClean="0"/>
              <a:t>Cross-promote your Section website </a:t>
            </a:r>
          </a:p>
          <a:p>
            <a:pPr lvl="1"/>
            <a:r>
              <a:rPr lang="en-US" dirty="0" smtClean="0"/>
              <a:t>Online forums, blog posts, </a:t>
            </a:r>
            <a:r>
              <a:rPr lang="en-US" dirty="0" err="1" smtClean="0"/>
              <a:t>etc</a:t>
            </a:r>
            <a:endParaRPr lang="en-US" dirty="0" smtClean="0"/>
          </a:p>
          <a:p>
            <a:pPr lvl="1"/>
            <a:r>
              <a:rPr lang="en-US" dirty="0" err="1" smtClean="0"/>
              <a:t>LinkedIN</a:t>
            </a:r>
            <a:r>
              <a:rPr lang="en-US" dirty="0" smtClean="0"/>
              <a:t> groups</a:t>
            </a:r>
          </a:p>
          <a:p>
            <a:pPr lvl="1"/>
            <a:r>
              <a:rPr lang="en-US" dirty="0" err="1" smtClean="0"/>
              <a:t>Collabratec</a:t>
            </a:r>
            <a:r>
              <a:rPr lang="en-US" baseline="30000" dirty="0" err="1" smtClean="0"/>
              <a:t>TM</a:t>
            </a:r>
            <a:endParaRPr lang="en-US" baseline="30000" dirty="0" smtClean="0"/>
          </a:p>
          <a:p>
            <a:pPr lvl="1"/>
            <a:r>
              <a:rPr lang="en-US" dirty="0" smtClean="0"/>
              <a:t>Chapters and student branches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240" y="2072670"/>
            <a:ext cx="1755648" cy="14630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1" y="3172853"/>
            <a:ext cx="1755648" cy="14630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3240" y="4180870"/>
            <a:ext cx="1755648" cy="1463040"/>
          </a:xfrm>
          <a:prstGeom prst="rect">
            <a:avLst/>
          </a:prstGeom>
        </p:spPr>
      </p:pic>
    </p:spTree>
    <p:extLst>
      <p:ext uri="{BB962C8B-B14F-4D97-AF65-F5344CB8AC3E}">
        <p14:creationId xmlns:p14="http://schemas.microsoft.com/office/powerpoint/2010/main" val="13061916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eee_presentation_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ieee_presentation_template.pot</Template>
  <TotalTime>7690</TotalTime>
  <Words>5139</Words>
  <Application>Microsoft Macintosh PowerPoint</Application>
  <PresentationFormat>On-screen Show (4:3)</PresentationFormat>
  <Paragraphs>1068</Paragraphs>
  <Slides>116</Slides>
  <Notes>23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116</vt:i4>
      </vt:variant>
    </vt:vector>
  </HeadingPairs>
  <TitlesOfParts>
    <vt:vector size="119" baseType="lpstr">
      <vt:lpstr>ieee_presentation_template</vt:lpstr>
      <vt:lpstr>ieee_corporate_template_1</vt:lpstr>
      <vt:lpstr>Excel.Chart.8</vt:lpstr>
      <vt:lpstr>PowerPoint Presentation</vt:lpstr>
      <vt:lpstr>Member &amp; Geographic Activities (MGA) and IEEE-USA</vt:lpstr>
      <vt:lpstr>Introductions – MGA MD Staff</vt:lpstr>
      <vt:lpstr>Objectives for This Session</vt:lpstr>
      <vt:lpstr>Session Expectations</vt:lpstr>
      <vt:lpstr>The Role Of Membership Development</vt:lpstr>
      <vt:lpstr>MGA Winning Aspiration</vt:lpstr>
      <vt:lpstr>Why is MD Important?</vt:lpstr>
      <vt:lpstr>What is Membership Development?</vt:lpstr>
      <vt:lpstr>Section MD Role</vt:lpstr>
      <vt:lpstr>Keys to MD Success</vt:lpstr>
      <vt:lpstr>Membership Development Cycle</vt:lpstr>
      <vt:lpstr>Overall Membership Trend     as of August</vt:lpstr>
      <vt:lpstr>How Membership Grows</vt:lpstr>
      <vt:lpstr>The Value of Membership</vt:lpstr>
      <vt:lpstr>Definition of “Value”</vt:lpstr>
      <vt:lpstr>Member Research Studies</vt:lpstr>
      <vt:lpstr>What We Learned…</vt:lpstr>
      <vt:lpstr>We Need to Know…</vt:lpstr>
      <vt:lpstr>Key Takeaways</vt:lpstr>
      <vt:lpstr>Getting to Know Your MD Resources</vt:lpstr>
      <vt:lpstr>Making Your Section Zing</vt:lpstr>
      <vt:lpstr>2016 MD Workbook</vt:lpstr>
      <vt:lpstr>MD Report Resources</vt:lpstr>
      <vt:lpstr>Region MD Reports</vt:lpstr>
      <vt:lpstr>Know Your IEEE Section</vt:lpstr>
      <vt:lpstr>Step 1: Learn About Your Section </vt:lpstr>
      <vt:lpstr>Identify Meetings/Events</vt:lpstr>
      <vt:lpstr>Step 2: Identify Chapters and Affinity Groups</vt:lpstr>
      <vt:lpstr>Step 3: Meet with Section  ExCom</vt:lpstr>
      <vt:lpstr>Step 4: Generate Your Plan</vt:lpstr>
      <vt:lpstr>Know Your Members</vt:lpstr>
      <vt:lpstr>Member View of IEEE</vt:lpstr>
      <vt:lpstr>Know Your Members</vt:lpstr>
      <vt:lpstr>Managing Member Engagement</vt:lpstr>
      <vt:lpstr>So How Do We Assess Member Needs and Interests?</vt:lpstr>
      <vt:lpstr>Step 1: Use the Available Data</vt:lpstr>
      <vt:lpstr>Member Interest Profile Data</vt:lpstr>
      <vt:lpstr>New SAMIEEE Queries</vt:lpstr>
      <vt:lpstr>Other Useful Queries and Reports</vt:lpstr>
      <vt:lpstr>Step 2: Analyze the Data</vt:lpstr>
      <vt:lpstr>Step 3: Advocate Data Update</vt:lpstr>
      <vt:lpstr>myIEEE Profile Page</vt:lpstr>
      <vt:lpstr>Updating myIEEE</vt:lpstr>
      <vt:lpstr>Wrapping Up – What’s Next</vt:lpstr>
      <vt:lpstr>THANK YOU! </vt:lpstr>
      <vt:lpstr>Appendix</vt:lpstr>
      <vt:lpstr>Higher Grade Segment Distribution by Region</vt:lpstr>
      <vt:lpstr>Students Including Graduate Students Segment Distribution</vt:lpstr>
      <vt:lpstr>How to Find and Leverage Volunteers</vt:lpstr>
      <vt:lpstr>Objective</vt:lpstr>
      <vt:lpstr>Why Volunteer?</vt:lpstr>
      <vt:lpstr>“6 Ways to Keep Volunteers Engaged”</vt:lpstr>
      <vt:lpstr>“5 Surprisingly Easy Ways to Lose Volunteers”</vt:lpstr>
      <vt:lpstr>How Do We Find Volunteers?</vt:lpstr>
      <vt:lpstr>Where to find Volunteers</vt:lpstr>
      <vt:lpstr>Challenges to finding volunteers</vt:lpstr>
      <vt:lpstr>Step 1: Section Needs Assessment</vt:lpstr>
      <vt:lpstr>Step 2: Create Job Descriptions</vt:lpstr>
      <vt:lpstr>Step 3: Match Section Needs to Potential Volunteers</vt:lpstr>
      <vt:lpstr>Know Your Volunteer Pool</vt:lpstr>
      <vt:lpstr>Keys to Remember:</vt:lpstr>
      <vt:lpstr>Volunteer Job Examples</vt:lpstr>
      <vt:lpstr>Job #1: Event Greeter </vt:lpstr>
      <vt:lpstr>Job #2: New Member Advocate</vt:lpstr>
      <vt:lpstr>Collecting Volunteer Information</vt:lpstr>
      <vt:lpstr>MyIEEE - Member Volunteer Tab</vt:lpstr>
      <vt:lpstr>Volunteer Tab of myIEEE</vt:lpstr>
      <vt:lpstr>Create a Volunteer Form</vt:lpstr>
      <vt:lpstr>Volunteer Interest Survey</vt:lpstr>
      <vt:lpstr>Action Plan… Where do we go?</vt:lpstr>
      <vt:lpstr>MD Best Practices</vt:lpstr>
      <vt:lpstr>Communication Best Practices</vt:lpstr>
      <vt:lpstr>Where Do You Start?</vt:lpstr>
      <vt:lpstr>Basics of Membership Planning</vt:lpstr>
      <vt:lpstr>Communication to Current Members</vt:lpstr>
      <vt:lpstr>Communication to Non-Members</vt:lpstr>
      <vt:lpstr>Personalized Communication</vt:lpstr>
      <vt:lpstr>E-mail “101”</vt:lpstr>
      <vt:lpstr>eNotice Communications</vt:lpstr>
      <vt:lpstr>Keep the conversation going</vt:lpstr>
      <vt:lpstr>Communication Channels</vt:lpstr>
      <vt:lpstr>Promotional Resources</vt:lpstr>
      <vt:lpstr>Meetings/Events Best Practices</vt:lpstr>
      <vt:lpstr>Meetings 101  </vt:lpstr>
      <vt:lpstr>Conference Member Recruitment Program (CMR)</vt:lpstr>
      <vt:lpstr>Engagement Event/Activity ideas</vt:lpstr>
      <vt:lpstr>Enhancing the Experience</vt:lpstr>
      <vt:lpstr>Make It Easy to Join/Renew</vt:lpstr>
      <vt:lpstr>Retention Best Practices</vt:lpstr>
      <vt:lpstr>First Year Engagement</vt:lpstr>
      <vt:lpstr>New Member Orientation</vt:lpstr>
      <vt:lpstr>Member Loyalty Program</vt:lpstr>
      <vt:lpstr>Senior Member Elevation</vt:lpstr>
      <vt:lpstr>Recruitment  Best Practices</vt:lpstr>
      <vt:lpstr>Do You Have A List?</vt:lpstr>
      <vt:lpstr>Member-Get-a-Member (MGM) Program</vt:lpstr>
      <vt:lpstr>Member-Get-A-Member Program</vt:lpstr>
      <vt:lpstr>Revamp Your Section Website</vt:lpstr>
      <vt:lpstr>Case Study: Plans and Processes for Success</vt:lpstr>
      <vt:lpstr>Understanding the Section: 10 Point Plan</vt:lpstr>
      <vt:lpstr>Understanding the Section: 10 Point Plan</vt:lpstr>
      <vt:lpstr>Understanding the Section: 10 Point Plan</vt:lpstr>
      <vt:lpstr>Understanding the Section: 10 Point Plan</vt:lpstr>
      <vt:lpstr>Understanding the Outcomes</vt:lpstr>
      <vt:lpstr>Retention &amp; Growth</vt:lpstr>
      <vt:lpstr>Additional IEEE Resources Adopted </vt:lpstr>
      <vt:lpstr>Member Segmentation Analysis</vt:lpstr>
      <vt:lpstr>2012 Member Segmentation Higher Grade Members</vt:lpstr>
      <vt:lpstr>2012 Member Segmentation Students Including Graduate Students</vt:lpstr>
      <vt:lpstr>PowerPoint Presentation</vt:lpstr>
      <vt:lpstr>Satisfaction drives a healthy business</vt:lpstr>
      <vt:lpstr>PowerPoint Presentation</vt:lpstr>
      <vt:lpstr>Sum of the touch points is important </vt:lpstr>
      <vt:lpstr>Sum of the touch points is important </vt:lpstr>
      <vt:lpstr>Shouldn’t the experience be...?</vt:lpstr>
    </vt:vector>
  </TitlesOfParts>
  <Company>IEEE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Thomas Coughlin </cp:lastModifiedBy>
  <cp:revision>559</cp:revision>
  <cp:lastPrinted>2015-11-05T21:41:12Z</cp:lastPrinted>
  <dcterms:created xsi:type="dcterms:W3CDTF">2012-11-14T18:53:32Z</dcterms:created>
  <dcterms:modified xsi:type="dcterms:W3CDTF">2016-01-22T18:42:44Z</dcterms:modified>
</cp:coreProperties>
</file>