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336" r:id="rId2"/>
    <p:sldId id="276" r:id="rId3"/>
    <p:sldId id="357" r:id="rId4"/>
    <p:sldId id="358" r:id="rId5"/>
    <p:sldId id="285" r:id="rId6"/>
    <p:sldId id="278" r:id="rId7"/>
    <p:sldId id="328" r:id="rId8"/>
    <p:sldId id="284" r:id="rId9"/>
    <p:sldId id="289" r:id="rId10"/>
    <p:sldId id="319" r:id="rId11"/>
    <p:sldId id="344" r:id="rId12"/>
    <p:sldId id="271" r:id="rId13"/>
    <p:sldId id="359" r:id="rId14"/>
    <p:sldId id="345" r:id="rId15"/>
    <p:sldId id="292" r:id="rId16"/>
    <p:sldId id="291" r:id="rId17"/>
    <p:sldId id="360" r:id="rId18"/>
    <p:sldId id="324" r:id="rId19"/>
    <p:sldId id="349" r:id="rId20"/>
    <p:sldId id="350" r:id="rId21"/>
    <p:sldId id="303" r:id="rId22"/>
    <p:sldId id="304" r:id="rId23"/>
    <p:sldId id="293" r:id="rId24"/>
    <p:sldId id="361" r:id="rId25"/>
    <p:sldId id="334" r:id="rId26"/>
    <p:sldId id="329" r:id="rId27"/>
    <p:sldId id="366" r:id="rId28"/>
    <p:sldId id="362" r:id="rId29"/>
    <p:sldId id="363" r:id="rId30"/>
    <p:sldId id="364" r:id="rId31"/>
    <p:sldId id="335" r:id="rId32"/>
    <p:sldId id="294" r:id="rId33"/>
    <p:sldId id="365" r:id="rId34"/>
  </p:sldIdLst>
  <p:sldSz cx="9144000" cy="6858000" type="screen4x3"/>
  <p:notesSz cx="6858000" cy="9144000"/>
  <p:defaultTextStyle>
    <a:defPPr>
      <a:defRPr lang="en-US"/>
    </a:defPPr>
    <a:lvl1pPr marL="0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80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58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39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98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75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156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033" algn="l" defTabSz="456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uri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159" autoAdjust="0"/>
  </p:normalViewPr>
  <p:slideViewPr>
    <p:cSldViewPr snapToGrid="0" snapToObjects="1">
      <p:cViewPr>
        <p:scale>
          <a:sx n="110" d="100"/>
          <a:sy n="110" d="100"/>
        </p:scale>
        <p:origin x="-74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m:Documents:IEEE%20Membership:IEEE%20US%20Membership%20Stats%20-%202000%20to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'[IEEE US Membership Stats - 2000 to 2014.xlsx]Statistics'!$A$21</c:f>
              <c:strCache>
                <c:ptCount val="1"/>
                <c:pt idx="0">
                  <c:v>Region 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'[IEEE US Membership Stats - 2000 to 2014.xlsx]Statistics'!$B$15:$P$15</c:f>
              <c:numCache>
                <c:formatCode>General</c:formatCode>
                <c:ptCount val="15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</c:numCache>
            </c:numRef>
          </c:cat>
          <c:val>
            <c:numRef>
              <c:f>'[IEEE US Membership Stats - 2000 to 2014.xlsx]Statistics'!$B$21:$P$21</c:f>
              <c:numCache>
                <c:formatCode>#,##0</c:formatCode>
                <c:ptCount val="15"/>
                <c:pt idx="0">
                  <c:v>55870.0</c:v>
                </c:pt>
                <c:pt idx="1">
                  <c:v>56948.0</c:v>
                </c:pt>
                <c:pt idx="2">
                  <c:v>56937.0</c:v>
                </c:pt>
                <c:pt idx="3">
                  <c:v>53466.0</c:v>
                </c:pt>
                <c:pt idx="4">
                  <c:v>52435.0</c:v>
                </c:pt>
                <c:pt idx="5">
                  <c:v>51737.0</c:v>
                </c:pt>
                <c:pt idx="6">
                  <c:v>51035.0</c:v>
                </c:pt>
                <c:pt idx="7">
                  <c:v>50924.0</c:v>
                </c:pt>
                <c:pt idx="8">
                  <c:v>50351.0</c:v>
                </c:pt>
                <c:pt idx="9">
                  <c:v>50155.0</c:v>
                </c:pt>
                <c:pt idx="10">
                  <c:v>49242.0</c:v>
                </c:pt>
                <c:pt idx="11">
                  <c:v>48615.0</c:v>
                </c:pt>
                <c:pt idx="12">
                  <c:v>48077.0</c:v>
                </c:pt>
                <c:pt idx="13">
                  <c:v>47016.0</c:v>
                </c:pt>
                <c:pt idx="14">
                  <c:v>46459.0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3724408"/>
        <c:axId val="2083727224"/>
      </c:barChart>
      <c:catAx>
        <c:axId val="2083724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3727224"/>
        <c:crosses val="autoZero"/>
        <c:auto val="1"/>
        <c:lblAlgn val="ctr"/>
        <c:lblOffset val="100"/>
        <c:noMultiLvlLbl val="0"/>
      </c:catAx>
      <c:valAx>
        <c:axId val="20837272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083724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62EDA-4BB5-EE40-AA5A-7C50F40D069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8F96C-EB30-704B-8FC6-EED7F36C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9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973C7-6E09-DE47-9A32-0FD54F9518AA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9248F-2230-3A4B-B777-B4C407A23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80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58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39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98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75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56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33" algn="l" defTabSz="456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30,000 for </a:t>
            </a:r>
            <a:r>
              <a:rPr lang="en-US" dirty="0" err="1" smtClean="0"/>
              <a:t>ghtc</a:t>
            </a:r>
            <a:r>
              <a:rPr lang="en-US" dirty="0" smtClean="0"/>
              <a:t>, 2500 </a:t>
            </a:r>
            <a:r>
              <a:rPr lang="en-US" dirty="0" err="1" smtClean="0"/>
              <a:t>Sustech</a:t>
            </a:r>
            <a:r>
              <a:rPr lang="en-US" dirty="0" smtClean="0"/>
              <a:t>, 15000 Rising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9248F-2230-3A4B-B777-B4C407A23F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2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78816-15EE-1543-B9FE-CFFE163290CB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20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0"/>
            <a:ext cx="2972004" cy="4567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386" tIns="42194" rIns="84386" bIns="42194"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04/02/11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8685879"/>
            <a:ext cx="2972004" cy="4567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386" tIns="42194" rIns="84386" bIns="42194"/>
          <a:lstStyle/>
          <a:p>
            <a:pPr>
              <a:buFont typeface="Wingdings" pitchFamily="2" charset="2"/>
              <a:buNone/>
            </a:pPr>
            <a:fld id="{83B39774-3114-4E9E-A227-8340FA346A9A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buFont typeface="Wingdings" pitchFamily="2" charset="2"/>
                <a:buNone/>
              </a:pPr>
              <a:t>32</a:t>
            </a:fld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325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3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emf"/><Relationship Id="rId3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4" y="6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6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8E9F0D1-0BAE-1A4D-89D3-F9C3739D282F}" type="datetime1">
              <a:rPr lang="en-US" smtClean="0"/>
              <a:t>11/12/15</a:t>
            </a:fld>
            <a:endParaRPr lang="en-US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4" y="1636663"/>
            <a:ext cx="3952702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6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fld id="{A9738B13-CB4F-4743-B4C6-D4957EA7A84C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8" y="1645920"/>
            <a:ext cx="3987803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90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8" y="2659063"/>
            <a:ext cx="3987803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6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fld id="{D68E83F7-1ED8-6042-A609-534DA4463771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2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6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8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688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fld id="{38F5B588-91CE-5846-BA8C-5AEE7FB9949F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6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80" y="1644650"/>
            <a:ext cx="3938590" cy="2077380"/>
          </a:xfrm>
        </p:spPr>
        <p:txBody>
          <a:bodyPr rtlCol="0">
            <a:normAutofit/>
          </a:bodyPr>
          <a:lstStyle>
            <a:lvl1pPr marL="0" marR="0" indent="0" algn="l" defTabSz="45688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80" y="3945675"/>
            <a:ext cx="3938590" cy="2072542"/>
          </a:xfrm>
        </p:spPr>
        <p:txBody>
          <a:bodyPr rtlCol="0">
            <a:normAutofit/>
          </a:bodyPr>
          <a:lstStyle>
            <a:lvl1pPr marL="0" marR="0" indent="0" algn="l" defTabSz="45688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fld id="{80CDA81B-BE12-E84A-BCF7-007A9FF16FD4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32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93" y="1645920"/>
            <a:ext cx="3992697" cy="2057400"/>
          </a:xfrm>
          <a:prstGeom prst="rect">
            <a:avLst/>
          </a:prstGeom>
        </p:spPr>
        <p:txBody>
          <a:bodyPr/>
          <a:lstStyle>
            <a:lvl1pPr marL="274128" indent="-274128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255" indent="-182752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384" indent="-182752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0822" indent="-182752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3575" indent="-18275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90" y="1645920"/>
            <a:ext cx="3931276" cy="2057400"/>
          </a:xfrm>
          <a:prstGeom prst="rect">
            <a:avLst/>
          </a:prstGeom>
        </p:spPr>
        <p:txBody>
          <a:bodyPr/>
          <a:lstStyle>
            <a:lvl1pPr marL="274128" indent="-274128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255" indent="-182752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384" indent="-182752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0822" indent="-182752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3575" indent="-18275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95" y="3920063"/>
            <a:ext cx="3992697" cy="2057400"/>
          </a:xfrm>
          <a:prstGeom prst="rect">
            <a:avLst/>
          </a:prstGeom>
        </p:spPr>
        <p:txBody>
          <a:bodyPr/>
          <a:lstStyle>
            <a:lvl1pPr marL="274128" indent="-274128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255" indent="-182752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384" indent="-182752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0822" indent="-182752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3575" indent="-18275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2" y="3920063"/>
            <a:ext cx="3953974" cy="2057400"/>
          </a:xfrm>
          <a:prstGeom prst="rect">
            <a:avLst/>
          </a:prstGeom>
        </p:spPr>
        <p:txBody>
          <a:bodyPr/>
          <a:lstStyle>
            <a:lvl1pPr marL="274128" indent="-274128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255" indent="-182752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384" indent="-182752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0822" indent="-182752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3575" indent="-18275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6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fld id="{7AF20A6F-224B-D74C-AE5C-9629D2F172DC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27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203" y="5397506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688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A19486A-9CBD-744A-BDD6-E1C74DB8DC99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4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4" y="6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751D901-5F19-E047-8B25-177D080CF6D5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59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34C-F450-3E4A-99E9-69147525C318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76" tIns="45688" rIns="91376" bIns="4568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03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889" y="197555"/>
            <a:ext cx="8381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366889" y="1644952"/>
            <a:ext cx="8381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4D6E4B-6422-4D5F-930E-6649B4F72BE8}" type="datetime1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11/13/15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C2DBF9-1166-4D04-A0E0-8C6EFF7DB84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5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E8E5DF31-222B-D948-8179-7586EC887483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8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6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6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6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9" y="6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6DD8900-BDCD-5A45-ACD5-12CA4BE66924}" type="datetime1">
              <a:rPr lang="en-US" smtClean="0"/>
              <a:t>11/12/15</a:t>
            </a:fld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9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4" y="6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6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4" y="6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5670F14-7312-824F-AEED-0EB6BE922425}" type="datetime1">
              <a:rPr lang="en-US" smtClean="0"/>
              <a:t>11/12/15</a:t>
            </a:fld>
            <a:endParaRPr lang="en-US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1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6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CBA7704-6060-8147-BDE1-D610DCC1976C}" type="datetime1">
              <a:rPr lang="en-US" smtClean="0"/>
              <a:t>11/12/15</a:t>
            </a:fld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6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6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6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6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6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8005" y="6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C1E66943-C80F-FB4C-91A5-923A066B3112}" type="datetime1">
              <a:rPr lang="en-US" smtClean="0"/>
              <a:t>11/12/15</a:t>
            </a:fld>
            <a:endParaRPr lang="en-US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7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94" y="6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6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5899D6C-D046-F541-ABFB-B95E1E21E494}" type="datetime1">
              <a:rPr lang="en-US" smtClean="0"/>
              <a:t>11/12/15</a:t>
            </a:fld>
            <a:endParaRPr 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1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5939D396-E5A0-AE42-A89B-3E37151400D2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463D1F3-0978-B74A-8498-DAD8476100CA}" type="datetime1">
              <a:rPr lang="en-US" smtClean="0"/>
              <a:t>11/12/15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44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6" y="6356350"/>
            <a:ext cx="358775" cy="365125"/>
          </a:xfrm>
          <a:prstGeom prst="rect">
            <a:avLst/>
          </a:prstGeom>
        </p:spPr>
        <p:txBody>
          <a:bodyPr vert="horz" lIns="0" tIns="45688" rIns="91376" bIns="4568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900DAE3-67FE-7D4C-B71A-A4336BE9358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688" rIns="91376" bIns="4568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7E06CF0-7F96-0F40-9F78-4EA4ADA47C3F}" type="datetime1">
              <a:rPr lang="en-US" smtClean="0"/>
              <a:t>11/12/15</a:t>
            </a:fld>
            <a:endParaRPr lang="en-US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 rot="-5400000">
            <a:off x="9449594" y="5907405"/>
            <a:ext cx="1709737" cy="19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0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1" name="Picture 4" descr="ieee_tag_blue_006699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132513"/>
            <a:ext cx="9890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688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6880"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3758"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0639"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7517" algn="l" defTabSz="45688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5833" indent="-345833" algn="l" defTabSz="45688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2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305" indent="-182434" algn="l" defTabSz="45688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1749" indent="-182434" algn="l" defTabSz="45688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190" indent="-182434" algn="l" defTabSz="45688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2622" indent="-182434" algn="l" defTabSz="45688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836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6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5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72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ieee.org/membership_services/membership/grade_elevation.html" TargetMode="Externa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tamashiro@ieee.or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mailto:brianberg@gmail.co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Region 6 Fall </a:t>
            </a:r>
            <a:r>
              <a:rPr lang="en-US" dirty="0" err="1" smtClean="0"/>
              <a:t>Excom</a:t>
            </a:r>
            <a:r>
              <a:rPr lang="en-US" dirty="0" smtClean="0"/>
              <a:t> Briefing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 Coughlin </a:t>
            </a:r>
          </a:p>
          <a:p>
            <a:r>
              <a:rPr lang="en-US" dirty="0"/>
              <a:t>Region 6 Director</a:t>
            </a:r>
          </a:p>
          <a:p>
            <a:r>
              <a:rPr lang="en-US" dirty="0" smtClean="0"/>
              <a:t>November </a:t>
            </a:r>
            <a:r>
              <a:rPr lang="en-US" dirty="0"/>
              <a:t>2015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4B4938F-C4AA-4841-9EF1-647F18415BBC}" type="datetime1">
              <a:rPr lang="en-US" smtClean="0"/>
              <a:t>11/12/15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4" y="5675489"/>
            <a:ext cx="2252786" cy="11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79"/>
    </mc:Choice>
    <mc:Fallback xmlns="">
      <p:transition xmlns:p14="http://schemas.microsoft.com/office/powerpoint/2010/main" spd="slow" advTm="430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 to Member Renewal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398405"/>
            <a:ext cx="8326438" cy="4386262"/>
          </a:xfrm>
        </p:spPr>
        <p:txBody>
          <a:bodyPr/>
          <a:lstStyle/>
          <a:p>
            <a:r>
              <a:rPr lang="en-US" dirty="0" smtClean="0"/>
              <a:t>Region </a:t>
            </a:r>
            <a:r>
              <a:rPr lang="en-US" dirty="0"/>
              <a:t>6 volunteers reached out to 285 non-renewing members. Of the calls made 31.6% connected and 42.5% had a message that was left via voicemail or followed up with an email.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effort paid off in that 19% of these contacts ultimately ended up renewing. The team was also able to </a:t>
            </a:r>
            <a:r>
              <a:rPr lang="en-US" dirty="0" err="1"/>
              <a:t>gleen</a:t>
            </a:r>
            <a:r>
              <a:rPr lang="en-US" dirty="0"/>
              <a:t> some valuable insights into why members did not renew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Partially due to this effort our membership renewal numbers are much higher than in past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0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134944"/>
            <a:ext cx="8540740" cy="1076325"/>
          </a:xfrm>
        </p:spPr>
        <p:txBody>
          <a:bodyPr/>
          <a:lstStyle/>
          <a:p>
            <a:r>
              <a:rPr lang="en-US" dirty="0" smtClean="0"/>
              <a:t>2015 Reinstatements Up in Region </a:t>
            </a: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0" r="735"/>
          <a:stretch/>
        </p:blipFill>
        <p:spPr>
          <a:xfrm>
            <a:off x="4" y="1646238"/>
            <a:ext cx="9029773" cy="43862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1427" y="3965330"/>
            <a:ext cx="2478154" cy="728009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7265" y="6032500"/>
            <a:ext cx="5018262" cy="369332"/>
          </a:xfrm>
          <a:prstGeom prst="rect">
            <a:avLst/>
          </a:prstGeom>
          <a:ln>
            <a:noFill/>
          </a:ln>
        </p:spPr>
        <p:txBody>
          <a:bodyPr wrap="square" lIns="91397" tIns="45698" rIns="91397" bIns="45698" rtlCol="0">
            <a:spAutoFit/>
          </a:bodyPr>
          <a:lstStyle/>
          <a:p>
            <a:r>
              <a:rPr lang="en-US" dirty="0" smtClean="0"/>
              <a:t>September 2015 MD Report</a:t>
            </a:r>
          </a:p>
        </p:txBody>
      </p:sp>
    </p:spTree>
    <p:extLst>
      <p:ext uri="{BB962C8B-B14F-4D97-AF65-F5344CB8AC3E}">
        <p14:creationId xmlns:p14="http://schemas.microsoft.com/office/powerpoint/2010/main" val="282839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 Initiative –</a:t>
            </a:r>
            <a:br>
              <a:rPr lang="en-US" dirty="0" smtClean="0"/>
            </a:br>
            <a:r>
              <a:rPr lang="en-US" dirty="0" smtClean="0"/>
              <a:t>Elevations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413810"/>
            <a:ext cx="8326438" cy="4386262"/>
          </a:xfrm>
        </p:spPr>
        <p:txBody>
          <a:bodyPr/>
          <a:lstStyle/>
          <a:p>
            <a:r>
              <a:rPr lang="en-US" sz="2200" dirty="0"/>
              <a:t>Associate to Member elevation information (this Is a very simple process):  </a:t>
            </a:r>
            <a:r>
              <a:rPr lang="en-US" sz="2200" dirty="0">
                <a:hlinkClick r:id="rId2"/>
              </a:rPr>
              <a:t>http://www.ieee.org/membership_services/membership/grade_elevation.html</a:t>
            </a:r>
            <a:endParaRPr lang="en-US" sz="2200" dirty="0"/>
          </a:p>
          <a:p>
            <a:r>
              <a:rPr lang="en-US" sz="2200" dirty="0"/>
              <a:t>Senior membership elevations</a:t>
            </a:r>
          </a:p>
          <a:p>
            <a:pPr lvl="1"/>
            <a:r>
              <a:rPr lang="en-US" dirty="0" smtClean="0"/>
              <a:t>Let’s organize local activities to get eligible members elevated</a:t>
            </a:r>
          </a:p>
          <a:p>
            <a:pPr lvl="1"/>
            <a:r>
              <a:rPr lang="en-US" dirty="0" smtClean="0"/>
              <a:t>This recognizes our members for their experience and may help with </a:t>
            </a:r>
            <a:r>
              <a:rPr lang="en-US" dirty="0" smtClean="0"/>
              <a:t>retention</a:t>
            </a:r>
          </a:p>
          <a:p>
            <a:pPr lvl="1"/>
            <a:r>
              <a:rPr lang="en-US" dirty="0" smtClean="0"/>
              <a:t>We are close to making our senior members objectives for 2015</a:t>
            </a:r>
            <a:endParaRPr lang="en-US" dirty="0" smtClean="0"/>
          </a:p>
          <a:p>
            <a:pPr marL="345833" lvl="1" indent="-345833">
              <a:spcBef>
                <a:spcPts val="1800"/>
              </a:spcBef>
              <a:buClrTx/>
              <a:buSzPct val="135000"/>
              <a:buBlip>
                <a:blip r:embed="rId3"/>
              </a:buBlip>
            </a:pPr>
            <a:r>
              <a:rPr lang="en-US" sz="2200" dirty="0"/>
              <a:t>We need programs to encourage students to become full IEEE </a:t>
            </a:r>
            <a:r>
              <a:rPr lang="en-US" sz="2200" dirty="0" smtClean="0"/>
              <a:t>members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Senior Member Goal for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2" b="462"/>
          <a:stretch/>
        </p:blipFill>
        <p:spPr>
          <a:xfrm>
            <a:off x="1378472" y="1612245"/>
            <a:ext cx="5919129" cy="51092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01742" y="4584908"/>
            <a:ext cx="3595859" cy="58860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0927" y="4445502"/>
            <a:ext cx="1533357" cy="92333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We only need 86 more SMs!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33148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4448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Region 6 Conferences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347992" y="5857638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602" indent="-28561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466" indent="-2284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451" indent="-2284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438" indent="-2284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424" indent="-2284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411" indent="-2284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7396" indent="-2284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4382" indent="-2284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FC4BB3-1613-A847-B563-AE2AF4058694}" type="slidenum">
              <a:rPr lang="en-US" sz="1000">
                <a:solidFill>
                  <a:srgbClr val="898989"/>
                </a:solidFill>
              </a:rPr>
              <a:pPr/>
              <a:t>14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46083" name="Content Placeholder 6"/>
          <p:cNvSpPr>
            <a:spLocks noGrp="1"/>
          </p:cNvSpPr>
          <p:nvPr>
            <p:ph idx="1"/>
          </p:nvPr>
        </p:nvSpPr>
        <p:spPr>
          <a:xfrm>
            <a:off x="644840" y="1445710"/>
            <a:ext cx="7772400" cy="290093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WIE –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May 23-24, 2016, Santa Clara</a:t>
            </a:r>
          </a:p>
          <a:p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IEEE On-Line Career and Talent Expo (on-going)</a:t>
            </a:r>
            <a:endParaRPr lang="en-US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GHTC –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October 2016,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Seattle, WA</a:t>
            </a:r>
            <a:endParaRPr lang="en-US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 smtClean="0">
                <a:latin typeface="Verdana" charset="0"/>
                <a:ea typeface="ＭＳ Ｐゴシック" charset="0"/>
                <a:cs typeface="ＭＳ Ｐゴシック" charset="0"/>
              </a:rPr>
              <a:t>SusTech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–October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2016, Phoenix, AZ</a:t>
            </a:r>
          </a:p>
          <a:p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Rising Stars—January 2-4, 2016, Las Vegas</a:t>
            </a: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5162129" y="5076195"/>
            <a:ext cx="2427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</a:rPr>
              <a:t>SUSTECH 2013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-960433" y="6244506"/>
            <a:ext cx="3711575" cy="1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/>
          <a:p>
            <a:pPr algn="ctr" eaLnBrk="0" hangingPunct="0"/>
            <a:r>
              <a:rPr lang="pt-BR" sz="600" b="1" i="1">
                <a:solidFill>
                  <a:schemeClr val="bg1"/>
                </a:solidFill>
              </a:rPr>
              <a:t>1</a:t>
            </a:r>
            <a:r>
              <a:rPr lang="pt-BR" sz="600" b="1" i="1" baseline="30000">
                <a:solidFill>
                  <a:schemeClr val="bg1"/>
                </a:solidFill>
              </a:rPr>
              <a:t>st</a:t>
            </a:r>
            <a:r>
              <a:rPr lang="pt-BR" sz="600" b="1" i="1">
                <a:solidFill>
                  <a:schemeClr val="bg1"/>
                </a:solidFill>
              </a:rPr>
              <a:t>  I E E E  Co n f e r e n c e  o n  T e c h n o l o g i e s  f o r  Su s t a i n a b i l i t y</a:t>
            </a: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46086" name="Rectangle 1"/>
          <p:cNvSpPr>
            <a:spLocks noChangeArrowheads="1"/>
          </p:cNvSpPr>
          <p:nvPr/>
        </p:nvSpPr>
        <p:spPr bwMode="auto">
          <a:xfrm>
            <a:off x="4960938" y="5332638"/>
            <a:ext cx="4572000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/>
          <a:p>
            <a:pPr algn="ctr" eaLnBrk="0" hangingPunct="0"/>
            <a:r>
              <a:rPr lang="en-US" b="1" dirty="0"/>
              <a:t>Women in Engineering</a:t>
            </a:r>
          </a:p>
          <a:p>
            <a:pPr algn="ctr" eaLnBrk="0" hangingPunct="0"/>
            <a:r>
              <a:rPr lang="en-US" b="1" dirty="0"/>
              <a:t>International Leadership Conference </a:t>
            </a:r>
          </a:p>
        </p:txBody>
      </p:sp>
      <p:pic>
        <p:nvPicPr>
          <p:cNvPr id="460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9" y="5700156"/>
            <a:ext cx="3340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9" y="4511209"/>
            <a:ext cx="292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32" y="4951173"/>
            <a:ext cx="17319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489" y="4181855"/>
            <a:ext cx="1892300" cy="23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and Hybrid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646238"/>
            <a:ext cx="8326438" cy="471011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IEEE Region 6 has acquired a license for a program available from the IEEE EAB for hosting virtual events</a:t>
            </a:r>
          </a:p>
          <a:p>
            <a:r>
              <a:rPr lang="en-US" dirty="0" smtClean="0"/>
              <a:t>We used this capability for the first time for the 2015 Rising Stars Conference—also at RS 2016</a:t>
            </a:r>
          </a:p>
          <a:p>
            <a:r>
              <a:rPr lang="en-US" dirty="0" smtClean="0"/>
              <a:t>This was used in the Career and Talent Expo and will be used for Rising Stars 2016</a:t>
            </a:r>
          </a:p>
          <a:p>
            <a:r>
              <a:rPr lang="en-US" dirty="0" smtClean="0"/>
              <a:t>This functionality can be used for many different types of events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Let’s start leveraging this, after the event if not during</a:t>
            </a:r>
          </a:p>
          <a:p>
            <a:pPr lvl="1"/>
            <a:r>
              <a:rPr lang="en-US" dirty="0" smtClean="0"/>
              <a:t>This could give us a real presence even after the event is finished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0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an On-Line Collection of Technical Chapter Meeting Recordings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646237"/>
            <a:ext cx="8326438" cy="45811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IEEE New Initiatives Comm. (NIC) funding of a pilot program in Region 4 and Region 6 into the Fall of this year</a:t>
            </a:r>
          </a:p>
          <a:p>
            <a:r>
              <a:rPr lang="en-US" dirty="0" smtClean="0"/>
              <a:t>We are hosting these recordings—they are available for free to all IEEE members on our beta site</a:t>
            </a:r>
          </a:p>
          <a:p>
            <a:r>
              <a:rPr lang="en-US" dirty="0" smtClean="0"/>
              <a:t>We intend to sell access to these recordings to non-members--enhance IEEE membership</a:t>
            </a:r>
          </a:p>
          <a:p>
            <a:r>
              <a:rPr lang="en-US" dirty="0" smtClean="0"/>
              <a:t>We could have 100’s of these in a year’s time, 1000’s in 5 year’s time—this is cutting edge material</a:t>
            </a:r>
          </a:p>
          <a:p>
            <a:r>
              <a:rPr lang="en-US" dirty="0" smtClean="0"/>
              <a:t>We are offering discounts for microphone packages and offering </a:t>
            </a:r>
            <a:r>
              <a:rPr lang="en-US" dirty="0" err="1" smtClean="0"/>
              <a:t>Camtasia</a:t>
            </a:r>
            <a:r>
              <a:rPr lang="en-US" dirty="0" smtClean="0"/>
              <a:t> licenses.   We are doing training to section and chapter leaders—Contact Scott </a:t>
            </a:r>
            <a:r>
              <a:rPr lang="en-US" dirty="0" err="1" smtClean="0"/>
              <a:t>Tamashiro</a:t>
            </a:r>
            <a:r>
              <a:rPr lang="en-US" dirty="0" smtClean="0"/>
              <a:t> if you are interested in these packages (</a:t>
            </a:r>
            <a:r>
              <a:rPr lang="en-US" dirty="0"/>
              <a:t>Scott </a:t>
            </a:r>
            <a:r>
              <a:rPr lang="en-US" dirty="0" err="1" smtClean="0"/>
              <a:t>Tamashiro</a:t>
            </a:r>
            <a:r>
              <a:rPr lang="en-US" dirty="0" smtClean="0"/>
              <a:t> (</a:t>
            </a:r>
            <a:r>
              <a:rPr lang="en-US" dirty="0" smtClean="0">
                <a:hlinkClick r:id="rId3"/>
              </a:rPr>
              <a:t>tamashiro</a:t>
            </a:r>
            <a:r>
              <a:rPr lang="en-US" dirty="0">
                <a:hlinkClick r:id="rId3"/>
              </a:rPr>
              <a:t>@</a:t>
            </a:r>
            <a:r>
              <a:rPr lang="en-US" dirty="0" smtClean="0">
                <a:hlinkClick r:id="rId3"/>
              </a:rPr>
              <a:t>ieee.org</a:t>
            </a:r>
            <a:r>
              <a:rPr lang="en-US" dirty="0" smtClean="0"/>
              <a:t>)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5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Recorded Meetings Initiative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95438"/>
            <a:ext cx="46482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Recording OU (Section/Chapter Meetings using Camtasia software and microphone sets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Videos are archived and can be easily searched with filter criteria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Phase I attracted 58 recorded meetings and 5032 total views</a:t>
            </a:r>
          </a:p>
          <a:p>
            <a:pPr>
              <a:defRPr/>
            </a:pPr>
            <a:endParaRPr lang="en-US" sz="23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SSO and IEEE Cart Integration in progress for membership benefit differentiation and potential revenue generation</a:t>
            </a:r>
            <a:endParaRPr lang="en-US" sz="2300" dirty="0">
              <a:solidFill>
                <a:prstClr val="black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91" y="4648200"/>
            <a:ext cx="4110019" cy="1794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45" y="1602365"/>
            <a:ext cx="4196348" cy="27769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557888" y="2844931"/>
            <a:ext cx="1042812" cy="5840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4853" y="4753988"/>
            <a:ext cx="937183" cy="6746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8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Contents Contribution </a:t>
            </a:r>
            <a:r>
              <a:rPr lang="en-US" dirty="0" smtClean="0"/>
              <a:t>(August 18,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/>
              <a:t>- </a:t>
            </a:r>
            <a:r>
              <a:rPr lang="en-US" altLang="zh-CN" sz="2800" dirty="0"/>
              <a:t>57 recorded meetings contributed</a:t>
            </a:r>
          </a:p>
          <a:p>
            <a:pPr lvl="1">
              <a:defRPr/>
            </a:pPr>
            <a:r>
              <a:rPr lang="en-US" altLang="zh-CN" sz="2600" dirty="0"/>
              <a:t>Technical, Social, Administrative</a:t>
            </a:r>
          </a:p>
          <a:p>
            <a:pPr lvl="1">
              <a:defRPr/>
            </a:pPr>
            <a:r>
              <a:rPr lang="en-US" altLang="zh-CN" sz="2600" dirty="0"/>
              <a:t>32 recordings from R6</a:t>
            </a:r>
          </a:p>
          <a:p>
            <a:pPr lvl="1">
              <a:defRPr/>
            </a:pPr>
            <a:r>
              <a:rPr lang="en-US" altLang="zh-CN" sz="2600" dirty="0"/>
              <a:t>25 recordings from other regions/international </a:t>
            </a:r>
            <a:r>
              <a:rPr lang="en-US" altLang="zh-CN" sz="2600" dirty="0" smtClean="0"/>
              <a:t>conferences</a:t>
            </a:r>
          </a:p>
          <a:p>
            <a:pPr>
              <a:defRPr/>
            </a:pPr>
            <a:r>
              <a:rPr lang="en-US" altLang="zh-CN" sz="2800" dirty="0"/>
              <a:t>5032 total views to streaming content, from 328 unique IP addresses</a:t>
            </a:r>
          </a:p>
          <a:p>
            <a:pPr>
              <a:defRPr/>
            </a:pPr>
            <a:r>
              <a:rPr lang="en-US" altLang="zh-CN" sz="2800" dirty="0"/>
              <a:t>- 1282 views to steaming content from registered users = 33 views per registered user</a:t>
            </a:r>
          </a:p>
          <a:p>
            <a:pPr lvl="1">
              <a:defRPr/>
            </a:pP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2658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30"/>
            <a:ext cx="8229600" cy="1143000"/>
          </a:xfrm>
        </p:spPr>
        <p:txBody>
          <a:bodyPr/>
          <a:lstStyle/>
          <a:p>
            <a:r>
              <a:rPr lang="en-US" dirty="0" smtClean="0"/>
              <a:t>Student Branch Rebates – </a:t>
            </a:r>
            <a:br>
              <a:rPr lang="en-US" dirty="0" smtClean="0"/>
            </a:br>
            <a:r>
              <a:rPr lang="en-US" dirty="0" smtClean="0"/>
              <a:t>Good news is that R6 is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19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4500" y="4638907"/>
            <a:ext cx="4629305" cy="356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8611"/>
          <a:ext cx="8326440" cy="526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610"/>
                <a:gridCol w="2081610"/>
                <a:gridCol w="2081610"/>
                <a:gridCol w="2081610"/>
              </a:tblGrid>
              <a:tr h="870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Branches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Rebates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Rebate</a:t>
                      </a:r>
                    </a:p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6.0%</a:t>
                      </a:r>
                    </a:p>
                  </a:txBody>
                  <a:tcPr marL="9525" marR="9525" marT="9525" marB="0" anchor="b"/>
                </a:tc>
              </a:tr>
              <a:tr h="4398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3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6"/>
    </mc:Choice>
    <mc:Fallback xmlns="">
      <p:transition xmlns:p14="http://schemas.microsoft.com/office/powerpoint/2010/main" spd="slow" advTm="760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3200" dirty="0" smtClean="0"/>
              <a:t>Today’s Meeting</a:t>
            </a:r>
          </a:p>
          <a:p>
            <a:r>
              <a:rPr lang="en-US" sz="3200" dirty="0" smtClean="0"/>
              <a:t>2015 </a:t>
            </a:r>
            <a:r>
              <a:rPr lang="en-US" sz="3200" dirty="0" smtClean="0"/>
              <a:t>Region 6 Accomplishments</a:t>
            </a:r>
            <a:endParaRPr lang="en-US" sz="3200" dirty="0"/>
          </a:p>
          <a:p>
            <a:r>
              <a:rPr lang="en-US" sz="3200" dirty="0" smtClean="0"/>
              <a:t>2016 Region 6 Plans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1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Student-Targeted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580881"/>
          </a:xfrm>
        </p:spPr>
        <p:txBody>
          <a:bodyPr/>
          <a:lstStyle/>
          <a:p>
            <a:pPr>
              <a:spcBef>
                <a:spcPts val="538"/>
              </a:spcBef>
            </a:pPr>
            <a:r>
              <a:rPr lang="en-US" sz="2800" dirty="0"/>
              <a:t>Improve student branches by improving section relations with their student branches.</a:t>
            </a:r>
          </a:p>
          <a:p>
            <a:pPr lvl="1">
              <a:spcBef>
                <a:spcPts val="538"/>
              </a:spcBef>
            </a:pPr>
            <a:r>
              <a:rPr lang="en-US" sz="2800" dirty="0" smtClean="0"/>
              <a:t>Communication and supporting involvement in wider IEEE activities</a:t>
            </a:r>
            <a:r>
              <a:rPr lang="en-US" sz="2800" dirty="0"/>
              <a:t>.</a:t>
            </a:r>
            <a:endParaRPr lang="en-US" sz="2800" dirty="0" smtClean="0"/>
          </a:p>
          <a:p>
            <a:pPr>
              <a:spcBef>
                <a:spcPts val="538"/>
              </a:spcBef>
            </a:pPr>
            <a:r>
              <a:rPr lang="en-US" sz="2800" dirty="0"/>
              <a:t>Improve effectiveness of area meetings for student members</a:t>
            </a:r>
          </a:p>
          <a:p>
            <a:pPr lvl="1">
              <a:spcBef>
                <a:spcPts val="538"/>
              </a:spcBef>
            </a:pPr>
            <a:r>
              <a:rPr lang="en-US" sz="2800" dirty="0" smtClean="0">
                <a:solidFill>
                  <a:srgbClr val="0077A4"/>
                </a:solidFill>
              </a:rPr>
              <a:t>Revising Student Leadership Training. </a:t>
            </a:r>
          </a:p>
          <a:p>
            <a:pPr lvl="1">
              <a:spcBef>
                <a:spcPts val="538"/>
              </a:spcBef>
            </a:pPr>
            <a:r>
              <a:rPr lang="en-US" sz="2800" dirty="0" smtClean="0"/>
              <a:t>Making student competitions more relevant and appealing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xmlns:p14="http://schemas.microsoft.com/office/powerpoint/2010/main" spd="slow" advTm="772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r>
              <a:rPr lang="en-US" dirty="0" smtClean="0"/>
              <a:t>Region 6 is committed to STEM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94060"/>
            <a:ext cx="8077200" cy="4120221"/>
          </a:xfrm>
        </p:spPr>
        <p:txBody>
          <a:bodyPr/>
          <a:lstStyle/>
          <a:p>
            <a:r>
              <a:rPr lang="en-US" dirty="0" smtClean="0"/>
              <a:t>Funding for STEM outreach</a:t>
            </a:r>
          </a:p>
          <a:p>
            <a:pPr lvl="1"/>
            <a:r>
              <a:rPr lang="en-US" dirty="0" smtClean="0"/>
              <a:t>It’s our future</a:t>
            </a:r>
          </a:p>
          <a:p>
            <a:pPr lvl="1"/>
            <a:r>
              <a:rPr lang="en-US" dirty="0" smtClean="0"/>
              <a:t>It can be 3% or 33%...but not 0!  </a:t>
            </a:r>
          </a:p>
          <a:p>
            <a:pPr lvl="1"/>
            <a:r>
              <a:rPr lang="en-US" dirty="0" smtClean="0"/>
              <a:t>Even if it’s not YOUR cup of tea--Delegate!  </a:t>
            </a:r>
            <a:r>
              <a:rPr lang="en-US" i="1" dirty="0" smtClean="0"/>
              <a:t>Frequently</a:t>
            </a:r>
            <a:r>
              <a:rPr lang="en-US" dirty="0" smtClean="0"/>
              <a:t> but not exclusively, a PACE function</a:t>
            </a:r>
          </a:p>
          <a:p>
            <a:r>
              <a:rPr lang="en-US" dirty="0" smtClean="0"/>
              <a:t>Sections provide and communicate options to members, encourage involvement, publicize successes</a:t>
            </a:r>
          </a:p>
          <a:p>
            <a:pPr lvl="1"/>
            <a:r>
              <a:rPr lang="en-US" dirty="0" smtClean="0"/>
              <a:t>Appoint a Pre-college Outreach Chair</a:t>
            </a:r>
          </a:p>
          <a:p>
            <a:pPr lvl="1"/>
            <a:r>
              <a:rPr lang="en-US" dirty="0" smtClean="0"/>
              <a:t>Hold at least ONE precollege STEM event in 2015 </a:t>
            </a:r>
          </a:p>
          <a:p>
            <a:pPr lvl="1"/>
            <a:r>
              <a:rPr lang="en-US" dirty="0" smtClean="0"/>
              <a:t>Tell your Region about it!   </a:t>
            </a:r>
          </a:p>
          <a:p>
            <a:r>
              <a:rPr lang="en-US" dirty="0" smtClean="0"/>
              <a:t>See </a:t>
            </a:r>
            <a:r>
              <a:rPr lang="en-US" dirty="0"/>
              <a:t>our website: 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http://ieee-region6.org/k-12-programs/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B6F03-7DBC-4D44-A3A3-DCF78662B3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 smtClean="0"/>
              <a:t>R6 Precollege Outreach Timeline for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522322"/>
            <a:ext cx="8326438" cy="4386262"/>
          </a:xfrm>
        </p:spPr>
        <p:txBody>
          <a:bodyPr/>
          <a:lstStyle/>
          <a:p>
            <a:r>
              <a:rPr lang="en-US" sz="2000" dirty="0"/>
              <a:t>January: Commit my section to SOME outreach </a:t>
            </a:r>
          </a:p>
          <a:p>
            <a:r>
              <a:rPr lang="en-US" sz="2000" dirty="0"/>
              <a:t>February: Identify a </a:t>
            </a:r>
            <a:r>
              <a:rPr lang="en-US" sz="2000" dirty="0" err="1"/>
              <a:t>PreCollege</a:t>
            </a:r>
            <a:r>
              <a:rPr lang="en-US" sz="2000" dirty="0"/>
              <a:t> Outreach Chair</a:t>
            </a:r>
          </a:p>
          <a:p>
            <a:r>
              <a:rPr lang="en-US" sz="2000" dirty="0"/>
              <a:t>March: Region’s first mailing / mail list needed! </a:t>
            </a:r>
          </a:p>
          <a:p>
            <a:r>
              <a:rPr lang="en-US" sz="2000" dirty="0"/>
              <a:t>April: Have a plan for a visit, an event, an effort</a:t>
            </a:r>
          </a:p>
          <a:p>
            <a:r>
              <a:rPr lang="en-US" sz="2000" dirty="0"/>
              <a:t>May: Post each Section’s plan to Region website</a:t>
            </a:r>
          </a:p>
          <a:p>
            <a:r>
              <a:rPr lang="en-US" sz="2000" dirty="0"/>
              <a:t>June: Execute the visit, event, effort.  Take pictures!  </a:t>
            </a:r>
          </a:p>
          <a:p>
            <a:r>
              <a:rPr lang="en-US" sz="2000" dirty="0"/>
              <a:t>July: Provide at least one picture to Region </a:t>
            </a:r>
          </a:p>
          <a:p>
            <a:r>
              <a:rPr lang="en-US" sz="2000" dirty="0"/>
              <a:t>September: Post pictures to Region Website </a:t>
            </a:r>
          </a:p>
          <a:p>
            <a:r>
              <a:rPr lang="en-US" sz="2000" b="1" dirty="0"/>
              <a:t>October: Encourage further events </a:t>
            </a:r>
          </a:p>
          <a:p>
            <a:r>
              <a:rPr lang="en-US" sz="2000" b="1" dirty="0"/>
              <a:t>December: Recognize the Pt, Au, and Ag sections!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B6F03-7DBC-4D44-A3A3-DCF78662B3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8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We </a:t>
            </a:r>
            <a:r>
              <a:rPr lang="en-US" sz="2200" dirty="0"/>
              <a:t>are trying to use </a:t>
            </a:r>
            <a:r>
              <a:rPr lang="en-US" sz="2200" b="1" dirty="0"/>
              <a:t>project management tools </a:t>
            </a:r>
            <a:r>
              <a:rPr lang="en-US" sz="2200" dirty="0"/>
              <a:t>as well as micro-volunteering to make it easier for professional volunteers to help Region 6.  </a:t>
            </a:r>
          </a:p>
          <a:p>
            <a:r>
              <a:rPr lang="en-US" sz="2200" dirty="0"/>
              <a:t>Region 6 has money available for local sections to </a:t>
            </a:r>
            <a:r>
              <a:rPr lang="en-US" sz="2200" b="1" dirty="0"/>
              <a:t>host breakfasts or lunches with local industry</a:t>
            </a:r>
            <a:r>
              <a:rPr lang="en-US" sz="2200" dirty="0"/>
              <a:t> leaders.  In the Santa Clara Valley section they do this about once a quarter with about 30 companies participating</a:t>
            </a:r>
          </a:p>
          <a:p>
            <a:r>
              <a:rPr lang="en-US" sz="2200" dirty="0"/>
              <a:t>We are seeking </a:t>
            </a:r>
            <a:r>
              <a:rPr lang="en-US" sz="2200" b="1" dirty="0"/>
              <a:t>IEEE Engineering Milestones in Region</a:t>
            </a:r>
            <a:r>
              <a:rPr lang="en-US" sz="2200" dirty="0"/>
              <a:t> </a:t>
            </a:r>
            <a:r>
              <a:rPr lang="en-US" sz="2200" b="1" dirty="0"/>
              <a:t>6 </a:t>
            </a:r>
            <a:r>
              <a:rPr lang="en-US" sz="2200" dirty="0"/>
              <a:t>and have a Region 6 Milestone coordinator who can help you with this process—Brian Berg, </a:t>
            </a:r>
            <a:r>
              <a:rPr lang="en-US" sz="2200" dirty="0">
                <a:hlinkClick r:id="rId2"/>
              </a:rPr>
              <a:t>brianberg@gmail.com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Assessment Increase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Region 6 </a:t>
            </a:r>
            <a:r>
              <a:rPr lang="en-US" dirty="0" smtClean="0">
                <a:latin typeface="Verdana" charset="0"/>
              </a:rPr>
              <a:t>had </a:t>
            </a:r>
            <a:r>
              <a:rPr lang="en-US" dirty="0">
                <a:latin typeface="Verdana" charset="0"/>
              </a:rPr>
              <a:t>the lowest </a:t>
            </a:r>
            <a:r>
              <a:rPr lang="en-US" dirty="0" smtClean="0">
                <a:latin typeface="Verdana" charset="0"/>
              </a:rPr>
              <a:t>regular member assessment </a:t>
            </a:r>
            <a:r>
              <a:rPr lang="en-US" dirty="0">
                <a:latin typeface="Verdana" charset="0"/>
              </a:rPr>
              <a:t>of any region ($1 per member)</a:t>
            </a:r>
          </a:p>
          <a:p>
            <a:r>
              <a:rPr lang="en-US" dirty="0">
                <a:latin typeface="Verdana" charset="0"/>
              </a:rPr>
              <a:t>Region 6 </a:t>
            </a:r>
            <a:r>
              <a:rPr lang="en-US" dirty="0" smtClean="0">
                <a:latin typeface="Verdana" charset="0"/>
              </a:rPr>
              <a:t>was able to </a:t>
            </a:r>
            <a:r>
              <a:rPr lang="en-US" dirty="0">
                <a:latin typeface="Verdana" charset="0"/>
              </a:rPr>
              <a:t>increase this to $3 per member in </a:t>
            </a:r>
            <a:r>
              <a:rPr lang="en-US" dirty="0" smtClean="0">
                <a:latin typeface="Verdana" charset="0"/>
              </a:rPr>
              <a:t>2016 (a gain of $2 per member)</a:t>
            </a:r>
          </a:p>
          <a:p>
            <a:r>
              <a:rPr lang="en-US" dirty="0" smtClean="0">
                <a:latin typeface="Verdana" charset="0"/>
              </a:rPr>
              <a:t>This could give us over $90,000 more for the region 6 budget starting in 2016</a:t>
            </a:r>
          </a:p>
          <a:p>
            <a:r>
              <a:rPr lang="en-US" dirty="0" smtClean="0">
                <a:latin typeface="Verdana" charset="0"/>
              </a:rPr>
              <a:t>We can use this to help fund new initiatives and also to start saving for the 2017 Sections Congress</a:t>
            </a:r>
            <a:endParaRPr lang="en-US" dirty="0">
              <a:latin typeface="Verdan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6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 Region 6 Gear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3" b="2373"/>
          <a:stretch/>
        </p:blipFill>
        <p:spPr>
          <a:xfrm>
            <a:off x="4255069" y="1703850"/>
            <a:ext cx="4436494" cy="43329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562" y="2321677"/>
            <a:ext cx="3898900" cy="3175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509131" y="4104738"/>
            <a:ext cx="1745938" cy="511155"/>
          </a:xfrm>
          <a:prstGeom prst="straightConnector1">
            <a:avLst/>
          </a:prstGeom>
          <a:ln w="1270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98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for </a:t>
            </a:r>
            <a:r>
              <a:rPr lang="en-US" dirty="0" smtClean="0"/>
              <a:t>2016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6" y="1272229"/>
            <a:ext cx="8326438" cy="4386262"/>
          </a:xfrm>
        </p:spPr>
        <p:txBody>
          <a:bodyPr/>
          <a:lstStyle/>
          <a:p>
            <a:r>
              <a:rPr lang="en-US" dirty="0" smtClean="0"/>
              <a:t>Expand the chapter recording effort to other regions but have Region 6 lead the way</a:t>
            </a:r>
          </a:p>
          <a:p>
            <a:pPr lvl="1"/>
            <a:r>
              <a:rPr lang="en-US" dirty="0" smtClean="0"/>
              <a:t>Improve web site </a:t>
            </a:r>
            <a:endParaRPr lang="en-US" dirty="0" smtClean="0"/>
          </a:p>
          <a:p>
            <a:pPr lvl="1"/>
            <a:r>
              <a:rPr lang="en-US" dirty="0" smtClean="0"/>
              <a:t>Develop a culture of Region 6 chapter recording and uploading in 2016</a:t>
            </a:r>
            <a:endParaRPr lang="en-US" dirty="0" smtClean="0"/>
          </a:p>
          <a:p>
            <a:pPr lvl="1"/>
            <a:r>
              <a:rPr lang="en-US" dirty="0" smtClean="0"/>
              <a:t>Funding </a:t>
            </a:r>
            <a:r>
              <a:rPr lang="en-US" dirty="0" smtClean="0"/>
              <a:t>approved </a:t>
            </a:r>
            <a:r>
              <a:rPr lang="en-US" dirty="0" smtClean="0"/>
              <a:t>for </a:t>
            </a:r>
            <a:r>
              <a:rPr lang="en-US" dirty="0" smtClean="0"/>
              <a:t>continuation in 2016</a:t>
            </a:r>
          </a:p>
          <a:p>
            <a:r>
              <a:rPr lang="en-US" dirty="0" smtClean="0"/>
              <a:t>Stop </a:t>
            </a:r>
            <a:r>
              <a:rPr lang="en-US" dirty="0" smtClean="0"/>
              <a:t>the membership decline in Region 6</a:t>
            </a:r>
          </a:p>
          <a:p>
            <a:pPr lvl="1"/>
            <a:r>
              <a:rPr lang="en-US" dirty="0" smtClean="0"/>
              <a:t>More micro-volunteer </a:t>
            </a:r>
            <a:r>
              <a:rPr lang="en-US" dirty="0" smtClean="0"/>
              <a:t>opportunities—continue and expand effort for reinstatement in 2016</a:t>
            </a:r>
          </a:p>
          <a:p>
            <a:pPr lvl="1"/>
            <a:r>
              <a:rPr lang="en-US" dirty="0" smtClean="0"/>
              <a:t>Target students and graduate students—student to full member transition</a:t>
            </a:r>
          </a:p>
          <a:p>
            <a:pPr lvl="1"/>
            <a:r>
              <a:rPr lang="en-US" dirty="0" smtClean="0"/>
              <a:t>Our goal is to reverse the trend of R6 membership decline starting in 2016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September Membership Info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"/>
          <a:stretch/>
        </p:blipFill>
        <p:spPr>
          <a:xfrm>
            <a:off x="139396" y="2033478"/>
            <a:ext cx="8735491" cy="28767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509818"/>
            <a:ext cx="8874887" cy="207818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81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2016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444874"/>
            <a:ext cx="8326438" cy="4386262"/>
          </a:xfrm>
        </p:spPr>
        <p:txBody>
          <a:bodyPr/>
          <a:lstStyle/>
          <a:p>
            <a:r>
              <a:rPr lang="en-US" dirty="0"/>
              <a:t>Streamline and organize R6 conferences</a:t>
            </a:r>
          </a:p>
          <a:p>
            <a:pPr lvl="1"/>
            <a:r>
              <a:rPr lang="en-US" dirty="0"/>
              <a:t>Doing this for GHTC and intend to expand this for our other </a:t>
            </a:r>
            <a:r>
              <a:rPr lang="en-US" dirty="0" smtClean="0"/>
              <a:t>conferences</a:t>
            </a:r>
          </a:p>
          <a:p>
            <a:r>
              <a:rPr lang="en-US" dirty="0" smtClean="0"/>
              <a:t>Expand our joint regional </a:t>
            </a:r>
            <a:r>
              <a:rPr lang="en-US" dirty="0" err="1" smtClean="0"/>
              <a:t>OpCom</a:t>
            </a:r>
            <a:r>
              <a:rPr lang="en-US" dirty="0" smtClean="0"/>
              <a:t> to include Region 6, Region 4 and the Region 5 </a:t>
            </a:r>
            <a:r>
              <a:rPr lang="en-US" dirty="0" err="1" smtClean="0"/>
              <a:t>ExCom</a:t>
            </a:r>
            <a:r>
              <a:rPr lang="en-US" dirty="0" smtClean="0"/>
              <a:t>.  Include IEEE USA awards on Saturday night</a:t>
            </a:r>
          </a:p>
          <a:p>
            <a:r>
              <a:rPr lang="en-US" dirty="0"/>
              <a:t>Generate 4 non-SF Bay Area IEEE Engineering Milestones in Region 6 in 2016</a:t>
            </a:r>
          </a:p>
          <a:p>
            <a:r>
              <a:rPr lang="en-US" dirty="0" smtClean="0"/>
              <a:t>Expand our PACE spending in 2016 from its level in 2015—some Region 6 money and solicit additional memory from IEEE USA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1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2016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link with Maker Faire, Science Fiction writers and other </a:t>
            </a:r>
            <a:r>
              <a:rPr lang="en-US" dirty="0" smtClean="0"/>
              <a:t>visionaries</a:t>
            </a:r>
          </a:p>
          <a:p>
            <a:r>
              <a:rPr lang="en-US" dirty="0" smtClean="0"/>
              <a:t>Create a coordinated R6 SIGHT committee and incorporate humanitarian projects in our new student training initiatives</a:t>
            </a:r>
          </a:p>
          <a:p>
            <a:r>
              <a:rPr lang="en-US" dirty="0" smtClean="0"/>
              <a:t>Create strong alliances between IEEE Region 6 and industry—create Region 6 Industrial Advisory Board</a:t>
            </a:r>
            <a:endParaRPr lang="en-US" dirty="0"/>
          </a:p>
          <a:p>
            <a:r>
              <a:rPr lang="en-US" dirty="0" smtClean="0"/>
              <a:t>In general:  More </a:t>
            </a:r>
            <a:r>
              <a:rPr lang="en-US" dirty="0"/>
              <a:t>PACE, more STEM, more industry, more FUN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4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Today!!!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-718" b="-459"/>
          <a:stretch/>
        </p:blipFill>
        <p:spPr>
          <a:xfrm>
            <a:off x="2280574" y="1502487"/>
            <a:ext cx="4250524" cy="53555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7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Partnership with Global Innovation Exchange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3" b="951"/>
          <a:stretch/>
        </p:blipFill>
        <p:spPr>
          <a:xfrm>
            <a:off x="1829118" y="1520449"/>
            <a:ext cx="4505662" cy="50122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3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Joint Region Meeting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include Region 6, Region 4 and the </a:t>
            </a:r>
            <a:r>
              <a:rPr lang="en-US" dirty="0" err="1"/>
              <a:t>E</a:t>
            </a:r>
            <a:r>
              <a:rPr lang="en-US" dirty="0" err="1" smtClean="0"/>
              <a:t>xcom</a:t>
            </a:r>
            <a:r>
              <a:rPr lang="en-US" dirty="0" smtClean="0"/>
              <a:t> from Region 5</a:t>
            </a:r>
          </a:p>
          <a:p>
            <a:r>
              <a:rPr lang="en-US" dirty="0" smtClean="0"/>
              <a:t>Date for meeting is Friday 1/29/16 through Sunday 1/31/16</a:t>
            </a:r>
          </a:p>
          <a:p>
            <a:r>
              <a:rPr lang="en-US" dirty="0" smtClean="0"/>
              <a:t>Location is the Excalibur Hotel in Las Vegas, Nevada</a:t>
            </a:r>
          </a:p>
          <a:p>
            <a:r>
              <a:rPr lang="en-US" dirty="0" smtClean="0"/>
              <a:t>IEEE USA awards on Saturday</a:t>
            </a:r>
          </a:p>
          <a:p>
            <a:r>
              <a:rPr lang="en-US" dirty="0" smtClean="0"/>
              <a:t>More information is forthcoming</a:t>
            </a:r>
          </a:p>
          <a:p>
            <a:r>
              <a:rPr lang="en-US" dirty="0" smtClean="0"/>
              <a:t>Also we need to set up our dates for Spring and Fall Area meetings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516460" y="362489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76" tIns="45688" rIns="91376" bIns="45688"/>
          <a:lstStyle/>
          <a:p>
            <a:pPr>
              <a:tabLst>
                <a:tab pos="0" algn="l"/>
                <a:tab pos="913758" algn="l"/>
                <a:tab pos="1827517" algn="l"/>
                <a:tab pos="2741275" algn="l"/>
                <a:tab pos="3655033" algn="l"/>
                <a:tab pos="4568793" algn="l"/>
                <a:tab pos="5482553" algn="l"/>
                <a:tab pos="6396310" algn="l"/>
                <a:tab pos="7310071" algn="l"/>
                <a:tab pos="8223827" algn="l"/>
                <a:tab pos="9137589" algn="l"/>
                <a:tab pos="10051346" algn="l"/>
              </a:tabLst>
            </a:pPr>
            <a:r>
              <a:rPr lang="en-US" sz="3200" b="1" i="1" dirty="0">
                <a:latin typeface="Verdana" pitchFamily="34" charset="0"/>
              </a:rPr>
              <a:t>Your IEEE Resources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685800" y="3422656"/>
            <a:ext cx="7772400" cy="33241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76" tIns="45688" rIns="91376" bIns="45688"/>
          <a:lstStyle/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Blip>
                <a:blip r:embed="rId3"/>
              </a:buBlip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ieee.org </a:t>
            </a:r>
          </a:p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Blip>
                <a:blip r:embed="rId3"/>
              </a:buBlip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ieee-usa.org</a:t>
            </a:r>
          </a:p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Blip>
                <a:blip r:embed="rId3"/>
              </a:buBlip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ieee-region6.org</a:t>
            </a:r>
          </a:p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Blip>
                <a:blip r:embed="rId3"/>
              </a:buBlip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students.ieee-region6.org</a:t>
            </a:r>
          </a:p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Font typeface="Arial" pitchFamily="34" charset="0"/>
              <a:buChar char="•"/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marL="341073" indent="-341073">
              <a:spcBef>
                <a:spcPts val="700"/>
              </a:spcBef>
              <a:buClr>
                <a:srgbClr val="808080"/>
              </a:buClr>
              <a:buSzPct val="80000"/>
              <a:buBlip>
                <a:blip r:embed="rId3"/>
              </a:buBlip>
              <a:tabLst>
                <a:tab pos="910587" algn="l"/>
                <a:tab pos="1824345" algn="l"/>
                <a:tab pos="2738104" algn="l"/>
                <a:tab pos="3651861" algn="l"/>
                <a:tab pos="4565621" algn="l"/>
                <a:tab pos="5479379" algn="l"/>
                <a:tab pos="6393139" algn="l"/>
                <a:tab pos="7306897" algn="l"/>
                <a:tab pos="8220653" algn="l"/>
                <a:tab pos="9134414" algn="l"/>
                <a:tab pos="10048174" algn="l"/>
              </a:tabLst>
            </a:pP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192" y="1073154"/>
            <a:ext cx="4699000" cy="2349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215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Tom Coughlin for IEEE CE Society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5792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>
                <a:solidFill>
                  <a:schemeClr val="bg1"/>
                </a:solidFill>
                <a:latin typeface="Lucida Calligraphy"/>
                <a:cs typeface="Lucida Calligraphy"/>
              </a:rPr>
              <a:t>Thanks</a:t>
            </a:r>
            <a:endParaRPr lang="en-US" sz="7200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53708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</a:t>
            </a:r>
            <a:r>
              <a:rPr lang="en-US" dirty="0" smtClean="0"/>
              <a:t>-un-</a:t>
            </a:r>
            <a:r>
              <a:rPr lang="en-US" dirty="0" err="1" smtClean="0"/>
              <a:t>teer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3200" dirty="0" smtClean="0"/>
              <a:t>My definition:  A really generous person who contributes their time, passion and vision to help get things done and change the world</a:t>
            </a:r>
          </a:p>
          <a:p>
            <a:r>
              <a:rPr lang="en-US" sz="3200" dirty="0" smtClean="0"/>
              <a:t>Dictionary:  A </a:t>
            </a:r>
            <a:r>
              <a:rPr lang="en-US" sz="3200" dirty="0"/>
              <a:t>person who freely offers to take part in an enterprise or undertake a task.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30"/>
            <a:ext cx="8229600" cy="1143000"/>
          </a:xfrm>
        </p:spPr>
        <p:txBody>
          <a:bodyPr/>
          <a:lstStyle/>
          <a:p>
            <a:r>
              <a:rPr lang="en-US" dirty="0" smtClean="0"/>
              <a:t>IEEE Region 6 Objectives,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416380"/>
            <a:ext cx="8530683" cy="5118235"/>
          </a:xfrm>
        </p:spPr>
        <p:txBody>
          <a:bodyPr>
            <a:noAutofit/>
          </a:bodyPr>
          <a:lstStyle/>
          <a:p>
            <a:r>
              <a:rPr lang="en-US" sz="2000" dirty="0"/>
              <a:t>Respect and enable the volunteer</a:t>
            </a:r>
          </a:p>
          <a:p>
            <a:r>
              <a:rPr lang="en-US" sz="2000" dirty="0"/>
              <a:t>Enhance membership and improve retention</a:t>
            </a:r>
          </a:p>
          <a:p>
            <a:r>
              <a:rPr lang="en-US" sz="2000" dirty="0"/>
              <a:t>Enhance our on-line experience </a:t>
            </a:r>
          </a:p>
          <a:p>
            <a:r>
              <a:rPr lang="en-US" sz="2000" dirty="0"/>
              <a:t>Create active alliances with industry and VCs</a:t>
            </a:r>
          </a:p>
          <a:p>
            <a:r>
              <a:rPr lang="en-US" sz="2000" dirty="0"/>
              <a:t>Create active alliances with academia</a:t>
            </a:r>
          </a:p>
          <a:p>
            <a:r>
              <a:rPr lang="en-US" sz="2000" dirty="0"/>
              <a:t>Create active alliances with technically oriented cultural groups and STEM</a:t>
            </a:r>
          </a:p>
          <a:p>
            <a:r>
              <a:rPr lang="en-US" sz="2000" dirty="0"/>
              <a:t>Recognize and celebrate our history</a:t>
            </a:r>
          </a:p>
          <a:p>
            <a:r>
              <a:rPr lang="en-US" sz="2000" dirty="0"/>
              <a:t>Region 6 recognition—get your MGA &amp; IEEE award nominations in now</a:t>
            </a:r>
          </a:p>
          <a:p>
            <a:r>
              <a:rPr lang="en-US" sz="2000" dirty="0"/>
              <a:t>Make IEEE Region 6 cool, be creative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 - </a:t>
            </a:r>
            <a:r>
              <a:rPr lang="en-US" dirty="0" smtClean="0"/>
              <a:t>2015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65760" y="1460045"/>
            <a:ext cx="8326438" cy="4389120"/>
          </a:xfrm>
        </p:spPr>
        <p:txBody>
          <a:bodyPr/>
          <a:lstStyle/>
          <a:p>
            <a:r>
              <a:rPr lang="en-US" dirty="0" smtClean="0"/>
              <a:t>Membership in arrears recruitment and membership recognition</a:t>
            </a:r>
          </a:p>
          <a:p>
            <a:r>
              <a:rPr lang="en-US" dirty="0" smtClean="0"/>
              <a:t>Region 6 conferences</a:t>
            </a:r>
          </a:p>
          <a:p>
            <a:r>
              <a:rPr lang="en-US" dirty="0" smtClean="0"/>
              <a:t>On-line conferences</a:t>
            </a:r>
          </a:p>
          <a:p>
            <a:r>
              <a:rPr lang="en-US" dirty="0" smtClean="0"/>
              <a:t>Chapter meeting recording</a:t>
            </a:r>
          </a:p>
          <a:p>
            <a:r>
              <a:rPr lang="en-US" dirty="0" smtClean="0"/>
              <a:t>Program management for Region 6 activities</a:t>
            </a:r>
          </a:p>
          <a:p>
            <a:r>
              <a:rPr lang="en-US" dirty="0" smtClean="0"/>
              <a:t>Creating alliances with industry and academia</a:t>
            </a:r>
          </a:p>
          <a:p>
            <a:r>
              <a:rPr lang="en-US" dirty="0" smtClean="0"/>
              <a:t>Student and STEM Support</a:t>
            </a:r>
          </a:p>
          <a:p>
            <a:r>
              <a:rPr lang="en-US" dirty="0" smtClean="0"/>
              <a:t>Region 6 IEEE Eng. Milestone Coordinator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6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PACE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spent all our budgeted PACE money by June—first time ever!  Great job to all the sections and branches that planned activities</a:t>
            </a:r>
          </a:p>
          <a:p>
            <a:r>
              <a:rPr lang="en-US" dirty="0" smtClean="0"/>
              <a:t>We want all sections to do at least one PACE funded activity in 2015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asked </a:t>
            </a:r>
            <a:r>
              <a:rPr lang="en-US" dirty="0" smtClean="0"/>
              <a:t>IEEE USA for some extra money this year for more PACE projects—we </a:t>
            </a:r>
            <a:r>
              <a:rPr lang="en-US" dirty="0" smtClean="0"/>
              <a:t>are getting some to help fund Rising Stars </a:t>
            </a:r>
            <a:r>
              <a:rPr lang="en-US" dirty="0" err="1" smtClean="0"/>
              <a:t>Attendence</a:t>
            </a:r>
            <a:r>
              <a:rPr lang="en-US" dirty="0" smtClean="0"/>
              <a:t> and some additional PACE activities</a:t>
            </a:r>
            <a:endParaRPr lang="en-US" dirty="0" smtClean="0"/>
          </a:p>
          <a:p>
            <a:r>
              <a:rPr lang="en-US" b="1" dirty="0" smtClean="0"/>
              <a:t>Can we do this again in 2016?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64" y="260630"/>
            <a:ext cx="8970036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/>
                <a:cs typeface="Arial"/>
              </a:rPr>
              <a:t>Region 6 - High Grade Members 2000-2014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225261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8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70054" y="2091090"/>
            <a:ext cx="7416746" cy="820946"/>
          </a:xfrm>
          <a:prstGeom prst="straightConnector1">
            <a:avLst/>
          </a:prstGeom>
          <a:ln w="1270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38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</a:t>
            </a:r>
            <a:r>
              <a:rPr lang="en-US" dirty="0" smtClean="0"/>
              <a:t>Initiative – </a:t>
            </a:r>
            <a:br>
              <a:rPr lang="en-US" dirty="0" smtClean="0"/>
            </a:br>
            <a:r>
              <a:rPr lang="en-US" dirty="0" smtClean="0"/>
              <a:t>Member to Member Renewal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500690"/>
            <a:ext cx="8326438" cy="4386262"/>
          </a:xfrm>
        </p:spPr>
        <p:txBody>
          <a:bodyPr/>
          <a:lstStyle/>
          <a:p>
            <a:r>
              <a:rPr lang="en-US" sz="2000" dirty="0"/>
              <a:t>Towards the end of February 2015 IEEE terminated membership for folks that didn’t renew their membership</a:t>
            </a:r>
          </a:p>
          <a:p>
            <a:r>
              <a:rPr lang="en-US" sz="2000" dirty="0"/>
              <a:t>From March 2015 to the end of May 2015 Region 6 began a pilot micro-volunteer program, with IEEE Membership Recruitment, to get IEEE volunteers to sign up to make calls to a list of 10 people in their section</a:t>
            </a:r>
          </a:p>
          <a:p>
            <a:r>
              <a:rPr lang="en-US" sz="2000" dirty="0"/>
              <a:t>We created an incentive program for callers who are able to get terminated members to renew</a:t>
            </a:r>
          </a:p>
          <a:p>
            <a:r>
              <a:rPr lang="en-US" sz="2000" dirty="0"/>
              <a:t>We had over 60 people who signed up to do these calls </a:t>
            </a:r>
          </a:p>
          <a:p>
            <a:r>
              <a:rPr lang="en-US" sz="2000" dirty="0"/>
              <a:t>Based upon the results of these calls we intend to repeat this activity next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0DAE3-67FE-7D4C-B71A-A4336BE935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EEE Tagline 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 Tagline Template.thmx</Template>
  <TotalTime>10722</TotalTime>
  <Words>1888</Words>
  <Application>Microsoft Macintosh PowerPoint</Application>
  <PresentationFormat>On-screen Show (4:3)</PresentationFormat>
  <Paragraphs>256</Paragraphs>
  <Slides>33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IEEE Tagline Template</vt:lpstr>
      <vt:lpstr>Region 6 Fall Excom Briefing</vt:lpstr>
      <vt:lpstr>Outline</vt:lpstr>
      <vt:lpstr>Today!!!</vt:lpstr>
      <vt:lpstr>Vol-un-teer</vt:lpstr>
      <vt:lpstr>IEEE Region 6 Objectives, 2015</vt:lpstr>
      <vt:lpstr>Region 6  - 2015 Initiatives</vt:lpstr>
      <vt:lpstr>Region 6 PACE Highlights</vt:lpstr>
      <vt:lpstr>Region 6 - High Grade Members 2000-2014 </vt:lpstr>
      <vt:lpstr>Membership Initiative –  Member to Member Renewal</vt:lpstr>
      <vt:lpstr>Member to Member Renewal Results</vt:lpstr>
      <vt:lpstr>2015 Reinstatements Up in Region 6</vt:lpstr>
      <vt:lpstr>Membership Initiative – Elevations </vt:lpstr>
      <vt:lpstr>Senior Member Goal for 2015</vt:lpstr>
      <vt:lpstr>Region 6 Conferences</vt:lpstr>
      <vt:lpstr>Virtual and Hybrid Conferences</vt:lpstr>
      <vt:lpstr>Create an On-Line Collection of Technical Chapter Meeting Recordings</vt:lpstr>
      <vt:lpstr>Recorded Meetings Initiative</vt:lpstr>
      <vt:lpstr>Contents Contribution (August 18, 2015)</vt:lpstr>
      <vt:lpstr>Student Branch Rebates –  Good news is that R6 is #1</vt:lpstr>
      <vt:lpstr>Region 6 Student-Targeted Efforts</vt:lpstr>
      <vt:lpstr>Region 6 is committed to STEM outreach</vt:lpstr>
      <vt:lpstr>R6 Precollege Outreach Timeline for 2015</vt:lpstr>
      <vt:lpstr>Other Initiatives</vt:lpstr>
      <vt:lpstr>Region 6 Assessment Increase</vt:lpstr>
      <vt:lpstr>Buy Region 6 Gear</vt:lpstr>
      <vt:lpstr>Objectives for 2016 (1)</vt:lpstr>
      <vt:lpstr>2015 September Membership Info</vt:lpstr>
      <vt:lpstr>Objectives for 2016 (2)</vt:lpstr>
      <vt:lpstr>Objectives for 2016 (3)</vt:lpstr>
      <vt:lpstr>Region 6 Partnership with Global Innovation Exchange</vt:lpstr>
      <vt:lpstr>2016 Joint Region Meeting </vt:lpstr>
      <vt:lpstr>PowerPoint Presentation</vt:lpstr>
      <vt:lpstr>PowerPoint Presentation</vt:lpstr>
    </vt:vector>
  </TitlesOfParts>
  <Company>Coughlin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3 Slides for Discussion Fostering Diverse Technical Communities with Industry, Government and Academa</dc:title>
  <dc:creator>Thomas Coughlin</dc:creator>
  <cp:lastModifiedBy>Thomas Coughlin </cp:lastModifiedBy>
  <cp:revision>80</cp:revision>
  <dcterms:created xsi:type="dcterms:W3CDTF">2015-02-23T00:35:46Z</dcterms:created>
  <dcterms:modified xsi:type="dcterms:W3CDTF">2015-11-14T07:14:07Z</dcterms:modified>
</cp:coreProperties>
</file>