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</p:sldMasterIdLst>
  <p:notesMasterIdLst>
    <p:notesMasterId r:id="rId46"/>
  </p:notesMasterIdLst>
  <p:handoutMasterIdLst>
    <p:handoutMasterId r:id="rId47"/>
  </p:handoutMasterIdLst>
  <p:sldIdLst>
    <p:sldId id="336" r:id="rId2"/>
    <p:sldId id="276" r:id="rId3"/>
    <p:sldId id="287" r:id="rId4"/>
    <p:sldId id="288" r:id="rId5"/>
    <p:sldId id="286" r:id="rId6"/>
    <p:sldId id="285" r:id="rId7"/>
    <p:sldId id="279" r:id="rId8"/>
    <p:sldId id="333" r:id="rId9"/>
    <p:sldId id="330" r:id="rId10"/>
    <p:sldId id="331" r:id="rId11"/>
    <p:sldId id="332" r:id="rId12"/>
    <p:sldId id="328" r:id="rId13"/>
    <p:sldId id="278" r:id="rId14"/>
    <p:sldId id="284" r:id="rId15"/>
    <p:sldId id="289" r:id="rId16"/>
    <p:sldId id="319" r:id="rId17"/>
    <p:sldId id="320" r:id="rId18"/>
    <p:sldId id="344" r:id="rId19"/>
    <p:sldId id="271" r:id="rId20"/>
    <p:sldId id="345" r:id="rId21"/>
    <p:sldId id="273" r:id="rId22"/>
    <p:sldId id="274" r:id="rId23"/>
    <p:sldId id="292" r:id="rId24"/>
    <p:sldId id="291" r:id="rId25"/>
    <p:sldId id="321" r:id="rId26"/>
    <p:sldId id="324" r:id="rId27"/>
    <p:sldId id="325" r:id="rId28"/>
    <p:sldId id="326" r:id="rId29"/>
    <p:sldId id="327" r:id="rId30"/>
    <p:sldId id="337" r:id="rId31"/>
    <p:sldId id="338" r:id="rId32"/>
    <p:sldId id="339" r:id="rId33"/>
    <p:sldId id="340" r:id="rId34"/>
    <p:sldId id="341" r:id="rId35"/>
    <p:sldId id="342" r:id="rId36"/>
    <p:sldId id="343" r:id="rId37"/>
    <p:sldId id="303" r:id="rId38"/>
    <p:sldId id="304" r:id="rId39"/>
    <p:sldId id="293" r:id="rId40"/>
    <p:sldId id="334" r:id="rId41"/>
    <p:sldId id="335" r:id="rId42"/>
    <p:sldId id="329" r:id="rId43"/>
    <p:sldId id="294" r:id="rId44"/>
    <p:sldId id="295" r:id="rId45"/>
  </p:sldIdLst>
  <p:sldSz cx="9144000" cy="6858000" type="screen4x3"/>
  <p:notesSz cx="6858000" cy="9144000"/>
  <p:defaultTextStyle>
    <a:defPPr>
      <a:defRPr lang="en-US"/>
    </a:defPPr>
    <a:lvl1pPr marL="0" algn="l" defTabSz="45709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92" algn="l" defTabSz="45709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186" algn="l" defTabSz="45709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279" algn="l" defTabSz="45709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373" algn="l" defTabSz="45709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466" algn="l" defTabSz="45709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558" algn="l" defTabSz="45709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652" algn="l" defTabSz="45709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744" algn="l" defTabSz="45709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iuri" initials="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159" autoAdjust="0"/>
  </p:normalViewPr>
  <p:slideViewPr>
    <p:cSldViewPr snapToGrid="0" snapToObjects="1">
      <p:cViewPr>
        <p:scale>
          <a:sx n="82" d="100"/>
          <a:sy n="82" d="100"/>
        </p:scale>
        <p:origin x="-1000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1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esProps" Target="presProps.xml"/><Relationship Id="rId51" Type="http://schemas.openxmlformats.org/officeDocument/2006/relationships/viewProps" Target="viewProps.xml"/><Relationship Id="rId52" Type="http://schemas.openxmlformats.org/officeDocument/2006/relationships/theme" Target="theme/theme1.xml"/><Relationship Id="rId53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notesMaster" Target="notesMasters/notesMaster1.xml"/><Relationship Id="rId47" Type="http://schemas.openxmlformats.org/officeDocument/2006/relationships/handoutMaster" Target="handoutMasters/handoutMaster1.xml"/><Relationship Id="rId48" Type="http://schemas.openxmlformats.org/officeDocument/2006/relationships/printerSettings" Target="printerSettings/printerSettings1.bin"/><Relationship Id="rId4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tom:Documents:IEEE%20Membership:IEEE%20US%20Membership%20Stats%20-%202000%20to%202014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'[IEEE US Membership Stats - 2000 to 2014.xlsx]Statistics'!$A$21</c:f>
              <c:strCache>
                <c:ptCount val="1"/>
                <c:pt idx="0">
                  <c:v>Region 6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'[IEEE US Membership Stats - 2000 to 2014.xlsx]Statistics'!$B$15:$P$15</c:f>
              <c:numCache>
                <c:formatCode>General</c:formatCode>
                <c:ptCount val="15"/>
                <c:pt idx="0">
                  <c:v>2000.0</c:v>
                </c:pt>
                <c:pt idx="1">
                  <c:v>2001.0</c:v>
                </c:pt>
                <c:pt idx="2">
                  <c:v>2002.0</c:v>
                </c:pt>
                <c:pt idx="3">
                  <c:v>2003.0</c:v>
                </c:pt>
                <c:pt idx="4">
                  <c:v>2004.0</c:v>
                </c:pt>
                <c:pt idx="5">
                  <c:v>2005.0</c:v>
                </c:pt>
                <c:pt idx="6">
                  <c:v>2006.0</c:v>
                </c:pt>
                <c:pt idx="7">
                  <c:v>2007.0</c:v>
                </c:pt>
                <c:pt idx="8">
                  <c:v>2008.0</c:v>
                </c:pt>
                <c:pt idx="9">
                  <c:v>2009.0</c:v>
                </c:pt>
                <c:pt idx="10">
                  <c:v>2010.0</c:v>
                </c:pt>
                <c:pt idx="11">
                  <c:v>2011.0</c:v>
                </c:pt>
                <c:pt idx="12">
                  <c:v>2012.0</c:v>
                </c:pt>
                <c:pt idx="13">
                  <c:v>2013.0</c:v>
                </c:pt>
                <c:pt idx="14">
                  <c:v>2014.0</c:v>
                </c:pt>
              </c:numCache>
            </c:numRef>
          </c:cat>
          <c:val>
            <c:numRef>
              <c:f>'[IEEE US Membership Stats - 2000 to 2014.xlsx]Statistics'!$B$21:$P$21</c:f>
              <c:numCache>
                <c:formatCode>#,##0</c:formatCode>
                <c:ptCount val="15"/>
                <c:pt idx="0">
                  <c:v>55870.0</c:v>
                </c:pt>
                <c:pt idx="1">
                  <c:v>56948.0</c:v>
                </c:pt>
                <c:pt idx="2">
                  <c:v>56937.0</c:v>
                </c:pt>
                <c:pt idx="3">
                  <c:v>53466.0</c:v>
                </c:pt>
                <c:pt idx="4">
                  <c:v>52435.0</c:v>
                </c:pt>
                <c:pt idx="5">
                  <c:v>51737.0</c:v>
                </c:pt>
                <c:pt idx="6">
                  <c:v>51035.0</c:v>
                </c:pt>
                <c:pt idx="7">
                  <c:v>50924.0</c:v>
                </c:pt>
                <c:pt idx="8">
                  <c:v>50351.0</c:v>
                </c:pt>
                <c:pt idx="9">
                  <c:v>50155.0</c:v>
                </c:pt>
                <c:pt idx="10">
                  <c:v>49242.0</c:v>
                </c:pt>
                <c:pt idx="11">
                  <c:v>48615.0</c:v>
                </c:pt>
                <c:pt idx="12">
                  <c:v>48077.0</c:v>
                </c:pt>
                <c:pt idx="13">
                  <c:v>47016.0</c:v>
                </c:pt>
                <c:pt idx="14">
                  <c:v>46459.0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121333416"/>
        <c:axId val="2126544072"/>
      </c:barChart>
      <c:catAx>
        <c:axId val="-21213334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126544072"/>
        <c:crosses val="autoZero"/>
        <c:auto val="1"/>
        <c:lblAlgn val="ctr"/>
        <c:lblOffset val="100"/>
        <c:noMultiLvlLbl val="0"/>
      </c:catAx>
      <c:valAx>
        <c:axId val="2126544072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-21213334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F62EDA-4BB5-EE40-AA5A-7C50F40D0693}" type="datetimeFigureOut">
              <a:rPr lang="en-US" smtClean="0"/>
              <a:t>10/17/15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F8F96C-EB30-704B-8FC6-EED7F36CA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64956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D973C7-6E09-DE47-9A32-0FD54F9518AA}" type="datetimeFigureOut">
              <a:rPr lang="en-US" smtClean="0"/>
              <a:t>10/17/15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79248F-2230-3A4B-B777-B4C407A23F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87699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09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92" algn="l" defTabSz="45709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186" algn="l" defTabSz="45709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279" algn="l" defTabSz="45709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373" algn="l" defTabSz="45709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466" algn="l" defTabSz="45709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558" algn="l" defTabSz="45709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652" algn="l" defTabSz="45709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744" algn="l" defTabSz="45709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3"/>
          <p:cNvSpPr>
            <a:spLocks noGrp="1" noChangeArrowheads="1"/>
          </p:cNvSpPr>
          <p:nvPr>
            <p:ph type="dt" sz="quarter"/>
          </p:nvPr>
        </p:nvSpPr>
        <p:spPr>
          <a:noFill/>
        </p:spPr>
        <p:txBody>
          <a:bodyPr/>
          <a:lstStyle/>
          <a:p>
            <a:r>
              <a:rPr lang="en-US" dirty="0" smtClean="0"/>
              <a:t>04/02/11</a:t>
            </a:r>
          </a:p>
        </p:txBody>
      </p:sp>
      <p:sp>
        <p:nvSpPr>
          <p:cNvPr id="52227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268EB97-47B9-4BBF-B26F-433AAC680807}" type="slidenum">
              <a:rPr lang="en-US" smtClean="0"/>
              <a:pPr/>
              <a:t>3</a:t>
            </a:fld>
            <a:endParaRPr lang="en-US" dirty="0" smtClean="0"/>
          </a:p>
        </p:txBody>
      </p:sp>
      <p:sp>
        <p:nvSpPr>
          <p:cNvPr id="52228" name="Rectangle 1"/>
          <p:cNvSpPr>
            <a:spLocks noGrp="1" noChangeArrowheads="1"/>
          </p:cNvSpPr>
          <p:nvPr>
            <p:ph type="body"/>
          </p:nvPr>
        </p:nvSpPr>
        <p:spPr>
          <a:xfrm>
            <a:off x="923925" y="4343400"/>
            <a:ext cx="5086350" cy="4116388"/>
          </a:xfrm>
          <a:noFill/>
          <a:ln/>
        </p:spPr>
        <p:txBody>
          <a:bodyPr wrap="none" anchor="ctr"/>
          <a:lstStyle/>
          <a:p>
            <a:endParaRPr lang="en-US" dirty="0" smtClean="0"/>
          </a:p>
        </p:txBody>
      </p:sp>
      <p:sp>
        <p:nvSpPr>
          <p:cNvPr id="52229" name="Rectangle 2"/>
          <p:cNvSpPr>
            <a:spLocks noGrp="1" noRot="1" noChangeAspect="1" noChangeArrowheads="1" noTextEdit="1"/>
          </p:cNvSpPr>
          <p:nvPr>
            <p:ph type="sldImg" idx="1"/>
          </p:nvPr>
        </p:nvSpPr>
        <p:spPr>
          <a:xfrm>
            <a:off x="1187450" y="688975"/>
            <a:ext cx="4562475" cy="3422650"/>
          </a:xfrm>
          <a:solidFill>
            <a:srgbClr val="FFFFFF"/>
          </a:solidFill>
          <a:ln/>
        </p:spPr>
      </p:sp>
    </p:spTree>
    <p:extLst>
      <p:ext uri="{BB962C8B-B14F-4D97-AF65-F5344CB8AC3E}">
        <p14:creationId xmlns:p14="http://schemas.microsoft.com/office/powerpoint/2010/main" val="8697816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85817" indent="-263776"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55103" indent="-211021"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77145" indent="-211021"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899186" indent="-211021"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21227" indent="-211021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743269" indent="-211021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165310" indent="-211021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587351" indent="-211021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D978816-15EE-1543-B9FE-CFFE163290CB}" type="slidenum">
              <a:rPr lang="en-US" sz="1200"/>
              <a:pPr/>
              <a:t>20</a:t>
            </a:fld>
            <a:endParaRPr lang="en-US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1876B-B480-734B-8C87-91F3FFBEC14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2231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1876B-B480-734B-8C87-91F3FFBEC14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9446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1876B-B480-734B-8C87-91F3FFBEC14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9209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9248F-2230-3A4B-B777-B4C407A23F3E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2159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463" y="0"/>
            <a:ext cx="2972004" cy="45670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4386" tIns="42194" rIns="84386" bIns="42194"/>
          <a:lstStyle/>
          <a:p>
            <a:pPr>
              <a:buFont typeface="Wingdings" pitchFamily="2" charset="2"/>
              <a:buNone/>
            </a:pP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04/02/11</a:t>
            </a:r>
          </a:p>
        </p:txBody>
      </p:sp>
      <p:sp>
        <p:nvSpPr>
          <p:cNvPr id="532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463" y="8685879"/>
            <a:ext cx="2972004" cy="45670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4386" tIns="42194" rIns="84386" bIns="42194"/>
          <a:lstStyle/>
          <a:p>
            <a:pPr>
              <a:buFont typeface="Wingdings" pitchFamily="2" charset="2"/>
              <a:buNone/>
            </a:pPr>
            <a:fld id="{83B39774-3114-4E9E-A227-8340FA346A9A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buFont typeface="Wingdings" pitchFamily="2" charset="2"/>
                <a:buNone/>
              </a:pPr>
              <a:t>43</a:t>
            </a:fld>
            <a:endParaRPr lang="en-US" dirty="0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53252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2525" y="692150"/>
            <a:ext cx="4552950" cy="34163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3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anchor="ctr"/>
          <a:lstStyle/>
          <a:p>
            <a:endParaRPr lang="en-US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5344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2525" y="692150"/>
            <a:ext cx="4552950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1261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82625"/>
            <a:ext cx="4554538" cy="3416300"/>
          </a:xfrm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9" y="4325939"/>
            <a:ext cx="5026025" cy="409892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5766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29057" indent="-280406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21626" indent="-2243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70276" indent="-2243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8927" indent="-2243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/>
              <a:t>04/02/11</a:t>
            </a:r>
          </a:p>
        </p:txBody>
      </p:sp>
      <p:sp>
        <p:nvSpPr>
          <p:cNvPr id="245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29057" indent="-280406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21626" indent="-2243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70276" indent="-2243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8927" indent="-2243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2053A91-CC5F-A84A-B926-BF22A4D07014}" type="slidenum">
              <a:rPr lang="en-US" sz="1200"/>
              <a:pPr/>
              <a:t>5</a:t>
            </a:fld>
            <a:endParaRPr lang="en-US" sz="1200"/>
          </a:p>
        </p:txBody>
      </p:sp>
      <p:sp>
        <p:nvSpPr>
          <p:cNvPr id="24580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74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581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23697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1876B-B480-734B-8C87-91F3FFBEC14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2921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9B809-2C2A-402B-B1A7-7FAE19C8D693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1645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DBACA-3913-45A8-A8B7-09574D021C00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5199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9248F-2230-3A4B-B777-B4C407A23F3E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4079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30,000 for </a:t>
            </a:r>
            <a:r>
              <a:rPr lang="en-US" dirty="0" err="1" smtClean="0"/>
              <a:t>ghtc</a:t>
            </a:r>
            <a:r>
              <a:rPr lang="en-US" dirty="0" smtClean="0"/>
              <a:t>, 2500 </a:t>
            </a:r>
            <a:r>
              <a:rPr lang="en-US" dirty="0" err="1" smtClean="0"/>
              <a:t>Sustech</a:t>
            </a:r>
            <a:r>
              <a:rPr lang="en-US" dirty="0" smtClean="0"/>
              <a:t>, 15000 Rising Stars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9248F-2230-3A4B-B777-B4C407A23F3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1246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1876B-B480-734B-8C87-91F3FFBEC14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8077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6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11.jpeg"/><Relationship Id="rId6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5" Type="http://schemas.openxmlformats.org/officeDocument/2006/relationships/image" Target="../media/image15.jpeg"/><Relationship Id="rId6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emf"/><Relationship Id="rId3" Type="http://schemas.openxmlformats.org/officeDocument/2006/relationships/image" Target="../media/image17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e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em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emf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Univer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90" y="2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8" tIns="45709" rIns="91418" bIns="4570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5" descr="shutterstock_7693891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59" t="18909" r="17081"/>
          <a:stretch>
            <a:fillRect/>
          </a:stretch>
        </p:blipFill>
        <p:spPr bwMode="auto">
          <a:xfrm>
            <a:off x="6858000" y="2"/>
            <a:ext cx="2286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shutterstock_10708528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94" r="23894"/>
          <a:stretch>
            <a:fillRect/>
          </a:stretch>
        </p:blipFill>
        <p:spPr bwMode="auto">
          <a:xfrm>
            <a:off x="2" y="2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12" descr="shutterstock_12020635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07" t="7475" r="33949" b="23048"/>
          <a:stretch>
            <a:fillRect/>
          </a:stretch>
        </p:blipFill>
        <p:spPr bwMode="auto">
          <a:xfrm>
            <a:off x="2286002" y="2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8" descr="shutterstock_58382266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8" r="21448"/>
          <a:stretch>
            <a:fillRect/>
          </a:stretch>
        </p:blipFill>
        <p:spPr bwMode="auto">
          <a:xfrm>
            <a:off x="4572002" y="2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D8E9F0D1-0BAE-1A4D-89D3-F9C3739D282F}" type="datetime1">
              <a:rPr lang="en-US" smtClean="0"/>
              <a:t>10/17/15</a:t>
            </a:fld>
            <a:endParaRPr lang="en-US"/>
          </a:p>
        </p:txBody>
      </p:sp>
      <p:sp>
        <p:nvSpPr>
          <p:cNvPr id="15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7900DAE3-67FE-7D4C-B71A-A4336BE93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272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374828" y="1644650"/>
            <a:ext cx="4035425" cy="43672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4"/>
          </p:nvPr>
        </p:nvSpPr>
        <p:spPr>
          <a:xfrm>
            <a:off x="4738864" y="1636663"/>
            <a:ext cx="3952702" cy="43672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itle 6"/>
          <p:cNvSpPr>
            <a:spLocks noGrp="1"/>
          </p:cNvSpPr>
          <p:nvPr>
            <p:ph type="title"/>
          </p:nvPr>
        </p:nvSpPr>
        <p:spPr>
          <a:xfrm>
            <a:off x="365760" y="135135"/>
            <a:ext cx="8325805" cy="1076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fld id="{7900DAE3-67FE-7D4C-B71A-A4336BE9358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6"/>
          </p:nvPr>
        </p:nvSpPr>
        <p:spPr/>
        <p:txBody>
          <a:bodyPr/>
          <a:lstStyle>
            <a:lvl1pPr>
              <a:defRPr/>
            </a:lvl1pPr>
          </a:lstStyle>
          <a:p>
            <a:fld id="{A9738B13-CB4F-4743-B4C6-D4957EA7A84C}" type="datetime1">
              <a:rPr lang="en-US" smtClean="0"/>
              <a:t>10/17/15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135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366889" y="1645920"/>
            <a:ext cx="4035247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 baseline="0"/>
            </a:lvl1pPr>
            <a:lvl2pPr marL="457092" indent="0">
              <a:buNone/>
              <a:defRPr sz="2000" b="1"/>
            </a:lvl2pPr>
            <a:lvl3pPr marL="914186" indent="0">
              <a:buNone/>
              <a:defRPr sz="1800" b="1"/>
            </a:lvl3pPr>
            <a:lvl4pPr marL="1371279" indent="0">
              <a:buNone/>
              <a:defRPr sz="1600" b="1"/>
            </a:lvl4pPr>
            <a:lvl5pPr marL="1828373" indent="0">
              <a:buNone/>
              <a:defRPr sz="1600" b="1"/>
            </a:lvl5pPr>
            <a:lvl6pPr marL="2285466" indent="0">
              <a:buNone/>
              <a:defRPr sz="1600" b="1"/>
            </a:lvl6pPr>
            <a:lvl7pPr marL="2742558" indent="0">
              <a:buNone/>
              <a:defRPr sz="1600" b="1"/>
            </a:lvl7pPr>
            <a:lvl8pPr marL="3199652" indent="0">
              <a:buNone/>
              <a:defRPr sz="1600" b="1"/>
            </a:lvl8pPr>
            <a:lvl9pPr marL="365674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7"/>
          </p:nvPr>
        </p:nvSpPr>
        <p:spPr>
          <a:xfrm>
            <a:off x="4703764" y="1645920"/>
            <a:ext cx="3987803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/>
            </a:lvl1pPr>
            <a:lvl2pPr marL="457092" indent="0">
              <a:buNone/>
              <a:defRPr sz="2000" b="1"/>
            </a:lvl2pPr>
            <a:lvl3pPr marL="914186" indent="0">
              <a:buNone/>
              <a:defRPr sz="1800" b="1"/>
            </a:lvl3pPr>
            <a:lvl4pPr marL="1371279" indent="0">
              <a:buNone/>
              <a:defRPr sz="1600" b="1"/>
            </a:lvl4pPr>
            <a:lvl5pPr marL="1828373" indent="0">
              <a:buNone/>
              <a:defRPr sz="1600" b="1"/>
            </a:lvl5pPr>
            <a:lvl6pPr marL="2285466" indent="0">
              <a:buNone/>
              <a:defRPr sz="1600" b="1"/>
            </a:lvl6pPr>
            <a:lvl7pPr marL="2742558" indent="0">
              <a:buNone/>
              <a:defRPr sz="1600" b="1"/>
            </a:lvl7pPr>
            <a:lvl8pPr marL="3199652" indent="0">
              <a:buNone/>
              <a:defRPr sz="1600" b="1"/>
            </a:lvl8pPr>
            <a:lvl9pPr marL="365674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4"/>
          </p:nvPr>
        </p:nvSpPr>
        <p:spPr>
          <a:xfrm>
            <a:off x="357189" y="2659063"/>
            <a:ext cx="4044950" cy="3352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25"/>
          </p:nvPr>
        </p:nvSpPr>
        <p:spPr>
          <a:xfrm>
            <a:off x="4703764" y="2659063"/>
            <a:ext cx="3987803" cy="3352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itle 6"/>
          <p:cNvSpPr>
            <a:spLocks noGrp="1"/>
          </p:cNvSpPr>
          <p:nvPr>
            <p:ph type="title"/>
          </p:nvPr>
        </p:nvSpPr>
        <p:spPr>
          <a:xfrm>
            <a:off x="365760" y="135135"/>
            <a:ext cx="8325805" cy="1076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fld id="{7900DAE3-67FE-7D4C-B71A-A4336BE9358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27"/>
          </p:nvPr>
        </p:nvSpPr>
        <p:spPr/>
        <p:txBody>
          <a:bodyPr/>
          <a:lstStyle>
            <a:lvl1pPr>
              <a:defRPr/>
            </a:lvl1pPr>
          </a:lstStyle>
          <a:p>
            <a:fld id="{D68E83F7-1ED8-6042-A609-534DA4463771}" type="datetime1">
              <a:rPr lang="en-US" smtClean="0"/>
              <a:t>10/17/15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1261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, 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1"/>
          </p:nvPr>
        </p:nvSpPr>
        <p:spPr>
          <a:xfrm>
            <a:off x="4678538" y="1644650"/>
            <a:ext cx="4035425" cy="43672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6"/>
          <p:cNvSpPr>
            <a:spLocks noGrp="1"/>
          </p:cNvSpPr>
          <p:nvPr>
            <p:ph type="title"/>
          </p:nvPr>
        </p:nvSpPr>
        <p:spPr>
          <a:xfrm>
            <a:off x="365760" y="135135"/>
            <a:ext cx="8325805" cy="1076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2"/>
          </p:nvPr>
        </p:nvSpPr>
        <p:spPr>
          <a:xfrm>
            <a:off x="365127" y="1644650"/>
            <a:ext cx="3997325" cy="4367213"/>
          </a:xfrm>
        </p:spPr>
        <p:txBody>
          <a:bodyPr rtlCol="0">
            <a:normAutofit/>
          </a:bodyPr>
          <a:lstStyle>
            <a:lvl1pPr marL="0" marR="0" indent="0" algn="l" defTabSz="457092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fld id="{7900DAE3-67FE-7D4C-B71A-A4336BE9358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fld id="{38F5B588-91CE-5846-BA8C-5AEE7FB9949F}" type="datetime1">
              <a:rPr lang="en-US" smtClean="0"/>
              <a:t>10/17/15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1376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390704" y="1644650"/>
            <a:ext cx="4035425" cy="43672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65760" y="135135"/>
            <a:ext cx="8325805" cy="1076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24"/>
          </p:nvPr>
        </p:nvSpPr>
        <p:spPr>
          <a:xfrm>
            <a:off x="4752977" y="1644650"/>
            <a:ext cx="3938590" cy="2077380"/>
          </a:xfrm>
        </p:spPr>
        <p:txBody>
          <a:bodyPr rtlCol="0">
            <a:normAutofit/>
          </a:bodyPr>
          <a:lstStyle>
            <a:lvl1pPr marL="0" marR="0" indent="0" algn="l" defTabSz="457092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25"/>
          </p:nvPr>
        </p:nvSpPr>
        <p:spPr>
          <a:xfrm>
            <a:off x="4752977" y="3945674"/>
            <a:ext cx="3938590" cy="2072542"/>
          </a:xfrm>
        </p:spPr>
        <p:txBody>
          <a:bodyPr rtlCol="0">
            <a:normAutofit/>
          </a:bodyPr>
          <a:lstStyle>
            <a:lvl1pPr marL="0" marR="0" indent="0" algn="l" defTabSz="457092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fld id="{7900DAE3-67FE-7D4C-B71A-A4336BE9358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7"/>
          </p:nvPr>
        </p:nvSpPr>
        <p:spPr/>
        <p:txBody>
          <a:bodyPr/>
          <a:lstStyle>
            <a:lvl1pPr>
              <a:defRPr/>
            </a:lvl1pPr>
          </a:lstStyle>
          <a:p>
            <a:fld id="{80CDA81B-BE12-E84A-BCF7-007A9FF16FD4}" type="datetime1">
              <a:rPr lang="en-US" smtClean="0"/>
              <a:t>10/17/15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6325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3"/>
          <p:cNvSpPr>
            <a:spLocks noGrp="1"/>
          </p:cNvSpPr>
          <p:nvPr>
            <p:ph sz="half" idx="16"/>
          </p:nvPr>
        </p:nvSpPr>
        <p:spPr>
          <a:xfrm>
            <a:off x="370989" y="1645920"/>
            <a:ext cx="3992697" cy="2057400"/>
          </a:xfrm>
          <a:prstGeom prst="rect">
            <a:avLst/>
          </a:prstGeom>
        </p:spPr>
        <p:txBody>
          <a:bodyPr/>
          <a:lstStyle>
            <a:lvl1pPr marL="274256" indent="-274256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512" indent="-182837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768" indent="-182837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314" indent="-182837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152" indent="-182837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20"/>
          </p:nvPr>
        </p:nvSpPr>
        <p:spPr>
          <a:xfrm>
            <a:off x="4760290" y="1645920"/>
            <a:ext cx="3931276" cy="2057400"/>
          </a:xfrm>
          <a:prstGeom prst="rect">
            <a:avLst/>
          </a:prstGeom>
        </p:spPr>
        <p:txBody>
          <a:bodyPr/>
          <a:lstStyle>
            <a:lvl1pPr marL="274256" indent="-274256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512" indent="-182837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768" indent="-182837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314" indent="-182837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152" indent="-182837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9" name="Content Placeholder 3"/>
          <p:cNvSpPr>
            <a:spLocks noGrp="1"/>
          </p:cNvSpPr>
          <p:nvPr>
            <p:ph sz="half" idx="21"/>
          </p:nvPr>
        </p:nvSpPr>
        <p:spPr>
          <a:xfrm>
            <a:off x="348291" y="3920063"/>
            <a:ext cx="3992697" cy="2057400"/>
          </a:xfrm>
          <a:prstGeom prst="rect">
            <a:avLst/>
          </a:prstGeom>
        </p:spPr>
        <p:txBody>
          <a:bodyPr/>
          <a:lstStyle>
            <a:lvl1pPr marL="274256" indent="-274256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512" indent="-182837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768" indent="-182837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314" indent="-182837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152" indent="-182837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0" name="Content Placeholder 3"/>
          <p:cNvSpPr>
            <a:spLocks noGrp="1"/>
          </p:cNvSpPr>
          <p:nvPr>
            <p:ph sz="half" idx="22"/>
          </p:nvPr>
        </p:nvSpPr>
        <p:spPr>
          <a:xfrm>
            <a:off x="4737592" y="3920063"/>
            <a:ext cx="3953974" cy="2057400"/>
          </a:xfrm>
          <a:prstGeom prst="rect">
            <a:avLst/>
          </a:prstGeom>
        </p:spPr>
        <p:txBody>
          <a:bodyPr/>
          <a:lstStyle>
            <a:lvl1pPr marL="274256" indent="-274256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512" indent="-182837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768" indent="-182837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314" indent="-182837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152" indent="-182837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65760" y="135135"/>
            <a:ext cx="8325805" cy="1076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fld id="{7900DAE3-67FE-7D4C-B71A-A4336BE9358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fld id="{7AF20A6F-224B-D74C-AE5C-9629D2F172DC}" type="datetime1">
              <a:rPr lang="en-US" smtClean="0"/>
              <a:t>10/17/15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0279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Subtitle 6"/>
          <p:cNvSpPr>
            <a:spLocks noGrp="1"/>
          </p:cNvSpPr>
          <p:nvPr>
            <p:ph type="body" sz="half" idx="2"/>
          </p:nvPr>
        </p:nvSpPr>
        <p:spPr>
          <a:xfrm>
            <a:off x="1473199" y="5397502"/>
            <a:ext cx="5689601" cy="609599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1473200" y="1670050"/>
            <a:ext cx="5689600" cy="3587750"/>
          </a:xfrm>
        </p:spPr>
        <p:txBody>
          <a:bodyPr rtlCol="0">
            <a:normAutofit/>
          </a:bodyPr>
          <a:lstStyle>
            <a:lvl1pPr marL="0" marR="0" indent="0" algn="l" defTabSz="457092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18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7900DAE3-67FE-7D4C-B71A-A4336BE93589}" type="slidenum">
              <a:rPr lang="en-US" smtClean="0"/>
              <a:t>‹#›</a:t>
            </a:fld>
            <a:endParaRPr lang="en-US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DA19486A-9CBD-744A-BDD6-E1C74DB8DC99}" type="datetime1">
              <a:rPr lang="en-US" smtClean="0"/>
              <a:t>10/17/15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2424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90" y="2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8" tIns="45709" rIns="91418" bIns="4570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900DAE3-67FE-7D4C-B71A-A4336BE93589}" type="slidenum">
              <a:rPr lang="en-US" smtClean="0"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3751D901-5F19-E047-8B25-177D080CF6D5}" type="datetime1">
              <a:rPr lang="en-US" smtClean="0"/>
              <a:t>10/17/15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6590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BF34C-F450-3E4A-99E9-69147525C318}" type="datetime1">
              <a:rPr lang="en-US" smtClean="0"/>
              <a:t>10/17/15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418" tIns="45709" rIns="91418" bIns="45709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0DAE3-67FE-7D4C-B71A-A4336BE93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103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365760" y="1645920"/>
            <a:ext cx="8326438" cy="4389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7900DAE3-67FE-7D4C-B71A-A4336BE93589}" type="slidenum">
              <a:rPr lang="en-US" smtClean="0"/>
              <a:t>‹#›</a:t>
            </a:fld>
            <a:endParaRPr lang="en-US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fld id="{E8E5DF31-222B-D948-8179-7586EC887483}" type="datetime1">
              <a:rPr lang="en-US" smtClean="0"/>
              <a:t>10/17/15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282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Technolog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588" y="2"/>
            <a:ext cx="9170988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8" tIns="45709" rIns="91418" bIns="4570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18" descr="shutterstock_295816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4" t="15311" r="36530"/>
          <a:stretch>
            <a:fillRect/>
          </a:stretch>
        </p:blipFill>
        <p:spPr bwMode="auto">
          <a:xfrm>
            <a:off x="6870700" y="2"/>
            <a:ext cx="22733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32" descr="ISP209388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9" t="19907" b="7997"/>
          <a:stretch>
            <a:fillRect/>
          </a:stretch>
        </p:blipFill>
        <p:spPr bwMode="auto">
          <a:xfrm>
            <a:off x="2" y="2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35" descr="shutterstock_12412126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96" r="16269"/>
          <a:stretch>
            <a:fillRect/>
          </a:stretch>
        </p:blipFill>
        <p:spPr bwMode="auto">
          <a:xfrm>
            <a:off x="2284413" y="2"/>
            <a:ext cx="2271712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9" descr="shutterstock_43012507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25" r="4950"/>
          <a:stretch>
            <a:fillRect/>
          </a:stretch>
        </p:blipFill>
        <p:spPr bwMode="auto">
          <a:xfrm>
            <a:off x="4573589" y="2"/>
            <a:ext cx="2271712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36DD8900-BDCD-5A45-ACD5-12CA4BE66924}" type="datetime1">
              <a:rPr lang="en-US" smtClean="0"/>
              <a:t>10/17/15</a:t>
            </a:fld>
            <a:endParaRPr lang="en-US"/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7900DAE3-67FE-7D4C-B71A-A4336BE93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099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People and Te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90" y="2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8" tIns="45709" rIns="91418" bIns="4570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8" descr="shutterstock_7799068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" t="11378" r="-2" b="8519"/>
          <a:stretch>
            <a:fillRect/>
          </a:stretch>
        </p:blipFill>
        <p:spPr bwMode="auto">
          <a:xfrm>
            <a:off x="2286002" y="2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iStock_000017402661Medium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13" t="11118" r="6171" b="2959"/>
          <a:stretch>
            <a:fillRect/>
          </a:stretch>
        </p:blipFill>
        <p:spPr bwMode="auto">
          <a:xfrm>
            <a:off x="6858000" y="2"/>
            <a:ext cx="2286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13" descr="shutterstock_32048539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53" t="3491" r="2" b="4852"/>
          <a:stretch>
            <a:fillRect/>
          </a:stretch>
        </p:blipFill>
        <p:spPr bwMode="auto">
          <a:xfrm>
            <a:off x="2" y="2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15" descr="shutterstock_11304505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6" r="41415"/>
          <a:stretch>
            <a:fillRect/>
          </a:stretch>
        </p:blipFill>
        <p:spPr bwMode="auto">
          <a:xfrm>
            <a:off x="4572002" y="2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D5670F14-7312-824F-AEED-0EB6BE922425}" type="datetime1">
              <a:rPr lang="en-US" smtClean="0"/>
              <a:t>10/17/15</a:t>
            </a:fld>
            <a:endParaRPr lang="en-US"/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7900DAE3-67FE-7D4C-B71A-A4336BE93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418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Aspi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2"/>
            <a:ext cx="9170988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8" tIns="45709" rIns="91418" bIns="4570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cover-rg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26" b="24687"/>
          <a:stretch>
            <a:fillRect/>
          </a:stretch>
        </p:blipFill>
        <p:spPr bwMode="auto">
          <a:xfrm>
            <a:off x="0" y="2"/>
            <a:ext cx="9144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CCBA7704-6060-8147-BDE1-D610DCC1976C}" type="datetime1">
              <a:rPr lang="en-US" smtClean="0"/>
              <a:t>10/17/15</a:t>
            </a:fld>
            <a:endParaRPr lang="en-US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7900DAE3-67FE-7D4C-B71A-A4336BE93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665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Custom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11113" y="2"/>
            <a:ext cx="9172576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8" tIns="45709" rIns="91418" bIns="4570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5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2809875"/>
            <a:ext cx="9174163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-1" y="2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9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2285999" y="2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0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4571999" y="2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1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6858001" y="2"/>
            <a:ext cx="2315683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fld id="{C1E66943-C80F-FB4C-91A5-923A066B3112}" type="datetime1">
              <a:rPr lang="en-US" smtClean="0"/>
              <a:t>10/17/15</a:t>
            </a:fld>
            <a:endParaRPr lang="en-US"/>
          </a:p>
        </p:txBody>
      </p:sp>
      <p:sp>
        <p:nvSpPr>
          <p:cNvPr id="18" name="Slide Number Placeholder 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fld id="{7900DAE3-67FE-7D4C-B71A-A4336BE93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073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Custom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90" y="2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8" tIns="45709" rIns="91418" bIns="4570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-1" y="2"/>
            <a:ext cx="9144001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E5899D6C-D046-F541-ABFB-B95E1E21E494}" type="datetime1">
              <a:rPr lang="en-US" smtClean="0"/>
              <a:t>10/17/15</a:t>
            </a:fld>
            <a:endParaRPr lang="en-US"/>
          </a:p>
        </p:txBody>
      </p:sp>
      <p:sp>
        <p:nvSpPr>
          <p:cNvPr id="1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7900DAE3-67FE-7D4C-B71A-A4336BE93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914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91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417899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4600" b="1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900DAE3-67FE-7D4C-B71A-A4336BE93589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5939D396-E5A0-AE42-A89B-3E37151400D2}" type="datetime1">
              <a:rPr lang="en-US" smtClean="0"/>
              <a:t>10/17/15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57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, 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900DAE3-67FE-7D4C-B71A-A4336BE93589}" type="slidenum">
              <a:rPr lang="en-US" smtClean="0"/>
              <a:t>‹#›</a:t>
            </a:fld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0463D1F3-0978-B74A-8498-DAD8476100CA}" type="datetime1">
              <a:rPr lang="en-US" smtClean="0"/>
              <a:t>10/17/15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342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2.png"/><Relationship Id="rId21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9"/>
          <p:cNvSpPr>
            <a:spLocks noGrp="1" noChangeAspect="1"/>
          </p:cNvSpPr>
          <p:nvPr>
            <p:ph type="title"/>
          </p:nvPr>
        </p:nvSpPr>
        <p:spPr bwMode="auto">
          <a:xfrm>
            <a:off x="365125" y="134940"/>
            <a:ext cx="8326438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18" tIns="45709" rIns="91418" bIns="4570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444502" y="6356350"/>
            <a:ext cx="358775" cy="365125"/>
          </a:xfrm>
          <a:prstGeom prst="rect">
            <a:avLst/>
          </a:prstGeom>
        </p:spPr>
        <p:txBody>
          <a:bodyPr vert="horz" lIns="0" tIns="45709" rIns="91418" bIns="45709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7900DAE3-67FE-7D4C-B71A-A4336BE9358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865188" y="6356350"/>
            <a:ext cx="1643062" cy="365125"/>
          </a:xfrm>
          <a:prstGeom prst="rect">
            <a:avLst/>
          </a:prstGeom>
        </p:spPr>
        <p:txBody>
          <a:bodyPr vert="horz" lIns="0" tIns="45709" rIns="91418" bIns="45709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C7E06CF0-7F96-0F40-9F78-4EA4ADA47C3F}" type="datetime1">
              <a:rPr lang="en-US" smtClean="0"/>
              <a:t>10/17/15</a:t>
            </a:fld>
            <a:endParaRPr lang="en-US"/>
          </a:p>
        </p:txBody>
      </p:sp>
      <p:sp>
        <p:nvSpPr>
          <p:cNvPr id="1029" name="Rectangle 3"/>
          <p:cNvSpPr>
            <a:spLocks noChangeArrowheads="1"/>
          </p:cNvSpPr>
          <p:nvPr/>
        </p:nvSpPr>
        <p:spPr bwMode="auto">
          <a:xfrm rot="-5400000">
            <a:off x="9449594" y="5907405"/>
            <a:ext cx="1709737" cy="191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9" rIns="91418" bIns="45709">
            <a:spAutoFit/>
          </a:bodyPr>
          <a:lstStyle/>
          <a:p>
            <a:r>
              <a:rPr lang="en-US" sz="600" dirty="0">
                <a:solidFill>
                  <a:srgbClr val="7F7F7F"/>
                </a:solidFill>
              </a:rPr>
              <a:t>12-CRS-0106 REVISED </a:t>
            </a:r>
            <a:r>
              <a:rPr lang="en-US" sz="600" dirty="0" smtClean="0">
                <a:solidFill>
                  <a:srgbClr val="7F7F7F"/>
                </a:solidFill>
              </a:rPr>
              <a:t>8 </a:t>
            </a:r>
            <a:r>
              <a:rPr lang="en-US" sz="600" dirty="0">
                <a:solidFill>
                  <a:srgbClr val="7F7F7F"/>
                </a:solidFill>
              </a:rPr>
              <a:t>FEB 2013</a:t>
            </a:r>
          </a:p>
        </p:txBody>
      </p:sp>
      <p:sp>
        <p:nvSpPr>
          <p:cNvPr id="1030" name="Text Placeholder 11"/>
          <p:cNvSpPr>
            <a:spLocks noGrp="1"/>
          </p:cNvSpPr>
          <p:nvPr>
            <p:ph type="body" idx="1"/>
          </p:nvPr>
        </p:nvSpPr>
        <p:spPr bwMode="auto">
          <a:xfrm>
            <a:off x="365125" y="1646238"/>
            <a:ext cx="8326438" cy="438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1031" name="Picture 4" descr="ieee_tag_blue_006699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425" y="6132513"/>
            <a:ext cx="989013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80" r:id="rId17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defTabSz="457092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l" defTabSz="457092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2pPr>
      <a:lvl3pPr algn="l" defTabSz="457092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3pPr>
      <a:lvl4pPr algn="l" defTabSz="457092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4pPr>
      <a:lvl5pPr algn="l" defTabSz="457092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5pPr>
      <a:lvl6pPr marL="457092" algn="l" defTabSz="457092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6pPr>
      <a:lvl7pPr marL="914186" algn="l" defTabSz="457092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7pPr>
      <a:lvl8pPr marL="1371279" algn="l" defTabSz="457092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8pPr>
      <a:lvl9pPr marL="1828373" algn="l" defTabSz="457092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9pPr>
    </p:titleStyle>
    <p:bodyStyle>
      <a:lvl1pPr marL="345994" indent="-345994" algn="l" defTabSz="457092" rtl="0" eaLnBrk="1" fontAlgn="base" hangingPunct="1">
        <a:spcBef>
          <a:spcPts val="1800"/>
        </a:spcBef>
        <a:spcAft>
          <a:spcPct val="0"/>
        </a:spcAft>
        <a:buSzPct val="135000"/>
        <a:buBlip>
          <a:blip r:embed="rId21"/>
        </a:buBlip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93585" indent="-182520" algn="l" defTabSz="457092" rtl="0" eaLnBrk="1" fontAlgn="base" hangingPunct="1">
        <a:spcBef>
          <a:spcPts val="800"/>
        </a:spcBef>
        <a:spcAft>
          <a:spcPct val="0"/>
        </a:spcAft>
        <a:buClr>
          <a:srgbClr val="595959"/>
        </a:buClr>
        <a:buFont typeface="Lucida Grande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822133" indent="-182520" algn="l" defTabSz="457092" rtl="0" eaLnBrk="1" fontAlgn="base" hangingPunct="1">
        <a:spcBef>
          <a:spcPts val="700"/>
        </a:spcBef>
        <a:spcAft>
          <a:spcPct val="0"/>
        </a:spcAft>
        <a:buClr>
          <a:srgbClr val="595959"/>
        </a:buClr>
        <a:buFont typeface="Wingdings" charset="0"/>
        <a:buChar char="§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050680" indent="-182520" algn="l" defTabSz="457092" rtl="0" eaLnBrk="1" fontAlgn="base" hangingPunct="1">
        <a:spcBef>
          <a:spcPts val="600"/>
        </a:spcBef>
        <a:spcAft>
          <a:spcPct val="0"/>
        </a:spcAft>
        <a:buClr>
          <a:srgbClr val="595959"/>
        </a:buClr>
        <a:buFont typeface="Arial" charset="0"/>
        <a:buChar char="–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233199" indent="-182520" algn="l" defTabSz="457092" rtl="0" eaLnBrk="1" fontAlgn="base" hangingPunct="1">
        <a:spcBef>
          <a:spcPts val="600"/>
        </a:spcBef>
        <a:spcAft>
          <a:spcPct val="0"/>
        </a:spcAft>
        <a:buClr>
          <a:srgbClr val="7F7F7F"/>
        </a:buClr>
        <a:buFont typeface="Wingdings" charset="0"/>
        <a:buChar char="§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012" indent="-228546" algn="l" defTabSz="45709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06" indent="-228546" algn="l" defTabSz="45709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98" indent="-228546" algn="l" defTabSz="45709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92" indent="-228546" algn="l" defTabSz="45709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92" algn="l" defTabSz="4570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86" algn="l" defTabSz="4570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79" algn="l" defTabSz="4570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73" algn="l" defTabSz="4570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66" algn="l" defTabSz="4570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58" algn="l" defTabSz="4570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52" algn="l" defTabSz="4570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44" algn="l" defTabSz="4570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9.xml"/><Relationship Id="rId3" Type="http://schemas.openxmlformats.org/officeDocument/2006/relationships/chart" Target="../charts/char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hyperlink" Target="http://www.ieee.org/loyalty" TargetMode="External"/><Relationship Id="rId1" Type="http://schemas.openxmlformats.org/officeDocument/2006/relationships/slideLayout" Target="../slideLayouts/slideLayout17.xml"/><Relationship Id="rId2" Type="http://schemas.openxmlformats.org/officeDocument/2006/relationships/hyperlink" Target="http://www.ieee.org/membership_services/membership/grade_elevation.htm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jpeg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hyperlink" Target="http://www.ttisurvey.com/230492JME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2.xml"/><Relationship Id="rId3" Type="http://schemas.openxmlformats.org/officeDocument/2006/relationships/hyperlink" Target="mailto:tamashiro@ieee.org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21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officers.vtools.ieee.org/" TargetMode="Externa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hyperlink" Target="mailto:brianberg@gmail.co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hyperlink" Target="http://www.ieee.org/web/publications/rights/mbbluegif.html" TargetMode="External"/><Relationship Id="rId6" Type="http://schemas.openxmlformats.org/officeDocument/2006/relationships/image" Target="../media/image24.png"/><Relationship Id="rId7" Type="http://schemas.openxmlformats.org/officeDocument/2006/relationships/image" Target="http://www.ieee.org/portal/cms_docs_iportals/iportals/publications/rights/MBblue.gif" TargetMode="External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36.png"/><Relationship Id="rId3" Type="http://schemas.openxmlformats.org/officeDocument/2006/relationships/image" Target="../media/image37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4" Type="http://schemas.openxmlformats.org/officeDocument/2006/relationships/image" Target="../media/image40.png"/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0.png"/><Relationship Id="rId5" Type="http://schemas.openxmlformats.org/officeDocument/2006/relationships/image" Target="../media/image25.png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Region 6 Fall Area Meeting Update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Tom Coughlin </a:t>
            </a:r>
          </a:p>
          <a:p>
            <a:r>
              <a:rPr lang="en-US" dirty="0"/>
              <a:t>Region 6 Director</a:t>
            </a:r>
          </a:p>
          <a:p>
            <a:r>
              <a:rPr lang="en-US" dirty="0"/>
              <a:t>October 2015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4B4938F-C4AA-4841-9EF1-647F18415BBC}" type="datetime1">
              <a:rPr lang="en-US" smtClean="0"/>
              <a:t>10/17/15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0BC5383-B22C-A746-A4AF-C32103C6BFA6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464" y="5675485"/>
            <a:ext cx="2252786" cy="1126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165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079"/>
    </mc:Choice>
    <mc:Fallback xmlns="">
      <p:transition xmlns:p14="http://schemas.microsoft.com/office/powerpoint/2010/main" spd="slow" advTm="43079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270234" y="1350209"/>
            <a:ext cx="8421331" cy="4389120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/>
              <a:t>Provides an adaptive governance structure to meet the uncertainties and</a:t>
            </a:r>
            <a:r>
              <a:rPr lang="en-US" sz="2200" dirty="0">
                <a:solidFill>
                  <a:srgbClr val="000000"/>
                </a:solidFill>
              </a:rPr>
              <a:t> increasing complexity </a:t>
            </a:r>
            <a:r>
              <a:rPr lang="en-US" sz="2200" dirty="0"/>
              <a:t>of the future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1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200" dirty="0"/>
              <a:t>Board of Directors will be: 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800" dirty="0"/>
              <a:t>composed of a smaller group of our best and brightest members 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800" dirty="0"/>
              <a:t>able to engage in generative discussions focused on strategy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800" dirty="0"/>
              <a:t>informed by a stronger voice of the member because all members will be asked to vote on each individual BoD director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200" dirty="0"/>
              <a:t>Enterprise Board will: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800" dirty="0"/>
              <a:t>Create opportunities for representatives from each major OU to meet, socialize, and discuss challenges and opportunities while providing OUs a louder voice in IEEE-wide activities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800" dirty="0"/>
              <a:t>Able to rationalize operational issues and enable effective operational management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200" dirty="0"/>
              <a:t>Assembly will serve as the important check and balance of Board of Directors composition and provide </a:t>
            </a:r>
            <a:br>
              <a:rPr lang="en-US" sz="2200" dirty="0"/>
            </a:br>
            <a:r>
              <a:rPr lang="en-US" sz="2200" dirty="0"/>
              <a:t>linkage to our constituency</a:t>
            </a:r>
          </a:p>
        </p:txBody>
      </p:sp>
    </p:spTree>
    <p:extLst>
      <p:ext uri="{BB962C8B-B14F-4D97-AF65-F5344CB8AC3E}">
        <p14:creationId xmlns:p14="http://schemas.microsoft.com/office/powerpoint/2010/main" val="1296110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Board Slate will be Critical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65760" y="1527718"/>
            <a:ext cx="8325805" cy="3877985"/>
          </a:xfrm>
          <a:prstGeom prst="rect">
            <a:avLst/>
          </a:prstGeom>
          <a:ln>
            <a:noFill/>
          </a:ln>
        </p:spPr>
        <p:txBody>
          <a:bodyPr wrap="square" lIns="91418" tIns="45709" rIns="91418" bIns="45709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</a:rPr>
              <a:t>Goal is to attract great leaders from </a:t>
            </a:r>
            <a:r>
              <a:rPr lang="en-US" sz="2400" b="1" u="sng" dirty="0">
                <a:solidFill>
                  <a:prstClr val="black"/>
                </a:solidFill>
              </a:rPr>
              <a:t>the wide breadth of IEEE membership </a:t>
            </a:r>
            <a:r>
              <a:rPr lang="en-US" sz="2400" b="1" dirty="0">
                <a:solidFill>
                  <a:prstClr val="black"/>
                </a:solidFill>
              </a:rPr>
              <a:t>to serve on the Board of Directors </a:t>
            </a:r>
          </a:p>
          <a:p>
            <a:endParaRPr lang="en-US" dirty="0" smtClean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  <a:p>
            <a:r>
              <a:rPr lang="en-US" sz="2400" b="1" dirty="0">
                <a:solidFill>
                  <a:prstClr val="black"/>
                </a:solidFill>
              </a:rPr>
              <a:t>Goal is for a very well-rounded Board. N&amp;A will focus on:</a:t>
            </a:r>
            <a:r>
              <a:rPr lang="en-US" baseline="70000" dirty="0" smtClean="0">
                <a:solidFill>
                  <a:prstClr val="black"/>
                </a:solidFill>
              </a:rPr>
              <a:t>.</a:t>
            </a:r>
          </a:p>
          <a:p>
            <a:r>
              <a:rPr lang="en-US" sz="2400" b="1" dirty="0">
                <a:solidFill>
                  <a:prstClr val="black"/>
                </a:solidFill>
              </a:rPr>
              <a:t>	</a:t>
            </a:r>
            <a:r>
              <a:rPr lang="en-US" sz="2400" dirty="0">
                <a:solidFill>
                  <a:prstClr val="black"/>
                </a:solidFill>
              </a:rPr>
              <a:t>1) skills and experience in both IEEE &amp; non-IEEE </a:t>
            </a:r>
          </a:p>
          <a:p>
            <a:r>
              <a:rPr lang="en-US" sz="2400" dirty="0">
                <a:solidFill>
                  <a:prstClr val="black"/>
                </a:solidFill>
              </a:rPr>
              <a:t>	2) individual attributes</a:t>
            </a:r>
          </a:p>
          <a:p>
            <a:r>
              <a:rPr lang="en-US" sz="2400" dirty="0">
                <a:solidFill>
                  <a:prstClr val="black"/>
                </a:solidFill>
              </a:rPr>
              <a:t>	3) diversity factors:</a:t>
            </a:r>
          </a:p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75625" y="4957258"/>
            <a:ext cx="6600808" cy="1323417"/>
          </a:xfrm>
          <a:prstGeom prst="rect">
            <a:avLst/>
          </a:prstGeom>
          <a:ln>
            <a:noFill/>
          </a:ln>
        </p:spPr>
        <p:txBody>
          <a:bodyPr wrap="square" lIns="91418" tIns="45709" rIns="91418" bIns="45709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</a:rPr>
              <a:t>Including but not limited to: sectors (private, academia, other); lines of operation (currently EA, MGA/USA, Pubs, SA, TA); technical areas (leadership experience distributed across Societies/ Councils/ Communities); geographic areas; gender</a:t>
            </a:r>
          </a:p>
          <a:p>
            <a:endParaRPr lang="en-US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696981" y="6087395"/>
            <a:ext cx="6876876" cy="646331"/>
          </a:xfrm>
          <a:prstGeom prst="rect">
            <a:avLst/>
          </a:prstGeom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See IEEE in 2030 </a:t>
            </a:r>
            <a:r>
              <a:rPr lang="en-US" dirty="0"/>
              <a:t>slide deck at:  http://ieee-region6.org/2015/ieee-in-2030-b-o-d-presentation/ 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578212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Region 6 PACE Highlights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spent all our budgeted PACE money by June—first time ever!  Great job to all the sections and branches that planned activities</a:t>
            </a:r>
          </a:p>
          <a:p>
            <a:r>
              <a:rPr lang="en-US" dirty="0" smtClean="0"/>
              <a:t>We want all sections to do at least one PACE funded activity in 2015</a:t>
            </a:r>
          </a:p>
          <a:p>
            <a:r>
              <a:rPr lang="en-US" dirty="0" smtClean="0"/>
              <a:t>We have asked IEEE USA for some extra money this year for more PACE projects—we have received some already</a:t>
            </a:r>
          </a:p>
          <a:p>
            <a:r>
              <a:rPr lang="en-US" dirty="0" smtClean="0"/>
              <a:t>Can we do this again in 2016?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0DAE3-67FE-7D4C-B71A-A4336BE9358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62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Region 6  - Initiatives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365760" y="1460045"/>
            <a:ext cx="8326438" cy="4389120"/>
          </a:xfrm>
        </p:spPr>
        <p:txBody>
          <a:bodyPr/>
          <a:lstStyle/>
          <a:p>
            <a:r>
              <a:rPr lang="en-US" dirty="0" smtClean="0"/>
              <a:t>Membership in arrears recruitment and membership recognition</a:t>
            </a:r>
          </a:p>
          <a:p>
            <a:r>
              <a:rPr lang="en-US" dirty="0" smtClean="0"/>
              <a:t>Region 6 conferences</a:t>
            </a:r>
          </a:p>
          <a:p>
            <a:r>
              <a:rPr lang="en-US" dirty="0" smtClean="0"/>
              <a:t>On-line conferences</a:t>
            </a:r>
          </a:p>
          <a:p>
            <a:r>
              <a:rPr lang="en-US" dirty="0" smtClean="0"/>
              <a:t>Chapter meeting recording</a:t>
            </a:r>
          </a:p>
          <a:p>
            <a:r>
              <a:rPr lang="en-US" dirty="0" smtClean="0"/>
              <a:t>Program management for Region 6 activities</a:t>
            </a:r>
          </a:p>
          <a:p>
            <a:r>
              <a:rPr lang="en-US" dirty="0" smtClean="0"/>
              <a:t>Creating alliances with industry and academia</a:t>
            </a:r>
          </a:p>
          <a:p>
            <a:r>
              <a:rPr lang="en-US" dirty="0" smtClean="0"/>
              <a:t>Student and STEM Support</a:t>
            </a:r>
          </a:p>
          <a:p>
            <a:r>
              <a:rPr lang="en-US" dirty="0" smtClean="0"/>
              <a:t>Region 6 IEEE </a:t>
            </a:r>
            <a:r>
              <a:rPr lang="en-US" dirty="0" smtClean="0"/>
              <a:t>Eng. </a:t>
            </a:r>
            <a:r>
              <a:rPr lang="en-US" dirty="0" smtClean="0"/>
              <a:t>Milestone Coordinator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900DAE3-67FE-7D4C-B71A-A4336BE9358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169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964" y="260630"/>
            <a:ext cx="8970036" cy="1143000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latin typeface="Arial"/>
                <a:cs typeface="Arial"/>
              </a:rPr>
              <a:t>Region 6 - High Grade Members 2000-2014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9225261"/>
              </p:ext>
            </p:extLst>
          </p:nvPr>
        </p:nvGraphicFramePr>
        <p:xfrm>
          <a:off x="457200" y="1600202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0DAE3-67FE-7D4C-B71A-A4336BE93589}" type="slidenum">
              <a:rPr lang="en-US" smtClean="0"/>
              <a:t>14</a:t>
            </a:fld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270054" y="2091090"/>
            <a:ext cx="7416746" cy="820946"/>
          </a:xfrm>
          <a:prstGeom prst="straightConnector1">
            <a:avLst/>
          </a:prstGeom>
          <a:ln w="127000"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4380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Membership </a:t>
            </a:r>
            <a:r>
              <a:rPr lang="en-US" dirty="0" smtClean="0"/>
              <a:t>Initiative – </a:t>
            </a:r>
            <a:br>
              <a:rPr lang="en-US" dirty="0" smtClean="0"/>
            </a:br>
            <a:r>
              <a:rPr lang="en-US" dirty="0" smtClean="0"/>
              <a:t>Member to Member Renewal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125" y="1500689"/>
            <a:ext cx="8326438" cy="4386262"/>
          </a:xfrm>
        </p:spPr>
        <p:txBody>
          <a:bodyPr/>
          <a:lstStyle/>
          <a:p>
            <a:r>
              <a:rPr lang="en-US" sz="2000" dirty="0"/>
              <a:t>Towards the end of February 2015 IEEE terminated membership for folks that didn’t renew their membership</a:t>
            </a:r>
          </a:p>
          <a:p>
            <a:r>
              <a:rPr lang="en-US" sz="2000" dirty="0"/>
              <a:t>From March 2015 to the end of May 2015 Region 6 began a pilot micro-volunteer program, with IEEE Membership Recruitment, to get IEEE volunteers to sign up to make calls to a list of 10 people in their section</a:t>
            </a:r>
          </a:p>
          <a:p>
            <a:r>
              <a:rPr lang="en-US" sz="2000" dirty="0"/>
              <a:t>We created an incentive program for callers who are able to get terminated members to renew</a:t>
            </a:r>
          </a:p>
          <a:p>
            <a:r>
              <a:rPr lang="en-US" sz="2000" dirty="0"/>
              <a:t>We had over 60 people who signed up to do these calls </a:t>
            </a:r>
          </a:p>
          <a:p>
            <a:r>
              <a:rPr lang="en-US" sz="2000" dirty="0"/>
              <a:t>Based upon the results of these calls we intend to repeat this activity next year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0DAE3-67FE-7D4C-B71A-A4336BE9358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657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Member to Member Renewal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125" y="1398405"/>
            <a:ext cx="8326438" cy="4386262"/>
          </a:xfrm>
        </p:spPr>
        <p:txBody>
          <a:bodyPr/>
          <a:lstStyle/>
          <a:p>
            <a:r>
              <a:rPr lang="en-US" dirty="0" smtClean="0"/>
              <a:t>Region </a:t>
            </a:r>
            <a:r>
              <a:rPr lang="en-US" dirty="0"/>
              <a:t>6 volunteers reached out to 285 non-renewing members. Of the calls made 31.6% connected and 42.5% had a message that was left via voicemail or followed up with an email.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effort paid off in that 19% of these contacts ultimately ended up renewing. The team was also able to </a:t>
            </a:r>
            <a:r>
              <a:rPr lang="en-US" dirty="0" err="1"/>
              <a:t>gleen</a:t>
            </a:r>
            <a:r>
              <a:rPr lang="en-US" dirty="0"/>
              <a:t> some valuable insights into why members did not renew</a:t>
            </a:r>
            <a:r>
              <a:rPr lang="en-US" dirty="0" smtClean="0"/>
              <a:t>.</a:t>
            </a:r>
          </a:p>
          <a:p>
            <a:r>
              <a:rPr lang="en-US" dirty="0" smtClean="0"/>
              <a:t>Partially due to this effort our membership renewal numbers are much higher than in past year.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0DAE3-67FE-7D4C-B71A-A4336BE9358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604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Member to Member Renewal </a:t>
            </a:r>
            <a:r>
              <a:rPr lang="en-US" dirty="0" smtClean="0"/>
              <a:t>Results (</a:t>
            </a:r>
            <a:r>
              <a:rPr lang="en-US" dirty="0" err="1" smtClean="0"/>
              <a:t>cont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team was </a:t>
            </a:r>
            <a:r>
              <a:rPr lang="en-US" dirty="0" smtClean="0"/>
              <a:t>able </a:t>
            </a:r>
            <a:r>
              <a:rPr lang="en-US" dirty="0"/>
              <a:t>to </a:t>
            </a:r>
            <a:r>
              <a:rPr lang="en-US" dirty="0" err="1"/>
              <a:t>gleen</a:t>
            </a:r>
            <a:r>
              <a:rPr lang="en-US" dirty="0"/>
              <a:t> some valuable insights into why members did not renew.</a:t>
            </a:r>
          </a:p>
          <a:p>
            <a:r>
              <a:rPr lang="en-US" dirty="0" smtClean="0"/>
              <a:t>22</a:t>
            </a:r>
            <a:r>
              <a:rPr lang="en-US" dirty="0"/>
              <a:t>% of the members that were contacted cited that they simply forgot to renew. </a:t>
            </a:r>
            <a:endParaRPr lang="en-US" dirty="0" smtClean="0"/>
          </a:p>
          <a:p>
            <a:r>
              <a:rPr lang="en-US" dirty="0" smtClean="0"/>
              <a:t>11</a:t>
            </a:r>
            <a:r>
              <a:rPr lang="en-US" dirty="0"/>
              <a:t>% cited financial reason/expense as the major reason they did not renew.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remaining reasons ranged from changes in technical interests to the fact they were just too busy.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0DAE3-67FE-7D4C-B71A-A4336BE9358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430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125" y="134940"/>
            <a:ext cx="8540740" cy="1076325"/>
          </a:xfrm>
        </p:spPr>
        <p:txBody>
          <a:bodyPr/>
          <a:lstStyle/>
          <a:p>
            <a:r>
              <a:rPr lang="en-US" dirty="0" smtClean="0"/>
              <a:t>2015 Reinstatements Up in Region 6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40" r="735"/>
          <a:stretch/>
        </p:blipFill>
        <p:spPr>
          <a:xfrm>
            <a:off x="0" y="1646238"/>
            <a:ext cx="9029773" cy="438626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0DAE3-67FE-7D4C-B71A-A4336BE93589}" type="slidenum">
              <a:rPr lang="en-US" smtClean="0"/>
              <a:t>18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801423" y="3965326"/>
            <a:ext cx="2478154" cy="728009"/>
          </a:xfrm>
          <a:prstGeom prst="ellipse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57265" y="6032500"/>
            <a:ext cx="5018262" cy="369332"/>
          </a:xfrm>
          <a:prstGeom prst="rect">
            <a:avLst/>
          </a:prstGeom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September 2015 MD Report</a:t>
            </a:r>
          </a:p>
        </p:txBody>
      </p:sp>
    </p:spTree>
    <p:extLst>
      <p:ext uri="{BB962C8B-B14F-4D97-AF65-F5344CB8AC3E}">
        <p14:creationId xmlns:p14="http://schemas.microsoft.com/office/powerpoint/2010/main" val="28283927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Membership Initiative –</a:t>
            </a:r>
            <a:br>
              <a:rPr lang="en-US" dirty="0" smtClean="0"/>
            </a:br>
            <a:r>
              <a:rPr lang="en-US" dirty="0" smtClean="0"/>
              <a:t>Elevations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125" y="1413810"/>
            <a:ext cx="8326438" cy="4386262"/>
          </a:xfrm>
        </p:spPr>
        <p:txBody>
          <a:bodyPr/>
          <a:lstStyle/>
          <a:p>
            <a:r>
              <a:rPr lang="en-US" sz="2200" dirty="0"/>
              <a:t>Associate to Member elevation information (this Is a very simple process):  </a:t>
            </a:r>
            <a:r>
              <a:rPr lang="en-US" sz="2200" dirty="0">
                <a:hlinkClick r:id="rId2"/>
              </a:rPr>
              <a:t>http://www.ieee.org/membership_services/membership/grade_elevation.html</a:t>
            </a:r>
            <a:endParaRPr lang="en-US" sz="2200" dirty="0"/>
          </a:p>
          <a:p>
            <a:r>
              <a:rPr lang="en-US" sz="2200" dirty="0"/>
              <a:t>Senior membership elevations</a:t>
            </a:r>
          </a:p>
          <a:p>
            <a:pPr lvl="1"/>
            <a:r>
              <a:rPr lang="en-US" dirty="0" smtClean="0"/>
              <a:t>Let’s organize local activities to get eligible members elevated</a:t>
            </a:r>
          </a:p>
          <a:p>
            <a:pPr lvl="1"/>
            <a:r>
              <a:rPr lang="en-US" dirty="0" smtClean="0"/>
              <a:t>This recognizes our members for their experience and may help with retention</a:t>
            </a:r>
          </a:p>
          <a:p>
            <a:pPr marL="345994" lvl="1" indent="-345994">
              <a:spcBef>
                <a:spcPts val="1800"/>
              </a:spcBef>
              <a:buClrTx/>
              <a:buSzPct val="135000"/>
              <a:buBlip>
                <a:blip r:embed="rId3"/>
              </a:buBlip>
            </a:pPr>
            <a:r>
              <a:rPr lang="en-US" sz="2200" dirty="0"/>
              <a:t>We need programs to encourage students to become full IEEE members</a:t>
            </a:r>
          </a:p>
          <a:p>
            <a:pPr marL="345994" lvl="1" indent="-345994">
              <a:spcBef>
                <a:spcPts val="1800"/>
              </a:spcBef>
              <a:buClrTx/>
              <a:buSzPct val="135000"/>
              <a:buBlip>
                <a:blip r:embed="rId3"/>
              </a:buBlip>
            </a:pPr>
            <a:r>
              <a:rPr lang="en-US" sz="2200" dirty="0"/>
              <a:t>Sections can order </a:t>
            </a:r>
            <a:r>
              <a:rPr lang="en-US" sz="2200" dirty="0" smtClean="0"/>
              <a:t>member </a:t>
            </a:r>
            <a:r>
              <a:rPr lang="en-US" sz="2200" dirty="0"/>
              <a:t>loyalty recognition pins from the IEEE, </a:t>
            </a:r>
            <a:r>
              <a:rPr lang="en-US" sz="2200" dirty="0">
                <a:hlinkClick r:id="rId4"/>
              </a:rPr>
              <a:t>www.ieee.org/loyalty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0DAE3-67FE-7D4C-B71A-A4336BE9358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560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sz="3200" dirty="0"/>
              <a:t>Obligatory IEEE Intro Slides</a:t>
            </a:r>
          </a:p>
          <a:p>
            <a:r>
              <a:rPr lang="en-US" sz="3200" dirty="0"/>
              <a:t>IEEE in 2030 Initiative</a:t>
            </a:r>
          </a:p>
          <a:p>
            <a:r>
              <a:rPr lang="en-US" sz="3200" dirty="0"/>
              <a:t>Region 6 Initiatives</a:t>
            </a:r>
          </a:p>
          <a:p>
            <a:r>
              <a:rPr lang="en-US" sz="3200" dirty="0"/>
              <a:t>Region 6 Conferences</a:t>
            </a:r>
          </a:p>
          <a:p>
            <a:r>
              <a:rPr lang="en-US" sz="3200" dirty="0"/>
              <a:t>Plans for 2016</a:t>
            </a:r>
          </a:p>
          <a:p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900DAE3-67FE-7D4C-B71A-A4336BE9358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113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34448"/>
          </a:xfrm>
        </p:spPr>
        <p:txBody>
          <a:bodyPr/>
          <a:lstStyle/>
          <a:p>
            <a:r>
              <a:rPr lang="en-US" dirty="0" smtClean="0">
                <a:latin typeface="Verdana" charset="0"/>
                <a:ea typeface="ＭＳ Ｐゴシック" charset="0"/>
                <a:cs typeface="ＭＳ Ｐゴシック" charset="0"/>
              </a:rPr>
              <a:t>Region 6 Conferences</a:t>
            </a:r>
            <a:endParaRPr lang="en-US" dirty="0"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6082" name="Slide Number Placeholder 4"/>
          <p:cNvSpPr>
            <a:spLocks noGrp="1"/>
          </p:cNvSpPr>
          <p:nvPr>
            <p:ph type="sldNum" sz="quarter" idx="11"/>
          </p:nvPr>
        </p:nvSpPr>
        <p:spPr bwMode="auto">
          <a:xfrm>
            <a:off x="6347992" y="5857634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3FC4BB3-1613-A847-B563-AE2AF4058694}" type="slidenum">
              <a:rPr lang="en-US" sz="1000">
                <a:solidFill>
                  <a:srgbClr val="898989"/>
                </a:solidFill>
              </a:rPr>
              <a:pPr/>
              <a:t>20</a:t>
            </a:fld>
            <a:endParaRPr lang="en-US" sz="1000">
              <a:solidFill>
                <a:srgbClr val="898989"/>
              </a:solidFill>
            </a:endParaRPr>
          </a:p>
        </p:txBody>
      </p:sp>
      <p:sp>
        <p:nvSpPr>
          <p:cNvPr id="46083" name="Content Placeholder 6"/>
          <p:cNvSpPr>
            <a:spLocks noGrp="1"/>
          </p:cNvSpPr>
          <p:nvPr>
            <p:ph idx="1"/>
          </p:nvPr>
        </p:nvSpPr>
        <p:spPr>
          <a:xfrm>
            <a:off x="644840" y="1445706"/>
            <a:ext cx="7772400" cy="2900939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>
                <a:latin typeface="Verdana" charset="0"/>
                <a:ea typeface="ＭＳ Ｐゴシック" charset="0"/>
                <a:cs typeface="ＭＳ Ｐゴシック" charset="0"/>
              </a:rPr>
              <a:t>WIE – </a:t>
            </a:r>
            <a:r>
              <a:rPr lang="en-US" b="1" dirty="0" smtClean="0">
                <a:latin typeface="Verdana" charset="0"/>
                <a:ea typeface="ＭＳ Ｐゴシック" charset="0"/>
                <a:cs typeface="ＭＳ Ｐゴシック" charset="0"/>
              </a:rPr>
              <a:t>May 23-24, 2016, Santa Clara</a:t>
            </a:r>
          </a:p>
          <a:p>
            <a:r>
              <a:rPr lang="en-US" b="1" dirty="0" smtClean="0">
                <a:latin typeface="Verdana" charset="0"/>
                <a:ea typeface="ＭＳ Ｐゴシック" charset="0"/>
                <a:cs typeface="ＭＳ Ｐゴシック" charset="0"/>
              </a:rPr>
              <a:t>IEEE On-Line Career and Talent Expo (on-going)</a:t>
            </a:r>
            <a:endParaRPr lang="en-US" b="1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r>
              <a:rPr lang="en-US" b="1" dirty="0">
                <a:latin typeface="Verdana" charset="0"/>
                <a:ea typeface="ＭＳ Ｐゴシック" charset="0"/>
                <a:cs typeface="ＭＳ Ｐゴシック" charset="0"/>
              </a:rPr>
              <a:t>GHTC – </a:t>
            </a:r>
            <a:r>
              <a:rPr lang="en-US" b="1" dirty="0" smtClean="0">
                <a:latin typeface="Verdana" charset="0"/>
                <a:ea typeface="ＭＳ Ｐゴシック" charset="0"/>
                <a:cs typeface="ＭＳ Ｐゴシック" charset="0"/>
              </a:rPr>
              <a:t>October </a:t>
            </a:r>
            <a:r>
              <a:rPr lang="en-US" b="1" dirty="0" smtClean="0">
                <a:latin typeface="Verdana" charset="0"/>
                <a:ea typeface="ＭＳ Ｐゴシック" charset="0"/>
                <a:cs typeface="ＭＳ Ｐゴシック" charset="0"/>
              </a:rPr>
              <a:t>2016, </a:t>
            </a:r>
            <a:r>
              <a:rPr lang="en-US" b="1" dirty="0" smtClean="0">
                <a:latin typeface="Verdana" charset="0"/>
                <a:ea typeface="ＭＳ Ｐゴシック" charset="0"/>
                <a:cs typeface="ＭＳ Ｐゴシック" charset="0"/>
              </a:rPr>
              <a:t>Seattle</a:t>
            </a:r>
            <a:endParaRPr lang="en-US" b="1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r>
              <a:rPr lang="en-US" b="1" dirty="0" err="1" smtClean="0">
                <a:latin typeface="Verdana" charset="0"/>
                <a:ea typeface="ＭＳ Ｐゴシック" charset="0"/>
                <a:cs typeface="ＭＳ Ｐゴシック" charset="0"/>
              </a:rPr>
              <a:t>SusTech</a:t>
            </a:r>
            <a:r>
              <a:rPr lang="en-US" b="1" dirty="0" smtClean="0">
                <a:latin typeface="Verdana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>
                <a:latin typeface="Verdana" charset="0"/>
                <a:ea typeface="ＭＳ Ｐゴシック" charset="0"/>
                <a:cs typeface="ＭＳ Ｐゴシック" charset="0"/>
              </a:rPr>
              <a:t>– </a:t>
            </a:r>
            <a:r>
              <a:rPr lang="en-US" b="1" dirty="0" smtClean="0">
                <a:latin typeface="Verdana" charset="0"/>
                <a:ea typeface="ＭＳ Ｐゴシック" charset="0"/>
                <a:cs typeface="ＭＳ Ｐゴシック" charset="0"/>
              </a:rPr>
              <a:t>Sept/October 2016, Phoenix, AZ</a:t>
            </a:r>
            <a:endParaRPr lang="en-US" b="1" dirty="0" smtClean="0">
              <a:latin typeface="Verdana" charset="0"/>
              <a:ea typeface="ＭＳ Ｐゴシック" charset="0"/>
              <a:cs typeface="ＭＳ Ｐゴシック" charset="0"/>
            </a:endParaRPr>
          </a:p>
          <a:p>
            <a:r>
              <a:rPr lang="en-US" b="1" dirty="0" smtClean="0">
                <a:latin typeface="Verdana" charset="0"/>
                <a:ea typeface="ＭＳ Ｐゴシック" charset="0"/>
                <a:cs typeface="ＭＳ Ｐゴシック" charset="0"/>
              </a:rPr>
              <a:t>Rising Stars—January </a:t>
            </a:r>
            <a:r>
              <a:rPr lang="en-US" b="1" dirty="0" smtClean="0">
                <a:latin typeface="Verdana" charset="0"/>
                <a:ea typeface="ＭＳ Ｐゴシック" charset="0"/>
                <a:cs typeface="ＭＳ Ｐゴシック" charset="0"/>
              </a:rPr>
              <a:t>2-4</a:t>
            </a:r>
            <a:r>
              <a:rPr lang="en-US" b="1" dirty="0" smtClean="0">
                <a:latin typeface="Verdana" charset="0"/>
                <a:ea typeface="ＭＳ Ｐゴシック" charset="0"/>
                <a:cs typeface="ＭＳ Ｐゴシック" charset="0"/>
              </a:rPr>
              <a:t>, 2016, Las </a:t>
            </a:r>
            <a:r>
              <a:rPr lang="en-US" b="1" dirty="0" smtClean="0">
                <a:latin typeface="Verdana" charset="0"/>
                <a:ea typeface="ＭＳ Ｐゴシック" charset="0"/>
                <a:cs typeface="ＭＳ Ｐゴシック" charset="0"/>
              </a:rPr>
              <a:t>Vegas</a:t>
            </a:r>
            <a:endParaRPr lang="en-US" b="1" dirty="0" smtClean="0"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6084" name="Rectangle 9"/>
          <p:cNvSpPr>
            <a:spLocks noChangeArrowheads="1"/>
          </p:cNvSpPr>
          <p:nvPr/>
        </p:nvSpPr>
        <p:spPr bwMode="auto">
          <a:xfrm>
            <a:off x="5162129" y="5076191"/>
            <a:ext cx="24272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sz="1200" b="1">
                <a:solidFill>
                  <a:schemeClr val="bg1"/>
                </a:solidFill>
              </a:rPr>
              <a:t>SUSTECH 2013</a:t>
            </a:r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46085" name="Rectangle 10"/>
          <p:cNvSpPr>
            <a:spLocks noChangeArrowheads="1"/>
          </p:cNvSpPr>
          <p:nvPr/>
        </p:nvSpPr>
        <p:spPr bwMode="auto">
          <a:xfrm>
            <a:off x="-960437" y="6244505"/>
            <a:ext cx="371157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pt-BR" sz="600" b="1" i="1">
                <a:solidFill>
                  <a:schemeClr val="bg1"/>
                </a:solidFill>
              </a:rPr>
              <a:t>1</a:t>
            </a:r>
            <a:r>
              <a:rPr lang="pt-BR" sz="600" b="1" i="1" baseline="30000">
                <a:solidFill>
                  <a:schemeClr val="bg1"/>
                </a:solidFill>
              </a:rPr>
              <a:t>st</a:t>
            </a:r>
            <a:r>
              <a:rPr lang="pt-BR" sz="600" b="1" i="1">
                <a:solidFill>
                  <a:schemeClr val="bg1"/>
                </a:solidFill>
              </a:rPr>
              <a:t>  I E E E  Co n f e r e n c e  o n  T e c h n o l o g i e s  f o r  Su s t a i n a b i l i t y</a:t>
            </a:r>
            <a:endParaRPr lang="en-US" sz="600">
              <a:solidFill>
                <a:schemeClr val="bg1"/>
              </a:solidFill>
            </a:endParaRPr>
          </a:p>
        </p:txBody>
      </p:sp>
      <p:sp>
        <p:nvSpPr>
          <p:cNvPr id="46086" name="Rectangle 1"/>
          <p:cNvSpPr>
            <a:spLocks noChangeArrowheads="1"/>
          </p:cNvSpPr>
          <p:nvPr/>
        </p:nvSpPr>
        <p:spPr bwMode="auto">
          <a:xfrm>
            <a:off x="4960938" y="5332638"/>
            <a:ext cx="4572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sz="1800" b="1" dirty="0"/>
              <a:t>Women in Engineering</a:t>
            </a:r>
          </a:p>
          <a:p>
            <a:pPr algn="ctr" eaLnBrk="0" hangingPunct="0"/>
            <a:r>
              <a:rPr lang="en-US" sz="1800" b="1" dirty="0"/>
              <a:t>International Leadership Conference </a:t>
            </a:r>
          </a:p>
        </p:txBody>
      </p:sp>
      <p:pic>
        <p:nvPicPr>
          <p:cNvPr id="46087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89" y="5700154"/>
            <a:ext cx="33401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8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369" y="4511209"/>
            <a:ext cx="2921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9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5932" y="4951172"/>
            <a:ext cx="1731962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03489" y="4181855"/>
            <a:ext cx="1892300" cy="2301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596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Career &amp; Talent Expo </a:t>
            </a:r>
            <a:br>
              <a:rPr lang="en-US" dirty="0" smtClean="0"/>
            </a:br>
            <a:r>
              <a:rPr lang="en-US" dirty="0" smtClean="0"/>
              <a:t>(Ongoing)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127" y="1443789"/>
            <a:ext cx="8365750" cy="4499244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Char char="²"/>
            </a:pPr>
            <a:r>
              <a:rPr lang="en-US" sz="2000" dirty="0">
                <a:latin typeface="Arial"/>
                <a:cs typeface="Arial"/>
              </a:rPr>
              <a:t>Combining 2 highly effective technologies to provide scientific job matching on a virtual platform environment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Char char="²"/>
            </a:pPr>
            <a:r>
              <a:rPr lang="en-US" sz="2000" dirty="0">
                <a:latin typeface="Arial"/>
                <a:cs typeface="Arial"/>
              </a:rPr>
              <a:t>14 Industry disciplines showcased in related exhibit halls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Char char="²"/>
            </a:pPr>
            <a:r>
              <a:rPr lang="en-US" sz="2000" dirty="0">
                <a:latin typeface="Arial"/>
                <a:cs typeface="Arial"/>
              </a:rPr>
              <a:t>Global and national reach – All IEEE members invited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Char char="²"/>
            </a:pPr>
            <a:r>
              <a:rPr lang="en-US" sz="2000" dirty="0">
                <a:latin typeface="Arial"/>
                <a:cs typeface="Arial"/>
              </a:rPr>
              <a:t>Validated talent assessment offered to all participants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Char char="²"/>
            </a:pPr>
            <a:r>
              <a:rPr lang="en-US" sz="2000" dirty="0">
                <a:latin typeface="Arial"/>
                <a:cs typeface="Arial"/>
              </a:rPr>
              <a:t>3 Corporate sponsorship packages available—looking for sponsors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Char char="²"/>
            </a:pPr>
            <a:r>
              <a:rPr lang="en-US" sz="2000" dirty="0">
                <a:latin typeface="Arial"/>
                <a:cs typeface="Arial"/>
              </a:rPr>
              <a:t>Free to IEEE members, non-members pay or become members both in Region 6 and elsewhere</a:t>
            </a:r>
          </a:p>
          <a:p>
            <a:pPr marL="0" indent="0">
              <a:buNone/>
            </a:pPr>
            <a:endParaRPr lang="en-US" baseline="30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0DAE3-67FE-7D4C-B71A-A4336BE9358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561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Career </a:t>
            </a:r>
            <a:r>
              <a:rPr lang="en-US" dirty="0"/>
              <a:t>&amp;</a:t>
            </a:r>
            <a:r>
              <a:rPr lang="en-US" dirty="0" smtClean="0"/>
              <a:t> Talent Expo</a:t>
            </a:r>
            <a:br>
              <a:rPr lang="en-US" dirty="0" smtClean="0"/>
            </a:br>
            <a:r>
              <a:rPr lang="en-US" dirty="0" smtClean="0"/>
              <a:t>Member 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190" y="1211263"/>
            <a:ext cx="7772400" cy="4399015"/>
          </a:xfrm>
        </p:spPr>
        <p:txBody>
          <a:bodyPr/>
          <a:lstStyle/>
          <a:p>
            <a:pPr marL="0" indent="0">
              <a:lnSpc>
                <a:spcPct val="80000"/>
              </a:lnSpc>
              <a:spcAft>
                <a:spcPts val="0"/>
              </a:spcAft>
              <a:buNone/>
            </a:pPr>
            <a:endParaRPr lang="en-US" sz="2000" dirty="0">
              <a:latin typeface="Arial"/>
              <a:cs typeface="Arial"/>
            </a:endParaRPr>
          </a:p>
          <a:p>
            <a:pPr>
              <a:lnSpc>
                <a:spcPct val="80000"/>
              </a:lnSpc>
              <a:spcAft>
                <a:spcPts val="0"/>
              </a:spcAft>
              <a:buFont typeface="Wingdings" charset="2"/>
              <a:buChar char="²"/>
            </a:pPr>
            <a:r>
              <a:rPr lang="en-US" sz="2000" dirty="0">
                <a:latin typeface="Arial"/>
                <a:cs typeface="Arial"/>
              </a:rPr>
              <a:t>Free personal skills assessment report provides 7 advantages in career development</a:t>
            </a:r>
          </a:p>
          <a:p>
            <a:pPr lvl="1">
              <a:lnSpc>
                <a:spcPct val="80000"/>
              </a:lnSpc>
              <a:spcAft>
                <a:spcPts val="0"/>
              </a:spcAft>
              <a:buFont typeface="Wingdings" charset="2"/>
              <a:buChar char="²"/>
            </a:pPr>
            <a:r>
              <a:rPr lang="en-US" sz="1600" dirty="0">
                <a:latin typeface="Arial"/>
                <a:cs typeface="Arial"/>
              </a:rPr>
              <a:t>Take the DISC [personal skills assessment test at: </a:t>
            </a:r>
            <a:r>
              <a:rPr lang="en-US" sz="1600" u="sng" dirty="0">
                <a:hlinkClick r:id="rId2"/>
              </a:rPr>
              <a:t>http://www.ttisurvey.com///230492JME</a:t>
            </a:r>
            <a:r>
              <a:rPr lang="en-US" sz="1600" u="sng" dirty="0"/>
              <a:t> </a:t>
            </a:r>
            <a:r>
              <a:rPr lang="en-US" sz="1600" dirty="0">
                <a:latin typeface="Arial"/>
                <a:cs typeface="Arial"/>
              </a:rPr>
              <a:t>and find out what your </a:t>
            </a:r>
            <a:r>
              <a:rPr lang="en-US" sz="1600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employable </a:t>
            </a:r>
            <a:r>
              <a:rPr lang="en-US" sz="1600" dirty="0">
                <a:latin typeface="Arial"/>
                <a:cs typeface="Arial"/>
              </a:rPr>
              <a:t>strengths are</a:t>
            </a:r>
          </a:p>
          <a:p>
            <a:pPr>
              <a:lnSpc>
                <a:spcPct val="80000"/>
              </a:lnSpc>
              <a:spcAft>
                <a:spcPts val="0"/>
              </a:spcAft>
              <a:buFont typeface="Wingdings" charset="2"/>
              <a:buChar char="²"/>
            </a:pPr>
            <a:r>
              <a:rPr lang="en-US" sz="2000" dirty="0">
                <a:latin typeface="Arial"/>
                <a:cs typeface="Arial"/>
              </a:rPr>
              <a:t>Supporting career and industry content provided at the event</a:t>
            </a:r>
          </a:p>
          <a:p>
            <a:pPr>
              <a:lnSpc>
                <a:spcPct val="80000"/>
              </a:lnSpc>
              <a:spcAft>
                <a:spcPts val="0"/>
              </a:spcAft>
              <a:buFont typeface="Wingdings" charset="2"/>
              <a:buChar char="²"/>
            </a:pPr>
            <a:r>
              <a:rPr lang="en-US" sz="2000" dirty="0">
                <a:latin typeface="Arial"/>
                <a:cs typeface="Arial"/>
              </a:rPr>
              <a:t>Active and passive seekers, or those looking to build a network for future advancement are all welcome to tap into the world- class resources</a:t>
            </a:r>
          </a:p>
          <a:p>
            <a:pPr>
              <a:lnSpc>
                <a:spcPct val="80000"/>
              </a:lnSpc>
              <a:spcAft>
                <a:spcPts val="0"/>
              </a:spcAft>
              <a:buFont typeface="Wingdings" charset="2"/>
              <a:buChar char="²"/>
            </a:pPr>
            <a:r>
              <a:rPr lang="en-US" sz="2000" dirty="0">
                <a:latin typeface="Arial"/>
                <a:cs typeface="Arial"/>
              </a:rPr>
              <a:t>When job matched, statistics show people have more success </a:t>
            </a:r>
          </a:p>
          <a:p>
            <a:pPr>
              <a:lnSpc>
                <a:spcPct val="80000"/>
              </a:lnSpc>
              <a:spcAft>
                <a:spcPts val="0"/>
              </a:spcAft>
              <a:buFont typeface="Wingdings" charset="2"/>
              <a:buChar char="²"/>
            </a:pPr>
            <a:r>
              <a:rPr lang="en-US" sz="2000" dirty="0">
                <a:latin typeface="Arial"/>
                <a:cs typeface="Arial"/>
              </a:rPr>
              <a:t>Finding the right home for one’s unique abilities brings happiness, less stress and more productivity</a:t>
            </a:r>
          </a:p>
          <a:p>
            <a:pPr>
              <a:lnSpc>
                <a:spcPct val="80000"/>
              </a:lnSpc>
              <a:spcAft>
                <a:spcPts val="0"/>
              </a:spcAft>
              <a:buFont typeface="Wingdings" charset="2"/>
              <a:buChar char="²"/>
            </a:pPr>
            <a:r>
              <a:rPr lang="en-US" sz="2000" dirty="0"/>
              <a:t>More Information:  http://ieee-region6.org/2015/career-and-talent-expo-2015</a:t>
            </a:r>
          </a:p>
          <a:p>
            <a:pPr>
              <a:lnSpc>
                <a:spcPct val="80000"/>
              </a:lnSpc>
              <a:spcAft>
                <a:spcPts val="0"/>
              </a:spcAft>
              <a:buFont typeface="Wingdings" charset="2"/>
              <a:buChar char="²"/>
            </a:pPr>
            <a:endParaRPr lang="en-US" sz="2000" dirty="0">
              <a:latin typeface="Arial"/>
              <a:cs typeface="Arial"/>
            </a:endParaRPr>
          </a:p>
          <a:p>
            <a:pPr>
              <a:lnSpc>
                <a:spcPct val="80000"/>
              </a:lnSpc>
              <a:spcAft>
                <a:spcPts val="0"/>
              </a:spcAft>
              <a:buFont typeface="Wingdings" charset="2"/>
              <a:buChar char="²"/>
            </a:pPr>
            <a:endParaRPr lang="en-US" sz="2000" dirty="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0DAE3-67FE-7D4C-B71A-A4336BE9358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732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 and Hybrid Conferences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IEEE Region 6 has acquired a license for a program available from the IEEE EAB for hosting virtual events</a:t>
            </a:r>
          </a:p>
          <a:p>
            <a:r>
              <a:rPr lang="en-US" dirty="0" smtClean="0"/>
              <a:t>We used this capability for the first time for the 2015 Rising Stars </a:t>
            </a:r>
            <a:r>
              <a:rPr lang="en-US" dirty="0" smtClean="0"/>
              <a:t>Conference—also at RS 2016</a:t>
            </a:r>
            <a:endParaRPr lang="en-US" dirty="0" smtClean="0"/>
          </a:p>
          <a:p>
            <a:r>
              <a:rPr lang="en-US" dirty="0" smtClean="0"/>
              <a:t>This was used in the Career and Talent Expo and will be used for Rising Stars 2016</a:t>
            </a:r>
          </a:p>
          <a:p>
            <a:r>
              <a:rPr lang="en-US" dirty="0" smtClean="0"/>
              <a:t>This functionality can be used for many different types of events…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0DAE3-67FE-7D4C-B71A-A4336BE9358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306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Create an On-Line Collection of Technical Chapter Meeting Recordings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125" y="1646237"/>
            <a:ext cx="8326438" cy="4581191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IEEE New Initiatives Comm. (NIC) funding of a pilot program in Region 4 and Region 6 into the Fall of this year</a:t>
            </a:r>
          </a:p>
          <a:p>
            <a:r>
              <a:rPr lang="en-US" dirty="0" smtClean="0"/>
              <a:t>We are hosting these recordings—they are available for free to all IEEE members on our beta site</a:t>
            </a:r>
          </a:p>
          <a:p>
            <a:r>
              <a:rPr lang="en-US" dirty="0" smtClean="0"/>
              <a:t>We intend to sell access to these recordings to non-members--enhance IEEE membership</a:t>
            </a:r>
          </a:p>
          <a:p>
            <a:r>
              <a:rPr lang="en-US" dirty="0" smtClean="0"/>
              <a:t>We could have 100’s of these in a year’s time, 1000’s in 5 year’s time—this is cutting edge material</a:t>
            </a:r>
          </a:p>
          <a:p>
            <a:r>
              <a:rPr lang="en-US" dirty="0" smtClean="0"/>
              <a:t>We are offering discounts for microphone packages and offering </a:t>
            </a:r>
            <a:r>
              <a:rPr lang="en-US" dirty="0" err="1" smtClean="0"/>
              <a:t>Camtasia</a:t>
            </a:r>
            <a:r>
              <a:rPr lang="en-US" dirty="0" smtClean="0"/>
              <a:t> licenses.   We are doing training to section and chapter leaders—Contact Scott </a:t>
            </a:r>
            <a:r>
              <a:rPr lang="en-US" dirty="0" err="1" smtClean="0"/>
              <a:t>Tamashiro</a:t>
            </a:r>
            <a:r>
              <a:rPr lang="en-US" dirty="0" smtClean="0"/>
              <a:t> if you are interested in these packages (</a:t>
            </a:r>
            <a:r>
              <a:rPr lang="en-US" dirty="0"/>
              <a:t>Scott </a:t>
            </a:r>
            <a:r>
              <a:rPr lang="en-US" dirty="0" err="1" smtClean="0"/>
              <a:t>Tamashiro</a:t>
            </a:r>
            <a:r>
              <a:rPr lang="en-US" dirty="0" smtClean="0"/>
              <a:t> (</a:t>
            </a:r>
            <a:r>
              <a:rPr lang="en-US" dirty="0" smtClean="0">
                <a:hlinkClick r:id="rId3"/>
              </a:rPr>
              <a:t>tamashiro</a:t>
            </a:r>
            <a:r>
              <a:rPr lang="en-US" dirty="0">
                <a:hlinkClick r:id="rId3"/>
              </a:rPr>
              <a:t>@</a:t>
            </a:r>
            <a:r>
              <a:rPr lang="en-US" dirty="0" smtClean="0">
                <a:hlinkClick r:id="rId3"/>
              </a:rPr>
              <a:t>ieee.org</a:t>
            </a:r>
            <a:r>
              <a:rPr lang="en-US" dirty="0" smtClean="0"/>
              <a:t>) 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0DAE3-67FE-7D4C-B71A-A4336BE9358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250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127" y="0"/>
            <a:ext cx="8778875" cy="1346200"/>
          </a:xfrm>
        </p:spPr>
        <p:txBody>
          <a:bodyPr/>
          <a:lstStyle/>
          <a:p>
            <a:pPr>
              <a:defRPr/>
            </a:pPr>
            <a:r>
              <a:rPr lang="en-US" altLang="zh-CN" dirty="0" smtClean="0"/>
              <a:t>Chapter Meeting Recording Webs</a:t>
            </a:r>
            <a:r>
              <a:rPr lang="en-US" dirty="0" smtClean="0"/>
              <a:t>ite At a Glance</a:t>
            </a:r>
            <a:endParaRPr lang="en-US" dirty="0"/>
          </a:p>
        </p:txBody>
      </p:sp>
      <p:pic>
        <p:nvPicPr>
          <p:cNvPr id="14541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46263"/>
            <a:ext cx="8839200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5411" name="Rectangle 5"/>
          <p:cNvSpPr>
            <a:spLocks/>
          </p:cNvSpPr>
          <p:nvPr/>
        </p:nvSpPr>
        <p:spPr bwMode="auto">
          <a:xfrm>
            <a:off x="444500" y="6462713"/>
            <a:ext cx="3683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91418" bIns="0" anchor="ctr"/>
          <a:lstStyle/>
          <a:p>
            <a:fld id="{2CA79217-AB0E-854F-812D-3DC1D9732AD6}" type="slidenum">
              <a:rPr lang="en-US" sz="1000">
                <a:solidFill>
                  <a:srgbClr val="898989"/>
                </a:solidFill>
                <a:latin typeface="Verdana" charset="0"/>
                <a:ea typeface="MS PGothic" charset="0"/>
                <a:cs typeface="MS PGothic" charset="0"/>
                <a:sym typeface="Verdana" charset="0"/>
              </a:rPr>
              <a:pPr/>
              <a:t>25</a:t>
            </a:fld>
            <a:endParaRPr lang="en-US" sz="1000">
              <a:solidFill>
                <a:srgbClr val="898989"/>
              </a:solidFill>
              <a:latin typeface="Verdana" charset="0"/>
              <a:ea typeface="MS PGothic" charset="0"/>
              <a:cs typeface="MS PGothic" charset="0"/>
              <a:sym typeface="Verdana" charset="0"/>
            </a:endParaRPr>
          </a:p>
        </p:txBody>
      </p:sp>
      <p:sp>
        <p:nvSpPr>
          <p:cNvPr id="145412" name="Rectangle 6"/>
          <p:cNvSpPr>
            <a:spLocks/>
          </p:cNvSpPr>
          <p:nvPr/>
        </p:nvSpPr>
        <p:spPr bwMode="auto">
          <a:xfrm>
            <a:off x="787400" y="6477001"/>
            <a:ext cx="16510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29" bIns="0"/>
          <a:lstStyle/>
          <a:p>
            <a:pPr marL="39679"/>
            <a:r>
              <a:rPr lang="en-US" sz="1000">
                <a:solidFill>
                  <a:srgbClr val="898989"/>
                </a:solidFill>
                <a:latin typeface="Verdana" charset="0"/>
                <a:ea typeface="MS PGothic" charset="0"/>
                <a:cs typeface="MS PGothic" charset="0"/>
                <a:sym typeface="Verdana" charset="0"/>
              </a:rPr>
              <a:t>6/15/2015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5125" y="1486997"/>
            <a:ext cx="8463298" cy="369332"/>
          </a:xfrm>
          <a:prstGeom prst="rect">
            <a:avLst/>
          </a:prstGeom>
          <a:ln>
            <a:noFill/>
          </a:ln>
        </p:spPr>
        <p:txBody>
          <a:bodyPr wrap="square" lIns="91418" tIns="45709" rIns="91418" bIns="45709" rtlCol="0">
            <a:spAutoFit/>
          </a:bodyPr>
          <a:lstStyle/>
          <a:p>
            <a:r>
              <a:rPr lang="en-US" b="1" dirty="0" smtClean="0"/>
              <a:t>Create an account </a:t>
            </a:r>
            <a:r>
              <a:rPr lang="en-US" b="1" dirty="0"/>
              <a:t>and participate at:  http://</a:t>
            </a:r>
            <a:r>
              <a:rPr lang="en-US" b="1" dirty="0" err="1"/>
              <a:t>www.nuxlabs.org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3393277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 smtClean="0"/>
              <a:t>Contents Contribution </a:t>
            </a:r>
            <a:r>
              <a:rPr lang="en-US" dirty="0" smtClean="0"/>
              <a:t>(August 18, 2015)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2800" dirty="0"/>
              <a:t>- </a:t>
            </a:r>
            <a:r>
              <a:rPr lang="en-US" altLang="zh-CN" sz="2800" dirty="0"/>
              <a:t>57 recorded meetings contributed</a:t>
            </a:r>
          </a:p>
          <a:p>
            <a:pPr lvl="1">
              <a:defRPr/>
            </a:pPr>
            <a:r>
              <a:rPr lang="en-US" altLang="zh-CN" sz="2600" dirty="0"/>
              <a:t>Technical, Social, Administrative</a:t>
            </a:r>
          </a:p>
          <a:p>
            <a:pPr lvl="1">
              <a:defRPr/>
            </a:pPr>
            <a:r>
              <a:rPr lang="en-US" altLang="zh-CN" sz="2600" dirty="0"/>
              <a:t>32 recordings from R6</a:t>
            </a:r>
          </a:p>
          <a:p>
            <a:pPr lvl="1">
              <a:defRPr/>
            </a:pPr>
            <a:r>
              <a:rPr lang="en-US" altLang="zh-CN" sz="2600" dirty="0"/>
              <a:t>25 recordings from other regions/international conferences</a:t>
            </a:r>
          </a:p>
        </p:txBody>
      </p:sp>
    </p:spTree>
    <p:extLst>
      <p:ext uri="{BB962C8B-B14F-4D97-AF65-F5344CB8AC3E}">
        <p14:creationId xmlns:p14="http://schemas.microsoft.com/office/powerpoint/2010/main" val="265836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 smtClean="0"/>
              <a:t>Views and Usages </a:t>
            </a:r>
            <a:r>
              <a:rPr lang="en-US" dirty="0" smtClean="0"/>
              <a:t>(August 18, 2015)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2"/>
            <a:ext cx="8326438" cy="5211763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altLang="zh-CN" sz="2800" dirty="0"/>
              <a:t>- 5032 total views to streaming content, from 328 unique IP addresses</a:t>
            </a:r>
          </a:p>
          <a:p>
            <a:pPr>
              <a:defRPr/>
            </a:pPr>
            <a:r>
              <a:rPr lang="en-US" altLang="zh-CN" sz="2800" dirty="0"/>
              <a:t>- 1282 views to steaming content from registered users = 33 views per registered user</a:t>
            </a:r>
          </a:p>
          <a:p>
            <a:pPr lvl="1">
              <a:defRPr/>
            </a:pPr>
            <a:r>
              <a:rPr lang="en-US" altLang="zh-CN" sz="2600" dirty="0"/>
              <a:t>Views top 5</a:t>
            </a:r>
          </a:p>
          <a:p>
            <a:pPr lvl="2">
              <a:defRPr/>
            </a:pPr>
            <a:r>
              <a:rPr lang="en-US" altLang="zh-CN" sz="2200" dirty="0"/>
              <a:t>129: VLSI Distinguished Speaker Talk (San Diego Section)</a:t>
            </a:r>
          </a:p>
          <a:p>
            <a:pPr lvl="2">
              <a:defRPr/>
            </a:pPr>
            <a:r>
              <a:rPr lang="en-US" altLang="zh-CN" sz="2200" dirty="0"/>
              <a:t>123: Recorded Meeting Initiative Introduction (R6)</a:t>
            </a:r>
          </a:p>
          <a:p>
            <a:pPr lvl="2">
              <a:defRPr/>
            </a:pPr>
            <a:r>
              <a:rPr lang="en-US" altLang="zh-CN" sz="2200" dirty="0"/>
              <a:t>90: Ocean Technology in India (San Diego Section)</a:t>
            </a:r>
          </a:p>
          <a:p>
            <a:pPr lvl="2">
              <a:defRPr/>
            </a:pPr>
            <a:r>
              <a:rPr lang="en-US" altLang="zh-CN" sz="2200" dirty="0"/>
              <a:t>53: IEEE R6 NE Area Spring Meeting (R6)</a:t>
            </a:r>
          </a:p>
          <a:p>
            <a:pPr lvl="2">
              <a:defRPr/>
            </a:pPr>
            <a:r>
              <a:rPr lang="en-US" altLang="zh-CN" sz="2200" dirty="0"/>
              <a:t>51: Rising Stars Corporate Culture Talk (R6)</a:t>
            </a:r>
          </a:p>
          <a:p>
            <a:pPr>
              <a:defRPr/>
            </a:pPr>
            <a:r>
              <a:rPr lang="en-US" altLang="zh-CN" sz="2800" dirty="0"/>
              <a:t>- 14 users saved 53 videos in “my videos” list</a:t>
            </a:r>
          </a:p>
          <a:p>
            <a:pPr lvl="1">
              <a:defRPr/>
            </a:pPr>
            <a:r>
              <a:rPr lang="en-US" sz="2600" dirty="0"/>
              <a:t>Average portfolio size is 3.79 videos/user</a:t>
            </a:r>
          </a:p>
        </p:txBody>
      </p:sp>
    </p:spTree>
    <p:extLst>
      <p:ext uri="{BB962C8B-B14F-4D97-AF65-F5344CB8AC3E}">
        <p14:creationId xmlns:p14="http://schemas.microsoft.com/office/powerpoint/2010/main" val="3210506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Streaming Content Visitors Map – Global (August 18, 2015)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338" y="1871665"/>
            <a:ext cx="7443787" cy="4332287"/>
          </a:xfrm>
        </p:spPr>
      </p:pic>
    </p:spTree>
    <p:extLst>
      <p:ext uri="{BB962C8B-B14F-4D97-AF65-F5344CB8AC3E}">
        <p14:creationId xmlns:p14="http://schemas.microsoft.com/office/powerpoint/2010/main" val="2369295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z="4400" dirty="0"/>
              <a:t>Streaming Content Visitors Map - Americas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77" y="1860551"/>
            <a:ext cx="7461250" cy="4329113"/>
          </a:xfrm>
        </p:spPr>
      </p:pic>
    </p:spTree>
    <p:extLst>
      <p:ext uri="{BB962C8B-B14F-4D97-AF65-F5344CB8AC3E}">
        <p14:creationId xmlns:p14="http://schemas.microsoft.com/office/powerpoint/2010/main" val="1030353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1"/>
          <p:cNvSpPr txBox="1">
            <a:spLocks noChangeArrowheads="1"/>
          </p:cNvSpPr>
          <p:nvPr/>
        </p:nvSpPr>
        <p:spPr bwMode="auto">
          <a:xfrm>
            <a:off x="601126" y="203202"/>
            <a:ext cx="7515225" cy="952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339" tIns="44270" rIns="90339" bIns="44270" anchor="b"/>
          <a:lstStyle/>
          <a:p>
            <a:pPr>
              <a:tabLst>
                <a:tab pos="0" algn="l"/>
                <a:tab pos="914186" algn="l"/>
                <a:tab pos="1828373" algn="l"/>
                <a:tab pos="2742558" algn="l"/>
                <a:tab pos="3656744" algn="l"/>
                <a:tab pos="4570930" algn="l"/>
                <a:tab pos="5485118" algn="l"/>
                <a:tab pos="6399303" algn="l"/>
                <a:tab pos="7313490" algn="l"/>
                <a:tab pos="8227675" algn="l"/>
                <a:tab pos="9141862" algn="l"/>
                <a:tab pos="10056048" algn="l"/>
              </a:tabLst>
            </a:pPr>
            <a:r>
              <a:rPr lang="en-US" sz="3200" b="1" dirty="0">
                <a:solidFill>
                  <a:srgbClr val="005582"/>
                </a:solidFill>
                <a:latin typeface="Verdana" pitchFamily="32" charset="0"/>
              </a:rPr>
              <a:t>IEEE Organization</a:t>
            </a: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676402" y="1143000"/>
            <a:ext cx="5808663" cy="744538"/>
            <a:chOff x="1056" y="720"/>
            <a:chExt cx="3659" cy="469"/>
          </a:xfrm>
        </p:grpSpPr>
        <p:graphicFrame>
          <p:nvGraphicFramePr>
            <p:cNvPr id="1026" name="Object 3"/>
            <p:cNvGraphicFramePr>
              <a:graphicFrameLocks noChangeAspect="1"/>
            </p:cNvGraphicFramePr>
            <p:nvPr/>
          </p:nvGraphicFramePr>
          <p:xfrm>
            <a:off x="1056" y="720"/>
            <a:ext cx="3659" cy="4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29" r:id="rId4" imgW="13040719" imgH="855333" progId="">
                    <p:embed/>
                  </p:oleObj>
                </mc:Choice>
                <mc:Fallback>
                  <p:oleObj r:id="rId4" imgW="13040719" imgH="855333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56" y="720"/>
                          <a:ext cx="3659" cy="46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blipFill dpi="0" rotWithShape="0">
                                <a:blip/>
                                <a:srcRect/>
                                <a:stretch>
                                  <a:fillRect/>
                                </a:stretch>
                              </a:blip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56" name="Text Box 4"/>
            <p:cNvSpPr txBox="1">
              <a:spLocks noChangeArrowheads="1"/>
            </p:cNvSpPr>
            <p:nvPr/>
          </p:nvSpPr>
          <p:spPr bwMode="auto">
            <a:xfrm>
              <a:off x="1056" y="720"/>
              <a:ext cx="3659" cy="46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3882231" y="1828800"/>
            <a:ext cx="1455740" cy="36640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339" tIns="44270" rIns="90339" bIns="44270">
            <a:spAutoFit/>
          </a:bodyPr>
          <a:lstStyle/>
          <a:p>
            <a:pPr algn="ctr">
              <a:tabLst>
                <a:tab pos="0" algn="l"/>
                <a:tab pos="914186" algn="l"/>
                <a:tab pos="1828373" algn="l"/>
                <a:tab pos="2742558" algn="l"/>
                <a:tab pos="3656744" algn="l"/>
                <a:tab pos="4570930" algn="l"/>
                <a:tab pos="5485118" algn="l"/>
                <a:tab pos="6399303" algn="l"/>
                <a:tab pos="7313490" algn="l"/>
                <a:tab pos="8227675" algn="l"/>
                <a:tab pos="9141862" algn="l"/>
                <a:tab pos="10056048" algn="l"/>
              </a:tabLst>
            </a:pPr>
            <a:r>
              <a:rPr lang="en-US" b="1" dirty="0">
                <a:solidFill>
                  <a:srgbClr val="000000"/>
                </a:solidFill>
              </a:rPr>
              <a:t>MEMBERS</a:t>
            </a: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2109050" y="2352043"/>
            <a:ext cx="3057525" cy="366414"/>
          </a:xfrm>
          <a:prstGeom prst="rect">
            <a:avLst/>
          </a:prstGeom>
          <a:solidFill>
            <a:srgbClr val="000099"/>
          </a:solidFill>
          <a:ln w="9525">
            <a:noFill/>
            <a:round/>
            <a:headEnd/>
            <a:tailEnd/>
          </a:ln>
        </p:spPr>
        <p:txBody>
          <a:bodyPr lIns="90339" tIns="44270" rIns="90339" bIns="44270">
            <a:spAutoFit/>
          </a:bodyPr>
          <a:lstStyle/>
          <a:p>
            <a:pPr algn="ctr">
              <a:tabLst>
                <a:tab pos="0" algn="l"/>
                <a:tab pos="914186" algn="l"/>
                <a:tab pos="1828373" algn="l"/>
                <a:tab pos="2742558" algn="l"/>
                <a:tab pos="3656744" algn="l"/>
                <a:tab pos="4570930" algn="l"/>
                <a:tab pos="5485118" algn="l"/>
                <a:tab pos="6399303" algn="l"/>
                <a:tab pos="7313490" algn="l"/>
                <a:tab pos="8227675" algn="l"/>
                <a:tab pos="9141862" algn="l"/>
                <a:tab pos="10056048" algn="l"/>
              </a:tabLst>
            </a:pPr>
            <a:r>
              <a:rPr lang="en-US" b="1" dirty="0">
                <a:solidFill>
                  <a:srgbClr val="FFFFFF"/>
                </a:solidFill>
              </a:rPr>
              <a:t>Board of Directors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554788" y="2373312"/>
            <a:ext cx="2209800" cy="366414"/>
          </a:xfrm>
          <a:prstGeom prst="rect">
            <a:avLst/>
          </a:prstGeom>
          <a:solidFill>
            <a:srgbClr val="000099"/>
          </a:solidFill>
          <a:ln w="9525">
            <a:noFill/>
            <a:round/>
            <a:headEnd/>
            <a:tailEnd/>
          </a:ln>
        </p:spPr>
        <p:txBody>
          <a:bodyPr lIns="90339" tIns="44270" rIns="90339" bIns="44270">
            <a:spAutoFit/>
          </a:bodyPr>
          <a:lstStyle/>
          <a:p>
            <a:pPr algn="ctr">
              <a:tabLst>
                <a:tab pos="0" algn="l"/>
                <a:tab pos="914186" algn="l"/>
                <a:tab pos="1828373" algn="l"/>
                <a:tab pos="2742558" algn="l"/>
                <a:tab pos="3656744" algn="l"/>
                <a:tab pos="4570930" algn="l"/>
                <a:tab pos="5485118" algn="l"/>
                <a:tab pos="6399303" algn="l"/>
                <a:tab pos="7313490" algn="l"/>
                <a:tab pos="8227675" algn="l"/>
                <a:tab pos="9141862" algn="l"/>
                <a:tab pos="10056048" algn="l"/>
              </a:tabLst>
            </a:pPr>
            <a:r>
              <a:rPr lang="en-US" b="1" dirty="0">
                <a:solidFill>
                  <a:srgbClr val="FFFFFF"/>
                </a:solidFill>
              </a:rPr>
              <a:t>Assembly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4838881" y="3173791"/>
            <a:ext cx="1840703" cy="366424"/>
          </a:xfrm>
          <a:prstGeom prst="rect">
            <a:avLst/>
          </a:prstGeom>
          <a:solidFill>
            <a:srgbClr val="0066FF"/>
          </a:solidFill>
          <a:ln w="9525">
            <a:noFill/>
            <a:round/>
            <a:headEnd/>
            <a:tailEnd/>
          </a:ln>
        </p:spPr>
        <p:txBody>
          <a:bodyPr wrap="square" lIns="90339" tIns="44270" rIns="90339" bIns="44270">
            <a:spAutoFit/>
          </a:bodyPr>
          <a:lstStyle/>
          <a:p>
            <a:pPr algn="ctr">
              <a:tabLst>
                <a:tab pos="0" algn="l"/>
                <a:tab pos="914186" algn="l"/>
                <a:tab pos="1828373" algn="l"/>
                <a:tab pos="2742558" algn="l"/>
                <a:tab pos="3656744" algn="l"/>
                <a:tab pos="4570930" algn="l"/>
                <a:tab pos="5485118" algn="l"/>
                <a:tab pos="6399303" algn="l"/>
                <a:tab pos="7313490" algn="l"/>
                <a:tab pos="8227675" algn="l"/>
                <a:tab pos="9141862" algn="l"/>
                <a:tab pos="10056048" algn="l"/>
              </a:tabLst>
            </a:pPr>
            <a:r>
              <a:rPr lang="en-US" b="1" dirty="0">
                <a:solidFill>
                  <a:srgbClr val="FFFFFF"/>
                </a:solidFill>
              </a:rPr>
              <a:t>PSPB*</a:t>
            </a: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4867638" y="5271611"/>
            <a:ext cx="1847125" cy="366424"/>
          </a:xfrm>
          <a:prstGeom prst="rect">
            <a:avLst/>
          </a:prstGeom>
          <a:solidFill>
            <a:srgbClr val="0066FF"/>
          </a:solidFill>
          <a:ln w="9525">
            <a:noFill/>
            <a:round/>
            <a:headEnd/>
            <a:tailEnd/>
          </a:ln>
        </p:spPr>
        <p:txBody>
          <a:bodyPr wrap="square" lIns="90339" tIns="44270" rIns="90339" bIns="44270">
            <a:spAutoFit/>
          </a:bodyPr>
          <a:lstStyle/>
          <a:p>
            <a:pPr algn="ctr">
              <a:tabLst>
                <a:tab pos="0" algn="l"/>
                <a:tab pos="914186" algn="l"/>
                <a:tab pos="1828373" algn="l"/>
                <a:tab pos="2742558" algn="l"/>
                <a:tab pos="3656744" algn="l"/>
                <a:tab pos="4570930" algn="l"/>
                <a:tab pos="5485118" algn="l"/>
                <a:tab pos="6399303" algn="l"/>
                <a:tab pos="7313490" algn="l"/>
                <a:tab pos="8227675" algn="l"/>
                <a:tab pos="9141862" algn="l"/>
                <a:tab pos="10056048" algn="l"/>
              </a:tabLst>
            </a:pPr>
            <a:r>
              <a:rPr lang="en-US" b="1" dirty="0">
                <a:solidFill>
                  <a:srgbClr val="FFFFFF"/>
                </a:solidFill>
              </a:rPr>
              <a:t>IEEE-USA</a:t>
            </a: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4855954" y="3647945"/>
            <a:ext cx="1823626" cy="643423"/>
          </a:xfrm>
          <a:prstGeom prst="rect">
            <a:avLst/>
          </a:prstGeom>
          <a:solidFill>
            <a:srgbClr val="0066FF"/>
          </a:solidFill>
          <a:ln w="9525">
            <a:noFill/>
            <a:round/>
            <a:headEnd/>
            <a:tailEnd/>
          </a:ln>
        </p:spPr>
        <p:txBody>
          <a:bodyPr wrap="square" lIns="90339" tIns="44270" rIns="90339" bIns="44270">
            <a:spAutoFit/>
          </a:bodyPr>
          <a:lstStyle/>
          <a:p>
            <a:pPr algn="ctr">
              <a:tabLst>
                <a:tab pos="0" algn="l"/>
                <a:tab pos="914186" algn="l"/>
                <a:tab pos="1828373" algn="l"/>
                <a:tab pos="2742558" algn="l"/>
                <a:tab pos="3656744" algn="l"/>
                <a:tab pos="4570930" algn="l"/>
                <a:tab pos="5485118" algn="l"/>
                <a:tab pos="6399303" algn="l"/>
                <a:tab pos="7313490" algn="l"/>
                <a:tab pos="8227675" algn="l"/>
                <a:tab pos="9141862" algn="l"/>
                <a:tab pos="10056048" algn="l"/>
              </a:tabLst>
            </a:pPr>
            <a:r>
              <a:rPr lang="en-US" b="1" dirty="0">
                <a:solidFill>
                  <a:srgbClr val="FFFFFF"/>
                </a:solidFill>
              </a:rPr>
              <a:t>Standards Assoc.</a:t>
            </a: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4855954" y="4432021"/>
            <a:ext cx="1823626" cy="674200"/>
          </a:xfrm>
          <a:prstGeom prst="rect">
            <a:avLst/>
          </a:prstGeom>
          <a:solidFill>
            <a:srgbClr val="0066FF"/>
          </a:solidFill>
          <a:ln w="9525">
            <a:noFill/>
            <a:round/>
            <a:headEnd/>
            <a:tailEnd/>
          </a:ln>
        </p:spPr>
        <p:txBody>
          <a:bodyPr wrap="square" lIns="90339" tIns="44270" rIns="90339" bIns="44270">
            <a:spAutoFit/>
          </a:bodyPr>
          <a:lstStyle/>
          <a:p>
            <a:pPr algn="ctr">
              <a:tabLst>
                <a:tab pos="0" algn="l"/>
                <a:tab pos="914186" algn="l"/>
                <a:tab pos="1828373" algn="l"/>
                <a:tab pos="2742558" algn="l"/>
                <a:tab pos="3656744" algn="l"/>
                <a:tab pos="4570930" algn="l"/>
                <a:tab pos="5485118" algn="l"/>
                <a:tab pos="6399303" algn="l"/>
                <a:tab pos="7313490" algn="l"/>
                <a:tab pos="8227675" algn="l"/>
                <a:tab pos="9141862" algn="l"/>
                <a:tab pos="10056048" algn="l"/>
              </a:tabLst>
            </a:pPr>
            <a:r>
              <a:rPr lang="en-US" b="1" dirty="0">
                <a:solidFill>
                  <a:srgbClr val="FFFFFF"/>
                </a:solidFill>
              </a:rPr>
              <a:t>Educational </a:t>
            </a:r>
            <a:r>
              <a:rPr lang="en-US" sz="2000" b="1" dirty="0">
                <a:solidFill>
                  <a:srgbClr val="FFFFFF"/>
                </a:solidFill>
              </a:rPr>
              <a:t>Activities</a:t>
            </a:r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457201" y="3171068"/>
            <a:ext cx="1962472" cy="920422"/>
          </a:xfrm>
          <a:prstGeom prst="rect">
            <a:avLst/>
          </a:prstGeom>
          <a:solidFill>
            <a:srgbClr val="0066FF"/>
          </a:solidFill>
          <a:ln w="9525">
            <a:noFill/>
            <a:round/>
            <a:headEnd/>
            <a:tailEnd/>
          </a:ln>
        </p:spPr>
        <p:txBody>
          <a:bodyPr wrap="square" lIns="90339" tIns="44270" rIns="90339" bIns="44270">
            <a:spAutoFit/>
          </a:bodyPr>
          <a:lstStyle/>
          <a:p>
            <a:pPr algn="ctr">
              <a:tabLst>
                <a:tab pos="0" algn="l"/>
                <a:tab pos="914186" algn="l"/>
                <a:tab pos="1828373" algn="l"/>
                <a:tab pos="2742558" algn="l"/>
                <a:tab pos="3656744" algn="l"/>
                <a:tab pos="4570930" algn="l"/>
                <a:tab pos="5485118" algn="l"/>
                <a:tab pos="6399303" algn="l"/>
                <a:tab pos="7313490" algn="l"/>
                <a:tab pos="8227675" algn="l"/>
                <a:tab pos="9141862" algn="l"/>
                <a:tab pos="10056048" algn="l"/>
              </a:tabLst>
            </a:pPr>
            <a:r>
              <a:rPr lang="en-US" b="1" dirty="0">
                <a:solidFill>
                  <a:srgbClr val="FFFFFF"/>
                </a:solidFill>
              </a:rPr>
              <a:t>Member &amp; Geographic Activities</a:t>
            </a:r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2715684" y="3171069"/>
            <a:ext cx="1827742" cy="643423"/>
          </a:xfrm>
          <a:prstGeom prst="rect">
            <a:avLst/>
          </a:prstGeom>
          <a:solidFill>
            <a:srgbClr val="0066FF"/>
          </a:solidFill>
          <a:ln w="9525">
            <a:noFill/>
            <a:round/>
            <a:headEnd/>
            <a:tailEnd/>
          </a:ln>
        </p:spPr>
        <p:txBody>
          <a:bodyPr wrap="square" lIns="90339" tIns="44270" rIns="90339" bIns="44270">
            <a:spAutoFit/>
          </a:bodyPr>
          <a:lstStyle/>
          <a:p>
            <a:pPr algn="ctr">
              <a:tabLst>
                <a:tab pos="0" algn="l"/>
                <a:tab pos="914186" algn="l"/>
                <a:tab pos="1828373" algn="l"/>
                <a:tab pos="2742558" algn="l"/>
                <a:tab pos="3656744" algn="l"/>
                <a:tab pos="4570930" algn="l"/>
                <a:tab pos="5485118" algn="l"/>
                <a:tab pos="6399303" algn="l"/>
                <a:tab pos="7313490" algn="l"/>
                <a:tab pos="8227675" algn="l"/>
                <a:tab pos="9141862" algn="l"/>
                <a:tab pos="10056048" algn="l"/>
              </a:tabLst>
            </a:pPr>
            <a:r>
              <a:rPr lang="en-US" b="1" dirty="0">
                <a:solidFill>
                  <a:srgbClr val="FFFFFF"/>
                </a:solidFill>
              </a:rPr>
              <a:t>Technical Activities</a:t>
            </a:r>
            <a:endParaRPr lang="en-US" sz="600" b="1" dirty="0">
              <a:solidFill>
                <a:srgbClr val="FFFFFF"/>
              </a:solidFill>
            </a:endParaRPr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7051894" y="3154035"/>
            <a:ext cx="1708761" cy="704978"/>
          </a:xfrm>
          <a:prstGeom prst="rect">
            <a:avLst/>
          </a:prstGeom>
          <a:solidFill>
            <a:srgbClr val="0066FF"/>
          </a:solidFill>
          <a:ln w="9525">
            <a:noFill/>
            <a:round/>
            <a:headEnd/>
            <a:tailEnd/>
          </a:ln>
        </p:spPr>
        <p:txBody>
          <a:bodyPr wrap="square" lIns="90339" tIns="44270" rIns="90339" bIns="44270">
            <a:spAutoFit/>
          </a:bodyPr>
          <a:lstStyle/>
          <a:p>
            <a:pPr algn="ctr">
              <a:tabLst>
                <a:tab pos="0" algn="l"/>
                <a:tab pos="914186" algn="l"/>
                <a:tab pos="1828373" algn="l"/>
                <a:tab pos="2742558" algn="l"/>
                <a:tab pos="3656744" algn="l"/>
                <a:tab pos="4570930" algn="l"/>
                <a:tab pos="5485118" algn="l"/>
                <a:tab pos="6399303" algn="l"/>
                <a:tab pos="7313490" algn="l"/>
                <a:tab pos="8227675" algn="l"/>
                <a:tab pos="9141862" algn="l"/>
                <a:tab pos="10056048" algn="l"/>
              </a:tabLst>
            </a:pPr>
            <a:r>
              <a:rPr lang="en-US" b="1" dirty="0">
                <a:solidFill>
                  <a:srgbClr val="FFFFFF"/>
                </a:solidFill>
              </a:rPr>
              <a:t>Executive</a:t>
            </a:r>
            <a:r>
              <a:rPr lang="en-US" sz="2000" b="1" dirty="0">
                <a:solidFill>
                  <a:srgbClr val="FFFFFF"/>
                </a:solidFill>
              </a:rPr>
              <a:t> Comm.  </a:t>
            </a:r>
          </a:p>
        </p:txBody>
      </p:sp>
      <p:sp>
        <p:nvSpPr>
          <p:cNvPr id="1039" name="Line 15"/>
          <p:cNvSpPr>
            <a:spLocks noChangeShapeType="1"/>
          </p:cNvSpPr>
          <p:nvPr/>
        </p:nvSpPr>
        <p:spPr bwMode="auto">
          <a:xfrm>
            <a:off x="3651231" y="2830682"/>
            <a:ext cx="1588" cy="326699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lIns="91418" tIns="45709" rIns="91418" bIns="45709"/>
          <a:lstStyle/>
          <a:p>
            <a:endParaRPr lang="en-US" dirty="0"/>
          </a:p>
        </p:txBody>
      </p:sp>
      <p:sp>
        <p:nvSpPr>
          <p:cNvPr id="1040" name="Line 16"/>
          <p:cNvSpPr>
            <a:spLocks noChangeShapeType="1"/>
          </p:cNvSpPr>
          <p:nvPr/>
        </p:nvSpPr>
        <p:spPr bwMode="auto">
          <a:xfrm flipV="1">
            <a:off x="1505417" y="3018750"/>
            <a:ext cx="6269405" cy="1661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lIns="91418" tIns="45709" rIns="91418" bIns="45709"/>
          <a:lstStyle/>
          <a:p>
            <a:endParaRPr lang="en-US" dirty="0"/>
          </a:p>
        </p:txBody>
      </p:sp>
      <p:sp>
        <p:nvSpPr>
          <p:cNvPr id="1042" name="Line 18"/>
          <p:cNvSpPr>
            <a:spLocks noChangeShapeType="1"/>
          </p:cNvSpPr>
          <p:nvPr/>
        </p:nvSpPr>
        <p:spPr bwMode="auto">
          <a:xfrm>
            <a:off x="6714764" y="5417478"/>
            <a:ext cx="141131" cy="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lIns="91418" tIns="45709" rIns="91418" bIns="45709"/>
          <a:lstStyle/>
          <a:p>
            <a:endParaRPr lang="en-US" dirty="0"/>
          </a:p>
        </p:txBody>
      </p:sp>
      <p:sp>
        <p:nvSpPr>
          <p:cNvPr id="1043" name="Line 19"/>
          <p:cNvSpPr>
            <a:spLocks noChangeShapeType="1"/>
          </p:cNvSpPr>
          <p:nvPr/>
        </p:nvSpPr>
        <p:spPr bwMode="auto">
          <a:xfrm>
            <a:off x="1505415" y="3020410"/>
            <a:ext cx="0" cy="15065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lIns="91418" tIns="45709" rIns="91418" bIns="45709"/>
          <a:lstStyle/>
          <a:p>
            <a:endParaRPr lang="en-US" dirty="0"/>
          </a:p>
        </p:txBody>
      </p:sp>
      <p:sp>
        <p:nvSpPr>
          <p:cNvPr id="1045" name="Line 21"/>
          <p:cNvSpPr>
            <a:spLocks noChangeShapeType="1"/>
          </p:cNvSpPr>
          <p:nvPr/>
        </p:nvSpPr>
        <p:spPr bwMode="auto">
          <a:xfrm flipH="1">
            <a:off x="6855893" y="3018750"/>
            <a:ext cx="32938" cy="239873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lIns="91418" tIns="45709" rIns="91418" bIns="45709"/>
          <a:lstStyle/>
          <a:p>
            <a:endParaRPr lang="en-US" dirty="0"/>
          </a:p>
        </p:txBody>
      </p:sp>
      <p:sp>
        <p:nvSpPr>
          <p:cNvPr id="1046" name="Rectangle 22"/>
          <p:cNvSpPr>
            <a:spLocks noChangeArrowheads="1"/>
          </p:cNvSpPr>
          <p:nvPr/>
        </p:nvSpPr>
        <p:spPr bwMode="auto">
          <a:xfrm>
            <a:off x="434710" y="4416632"/>
            <a:ext cx="1984966" cy="704978"/>
          </a:xfrm>
          <a:prstGeom prst="rect">
            <a:avLst/>
          </a:pr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wrap="square" lIns="90339" tIns="44270" rIns="90339" bIns="44270">
            <a:spAutoFit/>
          </a:bodyPr>
          <a:lstStyle/>
          <a:p>
            <a:pPr algn="ctr">
              <a:tabLst>
                <a:tab pos="0" algn="l"/>
                <a:tab pos="914186" algn="l"/>
                <a:tab pos="1828373" algn="l"/>
                <a:tab pos="2742558" algn="l"/>
                <a:tab pos="3656744" algn="l"/>
                <a:tab pos="4570930" algn="l"/>
                <a:tab pos="5485118" algn="l"/>
                <a:tab pos="6399303" algn="l"/>
                <a:tab pos="7313490" algn="l"/>
                <a:tab pos="8227675" algn="l"/>
                <a:tab pos="9141862" algn="l"/>
                <a:tab pos="10056048" algn="l"/>
              </a:tabLst>
            </a:pPr>
            <a:r>
              <a:rPr lang="en-US" sz="2000" b="1" dirty="0">
                <a:solidFill>
                  <a:srgbClr val="FFFFFF"/>
                </a:solidFill>
              </a:rPr>
              <a:t>Regions &amp;  Sections </a:t>
            </a:r>
          </a:p>
        </p:txBody>
      </p:sp>
      <p:sp>
        <p:nvSpPr>
          <p:cNvPr id="1047" name="Rectangle 23"/>
          <p:cNvSpPr>
            <a:spLocks noChangeArrowheads="1"/>
          </p:cNvSpPr>
          <p:nvPr/>
        </p:nvSpPr>
        <p:spPr bwMode="auto">
          <a:xfrm>
            <a:off x="2732051" y="4404725"/>
            <a:ext cx="1841539" cy="1012755"/>
          </a:xfrm>
          <a:prstGeom prst="rect">
            <a:avLst/>
          </a:pr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wrap="square" lIns="90339" tIns="44270" rIns="90339" bIns="44270">
            <a:spAutoFit/>
          </a:bodyPr>
          <a:lstStyle/>
          <a:p>
            <a:pPr algn="ctr">
              <a:tabLst>
                <a:tab pos="0" algn="l"/>
                <a:tab pos="914186" algn="l"/>
                <a:tab pos="1828373" algn="l"/>
                <a:tab pos="2742558" algn="l"/>
                <a:tab pos="3656744" algn="l"/>
                <a:tab pos="4570930" algn="l"/>
                <a:tab pos="5485118" algn="l"/>
                <a:tab pos="6399303" algn="l"/>
                <a:tab pos="7313490" algn="l"/>
                <a:tab pos="8227675" algn="l"/>
                <a:tab pos="9141862" algn="l"/>
                <a:tab pos="10056048" algn="l"/>
              </a:tabLst>
            </a:pPr>
            <a:r>
              <a:rPr lang="en-US" sz="2000" b="1" dirty="0">
                <a:solidFill>
                  <a:srgbClr val="FFFFFF"/>
                </a:solidFill>
              </a:rPr>
              <a:t>Societies &amp; Technical Councils</a:t>
            </a:r>
          </a:p>
        </p:txBody>
      </p:sp>
      <p:sp>
        <p:nvSpPr>
          <p:cNvPr id="1048" name="Rectangle 24"/>
          <p:cNvSpPr>
            <a:spLocks noChangeArrowheads="1"/>
          </p:cNvSpPr>
          <p:nvPr/>
        </p:nvSpPr>
        <p:spPr bwMode="auto">
          <a:xfrm>
            <a:off x="7051892" y="4409837"/>
            <a:ext cx="1708762" cy="1228198"/>
          </a:xfrm>
          <a:prstGeom prst="rect">
            <a:avLst/>
          </a:pr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wrap="square" lIns="90339" tIns="44270" rIns="90339" bIns="44270">
            <a:spAutoFit/>
          </a:bodyPr>
          <a:lstStyle/>
          <a:p>
            <a:pPr algn="ctr">
              <a:tabLst>
                <a:tab pos="0" algn="l"/>
                <a:tab pos="914186" algn="l"/>
                <a:tab pos="1828373" algn="l"/>
                <a:tab pos="2742558" algn="l"/>
                <a:tab pos="3656744" algn="l"/>
                <a:tab pos="4570930" algn="l"/>
                <a:tab pos="5485118" algn="l"/>
                <a:tab pos="6399303" algn="l"/>
                <a:tab pos="7313490" algn="l"/>
                <a:tab pos="8227675" algn="l"/>
                <a:tab pos="9141862" algn="l"/>
                <a:tab pos="10056048" algn="l"/>
              </a:tabLst>
            </a:pPr>
            <a:r>
              <a:rPr lang="en-US" sz="2000" b="1" dirty="0">
                <a:solidFill>
                  <a:srgbClr val="FFFFFF"/>
                </a:solidFill>
              </a:rPr>
              <a:t>S</a:t>
            </a:r>
            <a:r>
              <a:rPr lang="en-US" b="1" dirty="0">
                <a:solidFill>
                  <a:srgbClr val="FFFFFF"/>
                </a:solidFill>
              </a:rPr>
              <a:t>taff</a:t>
            </a:r>
            <a:r>
              <a:rPr lang="en-US" sz="2000" b="1" dirty="0">
                <a:solidFill>
                  <a:srgbClr val="FFFFFF"/>
                </a:solidFill>
              </a:rPr>
              <a:t> </a:t>
            </a:r>
            <a:r>
              <a:rPr lang="en-US" b="1" dirty="0">
                <a:solidFill>
                  <a:srgbClr val="FFFFFF"/>
                </a:solidFill>
              </a:rPr>
              <a:t>&amp; Society Executive Directors</a:t>
            </a:r>
          </a:p>
        </p:txBody>
      </p:sp>
      <p:sp>
        <p:nvSpPr>
          <p:cNvPr id="1051" name="Line 27"/>
          <p:cNvSpPr>
            <a:spLocks noChangeShapeType="1"/>
          </p:cNvSpPr>
          <p:nvPr/>
        </p:nvSpPr>
        <p:spPr bwMode="auto">
          <a:xfrm>
            <a:off x="7315201" y="4876802"/>
            <a:ext cx="1" cy="270933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lIns="91418" tIns="45709" rIns="91418" bIns="45709"/>
          <a:lstStyle/>
          <a:p>
            <a:endParaRPr lang="en-US" dirty="0"/>
          </a:p>
        </p:txBody>
      </p:sp>
      <p:sp>
        <p:nvSpPr>
          <p:cNvPr id="1052" name="Line 28"/>
          <p:cNvSpPr>
            <a:spLocks noChangeShapeType="1"/>
          </p:cNvSpPr>
          <p:nvPr/>
        </p:nvSpPr>
        <p:spPr bwMode="auto">
          <a:xfrm>
            <a:off x="5257801" y="2209800"/>
            <a:ext cx="1588" cy="4572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lIns="91418" tIns="45709" rIns="91418" bIns="45709"/>
          <a:lstStyle/>
          <a:p>
            <a:endParaRPr lang="en-US" dirty="0"/>
          </a:p>
        </p:txBody>
      </p:sp>
      <p:sp>
        <p:nvSpPr>
          <p:cNvPr id="1053" name="Line 29"/>
          <p:cNvSpPr>
            <a:spLocks noChangeShapeType="1"/>
          </p:cNvSpPr>
          <p:nvPr/>
        </p:nvSpPr>
        <p:spPr bwMode="auto">
          <a:xfrm>
            <a:off x="3682322" y="2119691"/>
            <a:ext cx="1588" cy="2286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lIns="91418" tIns="45709" rIns="91418" bIns="45709"/>
          <a:lstStyle/>
          <a:p>
            <a:endParaRPr lang="en-US" dirty="0"/>
          </a:p>
        </p:txBody>
      </p:sp>
      <p:sp>
        <p:nvSpPr>
          <p:cNvPr id="1054" name="Line 30"/>
          <p:cNvSpPr>
            <a:spLocks noChangeShapeType="1"/>
          </p:cNvSpPr>
          <p:nvPr/>
        </p:nvSpPr>
        <p:spPr bwMode="auto">
          <a:xfrm>
            <a:off x="5257801" y="2667000"/>
            <a:ext cx="1296988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lIns="91418" tIns="45709" rIns="91418" bIns="45709"/>
          <a:lstStyle/>
          <a:p>
            <a:endParaRPr lang="en-US" dirty="0"/>
          </a:p>
        </p:txBody>
      </p:sp>
      <p:sp>
        <p:nvSpPr>
          <p:cNvPr id="1055" name="Text Box 31"/>
          <p:cNvSpPr txBox="1">
            <a:spLocks noChangeArrowheads="1"/>
          </p:cNvSpPr>
          <p:nvPr/>
        </p:nvSpPr>
        <p:spPr bwMode="auto">
          <a:xfrm>
            <a:off x="605985" y="6007711"/>
            <a:ext cx="4434938" cy="3099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89979" tIns="46790" rIns="89979" bIns="46790">
            <a:spAutoFit/>
          </a:bodyPr>
          <a:lstStyle/>
          <a:p>
            <a:pPr>
              <a:tabLst>
                <a:tab pos="0" algn="l"/>
                <a:tab pos="914186" algn="l"/>
                <a:tab pos="1828373" algn="l"/>
                <a:tab pos="2742558" algn="l"/>
                <a:tab pos="3656744" algn="l"/>
                <a:tab pos="4570930" algn="l"/>
                <a:tab pos="5485118" algn="l"/>
                <a:tab pos="6399303" algn="l"/>
                <a:tab pos="7313490" algn="l"/>
                <a:tab pos="8227675" algn="l"/>
                <a:tab pos="9141862" algn="l"/>
                <a:tab pos="10056048" algn="l"/>
              </a:tabLst>
            </a:pPr>
            <a:r>
              <a:rPr lang="en-US" sz="1400" b="1" dirty="0">
                <a:solidFill>
                  <a:srgbClr val="0000FF"/>
                </a:solidFill>
              </a:rPr>
              <a:t>*Publication Services &amp;  Products Board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00DAE3-67FE-7D4C-B71A-A4336BE93589}" type="slidenum">
              <a:rPr lang="en-US" smtClean="0"/>
              <a:t>3</a:t>
            </a:fld>
            <a:endParaRPr lang="en-US"/>
          </a:p>
        </p:txBody>
      </p:sp>
      <p:sp>
        <p:nvSpPr>
          <p:cNvPr id="34" name="Line 15"/>
          <p:cNvSpPr>
            <a:spLocks noChangeShapeType="1"/>
          </p:cNvSpPr>
          <p:nvPr/>
        </p:nvSpPr>
        <p:spPr bwMode="auto">
          <a:xfrm>
            <a:off x="3599339" y="3784947"/>
            <a:ext cx="0" cy="631685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lIns="91418" tIns="45709" rIns="91418" bIns="45709"/>
          <a:lstStyle/>
          <a:p>
            <a:endParaRPr lang="en-US" dirty="0"/>
          </a:p>
        </p:txBody>
      </p:sp>
      <p:sp>
        <p:nvSpPr>
          <p:cNvPr id="35" name="Line 15"/>
          <p:cNvSpPr>
            <a:spLocks noChangeShapeType="1"/>
          </p:cNvSpPr>
          <p:nvPr/>
        </p:nvSpPr>
        <p:spPr bwMode="auto">
          <a:xfrm>
            <a:off x="1365378" y="4102891"/>
            <a:ext cx="0" cy="301832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lIns="91418" tIns="45709" rIns="91418" bIns="45709"/>
          <a:lstStyle/>
          <a:p>
            <a:endParaRPr lang="en-US" dirty="0"/>
          </a:p>
        </p:txBody>
      </p:sp>
      <p:sp>
        <p:nvSpPr>
          <p:cNvPr id="36" name="Line 15"/>
          <p:cNvSpPr>
            <a:spLocks noChangeShapeType="1"/>
          </p:cNvSpPr>
          <p:nvPr/>
        </p:nvSpPr>
        <p:spPr bwMode="auto">
          <a:xfrm>
            <a:off x="7774820" y="3022874"/>
            <a:ext cx="0" cy="148194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lIns="91418" tIns="45709" rIns="91418" bIns="45709"/>
          <a:lstStyle/>
          <a:p>
            <a:endParaRPr lang="en-US" dirty="0"/>
          </a:p>
        </p:txBody>
      </p:sp>
      <p:sp>
        <p:nvSpPr>
          <p:cNvPr id="37" name="Line 15"/>
          <p:cNvSpPr>
            <a:spLocks noChangeShapeType="1"/>
          </p:cNvSpPr>
          <p:nvPr/>
        </p:nvSpPr>
        <p:spPr bwMode="auto">
          <a:xfrm>
            <a:off x="7774820" y="3859013"/>
            <a:ext cx="0" cy="57300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lIns="91418" tIns="45709" rIns="91418" bIns="45709"/>
          <a:lstStyle/>
          <a:p>
            <a:endParaRPr lang="en-US" dirty="0"/>
          </a:p>
        </p:txBody>
      </p:sp>
      <p:sp>
        <p:nvSpPr>
          <p:cNvPr id="40" name="Line 18"/>
          <p:cNvSpPr>
            <a:spLocks noChangeShapeType="1"/>
          </p:cNvSpPr>
          <p:nvPr/>
        </p:nvSpPr>
        <p:spPr bwMode="auto">
          <a:xfrm>
            <a:off x="6679582" y="4774540"/>
            <a:ext cx="195999" cy="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lIns="91418" tIns="45709" rIns="91418" bIns="45709"/>
          <a:lstStyle/>
          <a:p>
            <a:endParaRPr lang="en-US" dirty="0"/>
          </a:p>
        </p:txBody>
      </p:sp>
      <p:sp>
        <p:nvSpPr>
          <p:cNvPr id="41" name="Line 18"/>
          <p:cNvSpPr>
            <a:spLocks noChangeShapeType="1"/>
          </p:cNvSpPr>
          <p:nvPr/>
        </p:nvSpPr>
        <p:spPr bwMode="auto">
          <a:xfrm>
            <a:off x="6679582" y="3941102"/>
            <a:ext cx="195999" cy="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lIns="91418" tIns="45709" rIns="91418" bIns="45709"/>
          <a:lstStyle/>
          <a:p>
            <a:endParaRPr lang="en-US" dirty="0"/>
          </a:p>
        </p:txBody>
      </p:sp>
      <p:sp>
        <p:nvSpPr>
          <p:cNvPr id="42" name="Line 18"/>
          <p:cNvSpPr>
            <a:spLocks noChangeShapeType="1"/>
          </p:cNvSpPr>
          <p:nvPr/>
        </p:nvSpPr>
        <p:spPr bwMode="auto">
          <a:xfrm>
            <a:off x="6679582" y="3336264"/>
            <a:ext cx="195999" cy="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lIns="91418" tIns="45709" rIns="91418" bIns="45709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596747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430"/>
            <a:ext cx="8229600" cy="1143000"/>
          </a:xfrm>
        </p:spPr>
        <p:txBody>
          <a:bodyPr/>
          <a:lstStyle/>
          <a:p>
            <a:r>
              <a:rPr lang="en-US" dirty="0" smtClean="0"/>
              <a:t>Student Branch Rebates – </a:t>
            </a:r>
            <a:br>
              <a:rPr lang="en-US" dirty="0" smtClean="0"/>
            </a:br>
            <a:r>
              <a:rPr lang="en-US" dirty="0" smtClean="0"/>
              <a:t>Good news is that R6 is #1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0DAE3-67FE-7D4C-B71A-A4336BE93589}" type="slidenum">
              <a:rPr lang="en-US" smtClean="0"/>
              <a:t>30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44500" y="4638907"/>
            <a:ext cx="4629305" cy="35683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7" tIns="45704" rIns="91407" bIns="45704" rtlCol="0" anchor="ctr"/>
          <a:lstStyle/>
          <a:p>
            <a:pPr algn="ctr"/>
            <a:endParaRPr lang="en-US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378611"/>
          <a:ext cx="8326440" cy="52684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1610"/>
                <a:gridCol w="2081610"/>
                <a:gridCol w="2081610"/>
                <a:gridCol w="2081610"/>
              </a:tblGrid>
              <a:tr h="8701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Region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Branches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Rebates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Rebate</a:t>
                      </a:r>
                    </a:p>
                    <a:p>
                      <a:pPr algn="ctr" fontAlgn="b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Rate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398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21.1%</a:t>
                      </a:r>
                    </a:p>
                  </a:txBody>
                  <a:tcPr marL="9525" marR="9525" marT="9525" marB="0" anchor="b"/>
                </a:tc>
              </a:tr>
              <a:tr h="4398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20.3%</a:t>
                      </a:r>
                    </a:p>
                  </a:txBody>
                  <a:tcPr marL="9525" marR="9525" marT="9525" marB="0" anchor="b"/>
                </a:tc>
              </a:tr>
              <a:tr h="4398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19.5%</a:t>
                      </a:r>
                    </a:p>
                  </a:txBody>
                  <a:tcPr marL="9525" marR="9525" marT="9525" marB="0" anchor="b"/>
                </a:tc>
              </a:tr>
              <a:tr h="4398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17.5%</a:t>
                      </a:r>
                    </a:p>
                  </a:txBody>
                  <a:tcPr marL="9525" marR="9525" marT="9525" marB="0" anchor="b"/>
                </a:tc>
              </a:tr>
              <a:tr h="4398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13.8%</a:t>
                      </a:r>
                    </a:p>
                  </a:txBody>
                  <a:tcPr marL="9525" marR="9525" marT="9525" marB="0" anchor="b"/>
                </a:tc>
              </a:tr>
              <a:tr h="4398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13.2%</a:t>
                      </a:r>
                    </a:p>
                  </a:txBody>
                  <a:tcPr marL="9525" marR="9525" marT="9525" marB="0" anchor="b"/>
                </a:tc>
              </a:tr>
              <a:tr h="4398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10.3%</a:t>
                      </a:r>
                    </a:p>
                  </a:txBody>
                  <a:tcPr marL="9525" marR="9525" marT="9525" marB="0" anchor="b"/>
                </a:tc>
              </a:tr>
              <a:tr h="4398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8.2%</a:t>
                      </a:r>
                    </a:p>
                  </a:txBody>
                  <a:tcPr marL="9525" marR="9525" marT="9525" marB="0" anchor="b"/>
                </a:tc>
              </a:tr>
              <a:tr h="4398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6.0%</a:t>
                      </a:r>
                    </a:p>
                  </a:txBody>
                  <a:tcPr marL="9525" marR="9525" marT="9525" marB="0" anchor="b"/>
                </a:tc>
              </a:tr>
              <a:tr h="4398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3.4%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7919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096"/>
    </mc:Choice>
    <mc:Fallback xmlns="">
      <p:transition xmlns:p14="http://schemas.microsoft.com/office/powerpoint/2010/main" spd="slow" advTm="76096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Region 6 Student-Targeted Efforts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>
              <a:spcBef>
                <a:spcPts val="538"/>
              </a:spcBef>
            </a:pPr>
            <a:r>
              <a:rPr lang="en-US" sz="2200" dirty="0"/>
              <a:t>Improve student branches by improving section relations with their student branches.</a:t>
            </a:r>
          </a:p>
          <a:p>
            <a:pPr lvl="1">
              <a:spcBef>
                <a:spcPts val="538"/>
              </a:spcBef>
            </a:pPr>
            <a:r>
              <a:rPr lang="en-US" dirty="0" smtClean="0"/>
              <a:t>Communication and supporting involvement in wider IEEE activities</a:t>
            </a:r>
            <a:r>
              <a:rPr lang="en-US" dirty="0"/>
              <a:t>.</a:t>
            </a:r>
            <a:endParaRPr lang="en-US" dirty="0" smtClean="0"/>
          </a:p>
          <a:p>
            <a:pPr>
              <a:spcBef>
                <a:spcPts val="538"/>
              </a:spcBef>
            </a:pPr>
            <a:r>
              <a:rPr lang="en-US" sz="2200" dirty="0"/>
              <a:t>Improve effectiveness of area meetings for student members</a:t>
            </a:r>
          </a:p>
          <a:p>
            <a:pPr lvl="1">
              <a:spcBef>
                <a:spcPts val="538"/>
              </a:spcBef>
            </a:pPr>
            <a:r>
              <a:rPr lang="en-US" dirty="0" smtClean="0">
                <a:solidFill>
                  <a:srgbClr val="0077A4"/>
                </a:solidFill>
              </a:rPr>
              <a:t>Revising Student Leadership Training. </a:t>
            </a:r>
          </a:p>
          <a:p>
            <a:pPr lvl="1">
              <a:spcBef>
                <a:spcPts val="538"/>
              </a:spcBef>
            </a:pPr>
            <a:r>
              <a:rPr lang="en-US" dirty="0" smtClean="0"/>
              <a:t>Making student competitions more relevant and appealing.</a:t>
            </a:r>
          </a:p>
          <a:p>
            <a:pPr>
              <a:spcBef>
                <a:spcPts val="538"/>
              </a:spcBef>
            </a:pPr>
            <a:r>
              <a:rPr lang="en-US" sz="2200" dirty="0"/>
              <a:t>Career &amp; Talent Expo – launched in June 2015, ongoing </a:t>
            </a:r>
          </a:p>
          <a:p>
            <a:pPr lvl="1">
              <a:spcBef>
                <a:spcPts val="538"/>
              </a:spcBef>
            </a:pPr>
            <a:r>
              <a:rPr lang="en-US" dirty="0" smtClean="0">
                <a:solidFill>
                  <a:srgbClr val="0077A4"/>
                </a:solidFill>
              </a:rPr>
              <a:t>More from Mike Andrews!</a:t>
            </a:r>
          </a:p>
          <a:p>
            <a:pPr>
              <a:spcBef>
                <a:spcPts val="538"/>
              </a:spcBef>
            </a:pPr>
            <a:r>
              <a:rPr lang="en-US" sz="2200" dirty="0"/>
              <a:t>Rising Stars – January 3 and 4, 2016</a:t>
            </a:r>
          </a:p>
          <a:p>
            <a:pPr lvl="1">
              <a:spcBef>
                <a:spcPts val="538"/>
              </a:spcBef>
            </a:pPr>
            <a:r>
              <a:rPr lang="en-US" dirty="0" smtClean="0">
                <a:solidFill>
                  <a:srgbClr val="0077A4"/>
                </a:solidFill>
              </a:rPr>
              <a:t>More from Emily Cheung!</a:t>
            </a:r>
          </a:p>
          <a:p>
            <a:pPr>
              <a:spcBef>
                <a:spcPts val="538"/>
              </a:spcBef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900DAE3-67FE-7D4C-B71A-A4336BE93589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621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263"/>
    </mc:Choice>
    <mc:Fallback xmlns="">
      <p:transition xmlns:p14="http://schemas.microsoft.com/office/powerpoint/2010/main" spd="slow" advTm="77263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Sections and Their Branches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Student branches belong to their section</a:t>
            </a:r>
          </a:p>
          <a:p>
            <a:r>
              <a:rPr lang="en-US" dirty="0" smtClean="0"/>
              <a:t>On average, sections provide more than 3x as much financial support to branches as IEEE HQ.</a:t>
            </a:r>
          </a:p>
          <a:p>
            <a:r>
              <a:rPr lang="en-US" dirty="0" smtClean="0"/>
              <a:t>How to help students?</a:t>
            </a:r>
            <a:r>
              <a:rPr lang="en-US" dirty="0"/>
              <a:t> Yes, support their activities… but </a:t>
            </a:r>
            <a:r>
              <a:rPr lang="en-US" dirty="0" smtClean="0"/>
              <a:t>also: </a:t>
            </a:r>
          </a:p>
          <a:p>
            <a:pPr lvl="1"/>
            <a:r>
              <a:rPr lang="en-US" dirty="0" smtClean="0"/>
              <a:t>Treat them in ways that establish them as an org unit of your section  (chapters, affinity groups,…)</a:t>
            </a:r>
          </a:p>
          <a:p>
            <a:pPr lvl="1"/>
            <a:r>
              <a:rPr lang="en-US" dirty="0" smtClean="0"/>
              <a:t>Check that you have current officer information and that IEEE HQ has it too. </a:t>
            </a:r>
            <a:endParaRPr lang="en-US" dirty="0"/>
          </a:p>
          <a:p>
            <a:pPr lvl="2"/>
            <a:r>
              <a:rPr lang="en-US" dirty="0" smtClean="0"/>
              <a:t>This supports both communication and student membership  </a:t>
            </a:r>
          </a:p>
          <a:p>
            <a:pPr lvl="1"/>
            <a:r>
              <a:rPr lang="en-US" dirty="0" smtClean="0"/>
              <a:t>Invite student branch reps to your </a:t>
            </a:r>
            <a:r>
              <a:rPr lang="en-US" dirty="0" err="1" smtClean="0"/>
              <a:t>ExCom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More…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900DAE3-67FE-7D4C-B71A-A4336BE93589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8254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Sections and Student Branches </a:t>
            </a:r>
            <a:r>
              <a:rPr lang="en-US" dirty="0"/>
              <a:t>in the </a:t>
            </a:r>
            <a:r>
              <a:rPr lang="en-US" dirty="0" smtClean="0"/>
              <a:t>North-East </a:t>
            </a:r>
            <a:r>
              <a:rPr lang="en-US" dirty="0"/>
              <a:t>Area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1577460074"/>
              </p:ext>
            </p:extLst>
          </p:nvPr>
        </p:nvGraphicFramePr>
        <p:xfrm>
          <a:off x="365125" y="1646239"/>
          <a:ext cx="8326438" cy="50085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6563"/>
                <a:gridCol w="6059875"/>
              </a:tblGrid>
              <a:tr h="400722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Section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Branches</a:t>
                      </a:r>
                      <a:endParaRPr lang="en-US" sz="2000" dirty="0"/>
                    </a:p>
                  </a:txBody>
                  <a:tcPr/>
                </a:tc>
              </a:tr>
              <a:tr h="696558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Boise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Boise State</a:t>
                      </a:r>
                    </a:p>
                    <a:p>
                      <a:r>
                        <a:rPr lang="en-US" sz="1900" b="1" i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Northwest</a:t>
                      </a:r>
                      <a:r>
                        <a:rPr lang="en-US" sz="19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900" b="1" i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Nazarene</a:t>
                      </a:r>
                      <a:r>
                        <a:rPr lang="en-US" sz="19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900" b="1" i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University (new!)</a:t>
                      </a:r>
                      <a:endParaRPr lang="en-US" sz="1900" b="1" i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710005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Central Montana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70C0"/>
                          </a:solidFill>
                        </a:rPr>
                        <a:t>Montana State University – Bozeman</a:t>
                      </a:r>
                      <a:endParaRPr lang="en-US" sz="2000" dirty="0" smtClean="0"/>
                    </a:p>
                  </a:txBody>
                  <a:tcPr/>
                </a:tc>
              </a:tr>
              <a:tr h="723452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Eastern Idaho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1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Brigham</a:t>
                      </a:r>
                      <a:r>
                        <a:rPr lang="en-US" sz="2100" dirty="0" smtClean="0"/>
                        <a:t> </a:t>
                      </a:r>
                      <a:r>
                        <a:rPr lang="en-US" sz="21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Young</a:t>
                      </a:r>
                      <a:r>
                        <a:rPr lang="en-US" sz="2100" dirty="0" smtClean="0"/>
                        <a:t> </a:t>
                      </a:r>
                      <a:r>
                        <a:rPr lang="en-US" sz="21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University</a:t>
                      </a:r>
                      <a:r>
                        <a:rPr lang="en-US" sz="2100" dirty="0" smtClean="0"/>
                        <a:t> - </a:t>
                      </a:r>
                      <a:r>
                        <a:rPr lang="en-US" sz="21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Idaho</a:t>
                      </a:r>
                      <a:endParaRPr lang="en-US" sz="2100" dirty="0" smtClean="0"/>
                    </a:p>
                    <a:p>
                      <a:r>
                        <a:rPr lang="en-US" sz="2000" dirty="0" smtClean="0"/>
                        <a:t>Idaho</a:t>
                      </a:r>
                      <a:r>
                        <a:rPr lang="en-US" sz="2000" baseline="0" dirty="0" smtClean="0"/>
                        <a:t> State University</a:t>
                      </a:r>
                      <a:endParaRPr lang="en-US" sz="2000" dirty="0"/>
                    </a:p>
                  </a:txBody>
                  <a:tcPr/>
                </a:tc>
              </a:tr>
              <a:tr h="1767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Utah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1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Brigham Young University – Provo</a:t>
                      </a:r>
                    </a:p>
                    <a:p>
                      <a:r>
                        <a:rPr lang="en-US" sz="21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Utah State University</a:t>
                      </a:r>
                    </a:p>
                    <a:p>
                      <a:pPr marL="0" algn="l" defTabSz="457200" rtl="0" eaLnBrk="1" latinLnBrk="0" hangingPunct="1"/>
                      <a:r>
                        <a:rPr lang="en-US" sz="21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University of Utah</a:t>
                      </a:r>
                    </a:p>
                    <a:p>
                      <a:pPr marL="0" algn="l" defTabSz="457200" rtl="0" eaLnBrk="1" latinLnBrk="0" hangingPunct="1"/>
                      <a:r>
                        <a:rPr lang="en-US" sz="21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Utah Valley University</a:t>
                      </a:r>
                    </a:p>
                    <a:p>
                      <a:pPr marL="0" algn="l" defTabSz="457200" rtl="0" eaLnBrk="1" latinLnBrk="0" hangingPunct="1"/>
                      <a:r>
                        <a:rPr lang="en-US" sz="21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Weber State University</a:t>
                      </a:r>
                      <a:endParaRPr lang="en-US" sz="2100" b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710005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Western Montana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Montana Tech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900DAE3-67FE-7D4C-B71A-A4336BE93589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310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2325"/>
    </mc:Choice>
    <mc:Fallback xmlns="">
      <p:transition xmlns:p14="http://schemas.microsoft.com/office/powerpoint/2010/main" spd="slow" advTm="402325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Sections and Student Branches </a:t>
            </a:r>
            <a:r>
              <a:rPr lang="en-US" dirty="0"/>
              <a:t>in the </a:t>
            </a:r>
            <a:r>
              <a:rPr lang="en-US" dirty="0" smtClean="0"/>
              <a:t>Southwest Area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2960487006"/>
              </p:ext>
            </p:extLst>
          </p:nvPr>
        </p:nvGraphicFramePr>
        <p:xfrm>
          <a:off x="365125" y="1412781"/>
          <a:ext cx="8326438" cy="49816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6563"/>
                <a:gridCol w="6059875"/>
              </a:tblGrid>
              <a:tr h="400722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Section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Branches</a:t>
                      </a:r>
                      <a:endParaRPr lang="en-US" sz="2000" dirty="0"/>
                    </a:p>
                  </a:txBody>
                  <a:tcPr/>
                </a:tc>
              </a:tr>
              <a:tr h="67056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Albuquerque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New</a:t>
                      </a:r>
                      <a:r>
                        <a:rPr lang="en-US" sz="1800" dirty="0" smtClean="0">
                          <a:latin typeface="Arial"/>
                          <a:cs typeface="Arial"/>
                        </a:rPr>
                        <a:t> Mexico Institute of Mining &amp; Technology</a:t>
                      </a:r>
                    </a:p>
                    <a:p>
                      <a:r>
                        <a:rPr lang="en-US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al"/>
                          <a:ea typeface="+mn-ea"/>
                          <a:cs typeface="Arial"/>
                        </a:rPr>
                        <a:t>University of New Mexico</a:t>
                      </a:r>
                      <a:endParaRPr lang="en-US" sz="18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/>
                </a:tc>
              </a:tr>
              <a:tr h="400722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Fort Huachuca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1" kern="1200" dirty="0" smtClean="0">
                          <a:solidFill>
                            <a:srgbClr val="0070C0"/>
                          </a:solidFill>
                          <a:latin typeface="Arial"/>
                          <a:ea typeface="+mn-ea"/>
                          <a:cs typeface="Arial"/>
                        </a:rPr>
                        <a:t>University of Arizona South - new</a:t>
                      </a:r>
                      <a:endParaRPr lang="en-US" sz="1800" b="1" i="1" kern="1200" dirty="0">
                        <a:solidFill>
                          <a:srgbClr val="0070C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/>
                </a:tc>
              </a:tr>
              <a:tr h="64008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Las Vegas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rgbClr val="0070C0"/>
                          </a:solidFill>
                          <a:latin typeface="Arial"/>
                          <a:ea typeface="+mn-ea"/>
                          <a:cs typeface="Arial"/>
                        </a:rPr>
                        <a:t>University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lang="en-US" sz="1800" b="1" kern="1200" dirty="0" smtClean="0">
                          <a:solidFill>
                            <a:srgbClr val="0070C0"/>
                          </a:solidFill>
                          <a:latin typeface="Arial"/>
                          <a:ea typeface="+mn-ea"/>
                          <a:cs typeface="Arial"/>
                        </a:rPr>
                        <a:t>of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lang="en-US" sz="1800" b="1" kern="1200" dirty="0" smtClean="0">
                          <a:solidFill>
                            <a:srgbClr val="0070C0"/>
                          </a:solidFill>
                          <a:latin typeface="Arial"/>
                          <a:ea typeface="+mn-ea"/>
                          <a:cs typeface="Arial"/>
                        </a:rPr>
                        <a:t>Nevada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, </a:t>
                      </a:r>
                      <a:r>
                        <a:rPr lang="en-US" sz="1800" b="1" kern="1200" dirty="0" smtClean="0">
                          <a:solidFill>
                            <a:srgbClr val="0070C0"/>
                          </a:solidFill>
                          <a:latin typeface="Arial"/>
                          <a:ea typeface="+mn-ea"/>
                          <a:cs typeface="Arial"/>
                        </a:rPr>
                        <a:t>Las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lang="en-US" sz="1800" b="1" kern="1200" dirty="0" smtClean="0">
                          <a:solidFill>
                            <a:srgbClr val="0070C0"/>
                          </a:solidFill>
                          <a:latin typeface="Arial"/>
                          <a:ea typeface="+mn-ea"/>
                          <a:cs typeface="Arial"/>
                        </a:rPr>
                        <a:t>Vegas</a:t>
                      </a:r>
                      <a:endParaRPr lang="en-US" sz="1800" b="1" kern="1200" dirty="0">
                        <a:solidFill>
                          <a:srgbClr val="0070C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/>
                </a:tc>
              </a:tr>
              <a:tr h="152400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Phoenix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Arial"/>
                          <a:cs typeface="Arial"/>
                        </a:rPr>
                        <a:t>Arizona</a:t>
                      </a:r>
                      <a:r>
                        <a:rPr lang="en-US" sz="1800" baseline="0" dirty="0" smtClean="0">
                          <a:latin typeface="Arial"/>
                          <a:cs typeface="Arial"/>
                        </a:rPr>
                        <a:t> State University – Polytechnic</a:t>
                      </a:r>
                    </a:p>
                    <a:p>
                      <a:r>
                        <a:rPr lang="en-US" sz="1800" b="1" kern="1200" dirty="0" smtClean="0">
                          <a:solidFill>
                            <a:srgbClr val="0070C0"/>
                          </a:solidFill>
                          <a:latin typeface="Arial"/>
                          <a:ea typeface="+mn-ea"/>
                          <a:cs typeface="Arial"/>
                        </a:rPr>
                        <a:t>Arizona State University –Tempe</a:t>
                      </a:r>
                    </a:p>
                    <a:p>
                      <a:r>
                        <a:rPr lang="en-US" sz="1800" b="1" kern="1200" dirty="0" err="1" smtClean="0">
                          <a:solidFill>
                            <a:srgbClr val="0070C0"/>
                          </a:solidFill>
                          <a:latin typeface="Arial"/>
                          <a:ea typeface="+mn-ea"/>
                          <a:cs typeface="Arial"/>
                        </a:rPr>
                        <a:t>Devry</a:t>
                      </a:r>
                      <a:r>
                        <a:rPr lang="en-US" sz="1800" b="1" kern="1200" baseline="0" dirty="0" smtClean="0">
                          <a:solidFill>
                            <a:srgbClr val="0070C0"/>
                          </a:solidFill>
                          <a:latin typeface="Arial"/>
                          <a:ea typeface="+mn-ea"/>
                          <a:cs typeface="Arial"/>
                        </a:rPr>
                        <a:t> University – Phoenix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>
                          <a:latin typeface="Arial"/>
                          <a:cs typeface="Arial"/>
                        </a:rPr>
                        <a:t>Embry Riddle Aeronautical University</a:t>
                      </a:r>
                      <a:endParaRPr lang="en-US" sz="1800" dirty="0" smtClean="0">
                        <a:latin typeface="Arial"/>
                        <a:cs typeface="Arial"/>
                      </a:endParaRPr>
                    </a:p>
                    <a:p>
                      <a:r>
                        <a:rPr lang="en-US" sz="1800" b="1" kern="1200" baseline="0" dirty="0" smtClean="0">
                          <a:solidFill>
                            <a:srgbClr val="0070C0"/>
                          </a:solidFill>
                          <a:latin typeface="Arial"/>
                          <a:ea typeface="+mn-ea"/>
                          <a:cs typeface="Arial"/>
                        </a:rPr>
                        <a:t>Northern Arizona University</a:t>
                      </a:r>
                      <a:endParaRPr lang="en-US" sz="1800" dirty="0" smtClean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94488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San Diego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strike="noStrike" dirty="0" smtClean="0">
                          <a:solidFill>
                            <a:srgbClr val="0077A4"/>
                          </a:solidFill>
                          <a:latin typeface="Arial"/>
                          <a:cs typeface="Arial"/>
                        </a:rPr>
                        <a:t>San Diego State University</a:t>
                      </a:r>
                      <a:endParaRPr lang="en-US" sz="1800" b="1" strike="noStrike" kern="1200" dirty="0" smtClean="0">
                        <a:solidFill>
                          <a:srgbClr val="0077A4"/>
                        </a:solidFill>
                        <a:latin typeface="Arial"/>
                        <a:ea typeface="+mn-ea"/>
                        <a:cs typeface="Arial"/>
                      </a:endParaRPr>
                    </a:p>
                    <a:p>
                      <a:pPr marL="0" algn="l" defTabSz="457200" rtl="0" eaLnBrk="1" latinLnBrk="0" hangingPunct="1"/>
                      <a:r>
                        <a:rPr lang="en-US" sz="1800" b="1" strike="noStrike" kern="1200" dirty="0" smtClean="0">
                          <a:solidFill>
                            <a:srgbClr val="0077A4"/>
                          </a:solidFill>
                          <a:latin typeface="Arial"/>
                          <a:ea typeface="+mn-ea"/>
                          <a:cs typeface="Arial"/>
                        </a:rPr>
                        <a:t>University of California, San Diego</a:t>
                      </a:r>
                    </a:p>
                    <a:p>
                      <a:pPr marL="0" algn="l" defTabSz="457200" rtl="0" eaLnBrk="1" latinLnBrk="0" hangingPunct="1"/>
                      <a:r>
                        <a:rPr lang="en-US" sz="1800" b="1" strike="noStrike" kern="1200" dirty="0" smtClean="0">
                          <a:solidFill>
                            <a:srgbClr val="0077A4"/>
                          </a:solidFill>
                          <a:latin typeface="Arial"/>
                          <a:ea typeface="+mn-ea"/>
                          <a:cs typeface="Arial"/>
                        </a:rPr>
                        <a:t>University</a:t>
                      </a:r>
                      <a:r>
                        <a:rPr lang="en-US" sz="1800" b="1" strike="noStrike" kern="1200" baseline="0" dirty="0" smtClean="0">
                          <a:solidFill>
                            <a:srgbClr val="0077A4"/>
                          </a:solidFill>
                          <a:latin typeface="Arial"/>
                          <a:ea typeface="+mn-ea"/>
                          <a:cs typeface="Arial"/>
                        </a:rPr>
                        <a:t> of San Diego</a:t>
                      </a:r>
                      <a:endParaRPr lang="en-US" sz="1800" b="1" strike="noStrike" kern="1200" dirty="0" smtClean="0">
                        <a:solidFill>
                          <a:srgbClr val="0077A4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/>
                </a:tc>
              </a:tr>
              <a:tr h="400722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Tucson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800" b="1" kern="1200" dirty="0" smtClean="0">
                          <a:solidFill>
                            <a:srgbClr val="0070C0"/>
                          </a:solidFill>
                          <a:latin typeface="Arial"/>
                          <a:ea typeface="+mn-ea"/>
                          <a:cs typeface="Arial"/>
                        </a:rPr>
                        <a:t>University of Arizona</a:t>
                      </a:r>
                      <a:endParaRPr lang="en-US" sz="1800" b="1" kern="1200" dirty="0">
                        <a:solidFill>
                          <a:srgbClr val="0070C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900DAE3-67FE-7D4C-B71A-A4336BE93589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922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2325"/>
    </mc:Choice>
    <mc:Fallback xmlns="">
      <p:transition xmlns:p14="http://schemas.microsoft.com/office/powerpoint/2010/main" spd="slow" advTm="402325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Rebates – Not Hard to Get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365760" y="1645920"/>
            <a:ext cx="8326438" cy="4710430"/>
          </a:xfrm>
        </p:spPr>
        <p:txBody>
          <a:bodyPr/>
          <a:lstStyle/>
          <a:p>
            <a:r>
              <a:rPr lang="en-US" dirty="0" smtClean="0"/>
              <a:t>Two reports per year</a:t>
            </a:r>
          </a:p>
          <a:p>
            <a:pPr marL="457039" indent="-457039">
              <a:buFont typeface="+mj-lt"/>
              <a:buAutoNum type="arabicPeriod"/>
            </a:pPr>
            <a:r>
              <a:rPr lang="en-US" sz="2200" dirty="0"/>
              <a:t>Officer reporting: </a:t>
            </a:r>
            <a:r>
              <a:rPr lang="en-US" sz="2000" u="sng" dirty="0">
                <a:hlinkClick r:id="rId2"/>
              </a:rPr>
              <a:t>https://officers.vtools.ieee.org  </a:t>
            </a:r>
          </a:p>
          <a:p>
            <a:pPr lvl="1"/>
            <a:r>
              <a:rPr lang="en-US" sz="2200" dirty="0"/>
              <a:t>This one should be done by May/June but you have until September</a:t>
            </a:r>
          </a:p>
          <a:p>
            <a:pPr lvl="1"/>
            <a:r>
              <a:rPr lang="en-US" sz="2200" dirty="0"/>
              <a:t>Just 3-5 minutes! Hardest part is knowing member numbers of your officers</a:t>
            </a:r>
          </a:p>
          <a:p>
            <a:pPr marL="457039" indent="-457039">
              <a:buFont typeface="+mj-lt"/>
              <a:buAutoNum type="arabicPeriod"/>
            </a:pPr>
            <a:r>
              <a:rPr lang="en-US" dirty="0"/>
              <a:t>Activity reporting: </a:t>
            </a:r>
            <a:r>
              <a:rPr lang="en-US" u="sng" dirty="0" smtClean="0"/>
              <a:t>https</a:t>
            </a:r>
            <a:r>
              <a:rPr lang="en-US" u="sng" dirty="0"/>
              <a:t>://</a:t>
            </a:r>
            <a:r>
              <a:rPr lang="en-US" u="sng" dirty="0" err="1"/>
              <a:t>sbr.vtools.ieee.org</a:t>
            </a:r>
            <a:r>
              <a:rPr lang="en-US" u="sng" dirty="0"/>
              <a:t> </a:t>
            </a:r>
          </a:p>
          <a:p>
            <a:pPr marL="704603" lvl="1" indent="-457039"/>
            <a:r>
              <a:rPr lang="en-US" dirty="0" smtClean="0"/>
              <a:t>Due November 1</a:t>
            </a:r>
          </a:p>
          <a:p>
            <a:pPr marL="704603" lvl="1" indent="-457039"/>
            <a:r>
              <a:rPr lang="en-US" dirty="0" smtClean="0"/>
              <a:t>Only asks for number of meetings each month in </a:t>
            </a:r>
            <a:r>
              <a:rPr lang="en-US" dirty="0"/>
              <a:t>past calendar </a:t>
            </a:r>
            <a:r>
              <a:rPr lang="en-US" dirty="0" smtClean="0"/>
              <a:t>year</a:t>
            </a:r>
          </a:p>
          <a:p>
            <a:pPr marL="704603" lvl="1" indent="-457039"/>
            <a:r>
              <a:rPr lang="en-US" dirty="0" smtClean="0"/>
              <a:t>Just 2 minutes! Not the same as the extensive reporting for sections.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900DAE3-67FE-7D4C-B71A-A4336BE93589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887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263"/>
    </mc:Choice>
    <mc:Fallback xmlns="">
      <p:transition xmlns:p14="http://schemas.microsoft.com/office/powerpoint/2010/main" spd="slow" advTm="77263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Rebate – How Much?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Payment = Rebate</a:t>
            </a:r>
            <a:r>
              <a:rPr lang="en-US" dirty="0"/>
              <a:t> </a:t>
            </a:r>
            <a:r>
              <a:rPr lang="en-US" dirty="0" smtClean="0"/>
              <a:t>+ Allotment</a:t>
            </a:r>
          </a:p>
          <a:p>
            <a:pPr lvl="1"/>
            <a:r>
              <a:rPr lang="en-US" dirty="0" smtClean="0"/>
              <a:t>Based </a:t>
            </a:r>
            <a:r>
              <a:rPr lang="en-US" dirty="0"/>
              <a:t>on membership statistics as of 31 December.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rebate is </a:t>
            </a:r>
            <a:r>
              <a:rPr lang="en-US" dirty="0" smtClean="0"/>
              <a:t>$</a:t>
            </a:r>
            <a:r>
              <a:rPr lang="en-US" dirty="0"/>
              <a:t>2 per Student member of the Student </a:t>
            </a:r>
            <a:r>
              <a:rPr lang="en-US" dirty="0" smtClean="0"/>
              <a:t>Branch</a:t>
            </a:r>
          </a:p>
          <a:p>
            <a:r>
              <a:rPr lang="en-US" dirty="0" smtClean="0"/>
              <a:t>The </a:t>
            </a:r>
            <a:r>
              <a:rPr lang="en-US" dirty="0"/>
              <a:t>allotment </a:t>
            </a:r>
            <a:r>
              <a:rPr lang="en-US" dirty="0" smtClean="0"/>
              <a:t>is</a:t>
            </a:r>
          </a:p>
          <a:p>
            <a:pPr lvl="1"/>
            <a:r>
              <a:rPr lang="en-US" dirty="0" smtClean="0"/>
              <a:t>$</a:t>
            </a:r>
            <a:r>
              <a:rPr lang="en-US" dirty="0"/>
              <a:t>50 </a:t>
            </a:r>
            <a:r>
              <a:rPr lang="en-US" dirty="0" smtClean="0"/>
              <a:t>for </a:t>
            </a:r>
            <a:r>
              <a:rPr lang="en-US" dirty="0"/>
              <a:t>b</a:t>
            </a:r>
            <a:r>
              <a:rPr lang="en-US" dirty="0" smtClean="0"/>
              <a:t>ranches </a:t>
            </a:r>
            <a:r>
              <a:rPr lang="en-US" dirty="0"/>
              <a:t>with 49 or fewer </a:t>
            </a:r>
            <a:r>
              <a:rPr lang="en-US" dirty="0" smtClean="0"/>
              <a:t>members</a:t>
            </a:r>
          </a:p>
          <a:p>
            <a:pPr lvl="1"/>
            <a:r>
              <a:rPr lang="en-US" dirty="0" smtClean="0"/>
              <a:t>$</a:t>
            </a:r>
            <a:r>
              <a:rPr lang="en-US" dirty="0"/>
              <a:t>100 </a:t>
            </a:r>
            <a:r>
              <a:rPr lang="en-US" dirty="0" smtClean="0"/>
              <a:t>for branches </a:t>
            </a:r>
            <a:r>
              <a:rPr lang="en-US" dirty="0"/>
              <a:t>with 50 or more </a:t>
            </a:r>
            <a:r>
              <a:rPr lang="en-US" dirty="0" smtClean="0"/>
              <a:t>members</a:t>
            </a:r>
            <a:endParaRPr lang="en-US" dirty="0"/>
          </a:p>
          <a:p>
            <a:r>
              <a:rPr lang="en-US" sz="2000" dirty="0"/>
              <a:t>30 member SB would get payment $50+$2x30= $110</a:t>
            </a:r>
          </a:p>
          <a:p>
            <a:r>
              <a:rPr lang="en-US" sz="2000" dirty="0"/>
              <a:t>50 member SB would get payment of $100+$2x50=$200</a:t>
            </a:r>
          </a:p>
          <a:p>
            <a:r>
              <a:rPr lang="en-US" sz="2000" dirty="0"/>
              <a:t>500 member SB would get $100+$2x500=$1100.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900DAE3-67FE-7D4C-B71A-A4336BE93589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472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263"/>
    </mc:Choice>
    <mc:Fallback xmlns="">
      <p:transition xmlns:p14="http://schemas.microsoft.com/office/powerpoint/2010/main" spd="slow" advTm="77263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229600" cy="762000"/>
          </a:xfrm>
        </p:spPr>
        <p:txBody>
          <a:bodyPr/>
          <a:lstStyle/>
          <a:p>
            <a:r>
              <a:rPr lang="en-US" dirty="0" smtClean="0"/>
              <a:t>Region 6 is committed to STEM outreach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94060"/>
            <a:ext cx="8077200" cy="4120221"/>
          </a:xfrm>
        </p:spPr>
        <p:txBody>
          <a:bodyPr/>
          <a:lstStyle/>
          <a:p>
            <a:r>
              <a:rPr lang="en-US" dirty="0" smtClean="0"/>
              <a:t>Funding for STEM outreach</a:t>
            </a:r>
          </a:p>
          <a:p>
            <a:pPr lvl="1"/>
            <a:r>
              <a:rPr lang="en-US" dirty="0" smtClean="0"/>
              <a:t>It’s our future</a:t>
            </a:r>
          </a:p>
          <a:p>
            <a:pPr lvl="1"/>
            <a:r>
              <a:rPr lang="en-US" dirty="0" smtClean="0"/>
              <a:t>It can be 3% or 33%...but not 0!  </a:t>
            </a:r>
          </a:p>
          <a:p>
            <a:pPr lvl="1"/>
            <a:r>
              <a:rPr lang="en-US" dirty="0" smtClean="0"/>
              <a:t>Even if it’s not YOUR cup of tea--Delegate!  </a:t>
            </a:r>
            <a:r>
              <a:rPr lang="en-US" i="1" dirty="0" smtClean="0"/>
              <a:t>Frequently</a:t>
            </a:r>
            <a:r>
              <a:rPr lang="en-US" dirty="0" smtClean="0"/>
              <a:t> but not exclusively, a PACE function</a:t>
            </a:r>
          </a:p>
          <a:p>
            <a:r>
              <a:rPr lang="en-US" dirty="0" smtClean="0"/>
              <a:t>Sections provide and communicate options to members, encourage involvement, publicize successes</a:t>
            </a:r>
          </a:p>
          <a:p>
            <a:pPr lvl="1"/>
            <a:r>
              <a:rPr lang="en-US" dirty="0" smtClean="0"/>
              <a:t>Appoint a Pre-college Outreach Chair</a:t>
            </a:r>
          </a:p>
          <a:p>
            <a:pPr lvl="1"/>
            <a:r>
              <a:rPr lang="en-US" dirty="0" smtClean="0"/>
              <a:t>Hold at least ONE precollege STEM event in 2015 </a:t>
            </a:r>
          </a:p>
          <a:p>
            <a:pPr lvl="1"/>
            <a:r>
              <a:rPr lang="en-US" dirty="0" smtClean="0"/>
              <a:t>Tell your Region about it!   </a:t>
            </a:r>
          </a:p>
          <a:p>
            <a:r>
              <a:rPr lang="en-US" dirty="0" smtClean="0"/>
              <a:t>See </a:t>
            </a:r>
            <a:r>
              <a:rPr lang="en-US" dirty="0"/>
              <a:t>our website: </a:t>
            </a:r>
            <a:r>
              <a:rPr lang="en-US" sz="14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http://ieee-region6.org/k-12-programs/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EB6F03-7DBC-4D44-A3A3-DCF78662B3D1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182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62000"/>
          </a:xfrm>
        </p:spPr>
        <p:txBody>
          <a:bodyPr/>
          <a:lstStyle/>
          <a:p>
            <a:r>
              <a:rPr lang="en-US" dirty="0" smtClean="0"/>
              <a:t>R6 Precollege Outreach Timeline for 2015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125" y="1522322"/>
            <a:ext cx="8326438" cy="4386262"/>
          </a:xfrm>
        </p:spPr>
        <p:txBody>
          <a:bodyPr/>
          <a:lstStyle/>
          <a:p>
            <a:r>
              <a:rPr lang="en-US" sz="2000" dirty="0"/>
              <a:t>January: Commit my section to SOME outreach </a:t>
            </a:r>
          </a:p>
          <a:p>
            <a:r>
              <a:rPr lang="en-US" sz="2000" dirty="0"/>
              <a:t>February: Identify a </a:t>
            </a:r>
            <a:r>
              <a:rPr lang="en-US" sz="2000" dirty="0" err="1"/>
              <a:t>PreCollege</a:t>
            </a:r>
            <a:r>
              <a:rPr lang="en-US" sz="2000" dirty="0"/>
              <a:t> Outreach Chair</a:t>
            </a:r>
          </a:p>
          <a:p>
            <a:r>
              <a:rPr lang="en-US" sz="2000" dirty="0"/>
              <a:t>March: Region’s first mailing / mail list needed! </a:t>
            </a:r>
          </a:p>
          <a:p>
            <a:r>
              <a:rPr lang="en-US" sz="2000" dirty="0"/>
              <a:t>April: Have a plan for a visit, an event, an effort</a:t>
            </a:r>
          </a:p>
          <a:p>
            <a:r>
              <a:rPr lang="en-US" sz="2000" dirty="0"/>
              <a:t>May: Post each Section’s plan to Region website</a:t>
            </a:r>
          </a:p>
          <a:p>
            <a:r>
              <a:rPr lang="en-US" sz="2000" dirty="0"/>
              <a:t>June: Execute the visit, event, effort.  Take pictures!  </a:t>
            </a:r>
          </a:p>
          <a:p>
            <a:r>
              <a:rPr lang="en-US" sz="2000" dirty="0"/>
              <a:t>July: Provide at least one picture to Region </a:t>
            </a:r>
          </a:p>
          <a:p>
            <a:r>
              <a:rPr lang="en-US" sz="2000" dirty="0"/>
              <a:t>September: Post pictures to Region Website </a:t>
            </a:r>
          </a:p>
          <a:p>
            <a:r>
              <a:rPr lang="en-US" sz="2000" b="1" dirty="0"/>
              <a:t>October: Encourage further events </a:t>
            </a:r>
          </a:p>
          <a:p>
            <a:r>
              <a:rPr lang="en-US" sz="2000" b="1" dirty="0"/>
              <a:t>December: Recognize the Pt, Au, and Ag sections!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EB6F03-7DBC-4D44-A3A3-DCF78662B3D1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582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Initiatives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/>
              <a:t>We are trying to use </a:t>
            </a:r>
            <a:r>
              <a:rPr lang="en-US" sz="2200" b="1" dirty="0"/>
              <a:t>project management tools </a:t>
            </a:r>
            <a:r>
              <a:rPr lang="en-US" sz="2200" dirty="0"/>
              <a:t>as well as micro-volunteering to make it easier for professional volunteers to help Region 6.  </a:t>
            </a:r>
          </a:p>
          <a:p>
            <a:r>
              <a:rPr lang="en-US" sz="2200" dirty="0"/>
              <a:t>Region 6 has money available for local sections to </a:t>
            </a:r>
            <a:r>
              <a:rPr lang="en-US" sz="2200" b="1" dirty="0"/>
              <a:t>host breakfasts or lunches with local industry</a:t>
            </a:r>
            <a:r>
              <a:rPr lang="en-US" sz="2200" dirty="0"/>
              <a:t> leaders.  In the Santa Clara Valley section they do this about once a quarter with about 30 companies participating</a:t>
            </a:r>
          </a:p>
          <a:p>
            <a:r>
              <a:rPr lang="en-US" sz="2200" dirty="0"/>
              <a:t>We are seeking </a:t>
            </a:r>
            <a:r>
              <a:rPr lang="en-US" sz="2200" b="1" dirty="0"/>
              <a:t>IEEE Engineering Milestones in Region</a:t>
            </a:r>
            <a:r>
              <a:rPr lang="en-US" sz="2200" dirty="0"/>
              <a:t> </a:t>
            </a:r>
            <a:r>
              <a:rPr lang="en-US" sz="2200" b="1" dirty="0"/>
              <a:t>6 </a:t>
            </a:r>
            <a:r>
              <a:rPr lang="en-US" sz="2200" dirty="0"/>
              <a:t>and have a Region 6 Milestone coordinator who can help you with this process—Brian Berg, </a:t>
            </a:r>
            <a:r>
              <a:rPr lang="en-US" sz="2200" dirty="0">
                <a:hlinkClick r:id="rId2"/>
              </a:rPr>
              <a:t>brianberg@gmail.com</a:t>
            </a:r>
            <a:r>
              <a:rPr lang="en-US" sz="2200" dirty="0"/>
              <a:t> </a:t>
            </a:r>
          </a:p>
          <a:p>
            <a:pPr marL="0" indent="0">
              <a:buNone/>
            </a:pPr>
            <a:endParaRPr lang="en-US" sz="2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0DAE3-67FE-7D4C-B71A-A4336BE93589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136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ieee us regio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457200"/>
            <a:ext cx="5029200" cy="3227388"/>
          </a:xfrm>
          <a:prstGeom prst="rect">
            <a:avLst/>
          </a:prstGeom>
          <a:noFill/>
        </p:spPr>
      </p:pic>
      <p:pic>
        <p:nvPicPr>
          <p:cNvPr id="36867" name="Picture 3" descr="ieee global ma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14365" y="3778623"/>
            <a:ext cx="3703638" cy="2095500"/>
          </a:xfrm>
          <a:prstGeom prst="rect">
            <a:avLst/>
          </a:prstGeom>
          <a:noFill/>
        </p:spPr>
      </p:pic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421343" y="3621741"/>
            <a:ext cx="4455459" cy="2677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18" tIns="45709" rIns="91418" bIns="45709">
            <a:spAutoFit/>
          </a:bodyPr>
          <a:lstStyle/>
          <a:p>
            <a:pPr eaLnBrk="1" hangingPunct="1"/>
            <a:r>
              <a:rPr lang="en-US" sz="2400" b="1" i="1" dirty="0">
                <a:latin typeface="Tahoma" pitchFamily="34" charset="0"/>
              </a:rPr>
              <a:t>10 Regions, more than </a:t>
            </a:r>
          </a:p>
          <a:p>
            <a:pPr eaLnBrk="1" hangingPunct="1"/>
            <a:r>
              <a:rPr lang="en-US" sz="2400" b="1" i="1" dirty="0">
                <a:latin typeface="Tahoma" pitchFamily="34" charset="0"/>
              </a:rPr>
              <a:t>300 Sections and </a:t>
            </a:r>
          </a:p>
          <a:p>
            <a:pPr eaLnBrk="1" hangingPunct="1"/>
            <a:r>
              <a:rPr lang="en-US" sz="2400" b="1" i="1" dirty="0">
                <a:latin typeface="Tahoma" pitchFamily="34" charset="0"/>
              </a:rPr>
              <a:t>1,450 Student Branches, 38 Societies, 7 Councils, plus a growing number of  Networks and Communities</a:t>
            </a:r>
          </a:p>
          <a:p>
            <a:pPr eaLnBrk="1" hangingPunct="1"/>
            <a:r>
              <a:rPr lang="en-US" sz="2400" b="1" i="1" dirty="0">
                <a:latin typeface="Tahoma" pitchFamily="34" charset="0"/>
              </a:rPr>
              <a:t>425,000 members</a:t>
            </a:r>
          </a:p>
        </p:txBody>
      </p:sp>
      <p:pic>
        <p:nvPicPr>
          <p:cNvPr id="36869" name="Picture 5" descr="MBblue.gif">
            <a:hlinkClick r:id="rId5"/>
          </p:cNvPr>
          <p:cNvPicPr>
            <a:picLocks noChangeAspect="1" noChangeArrowheads="1"/>
          </p:cNvPicPr>
          <p:nvPr/>
        </p:nvPicPr>
        <p:blipFill>
          <a:blip r:embed="rId6" r:link="rId7" cstate="print"/>
          <a:srcRect/>
          <a:stretch>
            <a:fillRect/>
          </a:stretch>
        </p:blipFill>
        <p:spPr bwMode="auto">
          <a:xfrm>
            <a:off x="6172200" y="1371600"/>
            <a:ext cx="1981200" cy="660400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00DAE3-67FE-7D4C-B71A-A4336BE9358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785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Buy Region 6 Gear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763" b="2373"/>
          <a:stretch/>
        </p:blipFill>
        <p:spPr>
          <a:xfrm>
            <a:off x="4255069" y="1703850"/>
            <a:ext cx="4436494" cy="433290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0DAE3-67FE-7D4C-B71A-A4336BE93589}" type="slidenum">
              <a:rPr lang="en-US" smtClean="0"/>
              <a:t>40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88562" y="2321677"/>
            <a:ext cx="3898900" cy="3175000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V="1">
            <a:off x="2509131" y="4104734"/>
            <a:ext cx="1745938" cy="511155"/>
          </a:xfrm>
          <a:prstGeom prst="straightConnector1">
            <a:avLst/>
          </a:prstGeom>
          <a:ln w="127000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3981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2016 Joint Region Meeting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Will include Region 6, Region 4 and the </a:t>
            </a:r>
            <a:r>
              <a:rPr lang="en-US" dirty="0" err="1"/>
              <a:t>E</a:t>
            </a:r>
            <a:r>
              <a:rPr lang="en-US" dirty="0" err="1" smtClean="0"/>
              <a:t>xcom</a:t>
            </a:r>
            <a:r>
              <a:rPr lang="en-US" dirty="0" smtClean="0"/>
              <a:t> from Region 5</a:t>
            </a:r>
          </a:p>
          <a:p>
            <a:r>
              <a:rPr lang="en-US" dirty="0" smtClean="0"/>
              <a:t>Date for meeting is Friday 1/29/16 through Sunday 1/31/16</a:t>
            </a:r>
          </a:p>
          <a:p>
            <a:r>
              <a:rPr lang="en-US" dirty="0" smtClean="0"/>
              <a:t>Location is the Excalibur Hotel in Las Vegas, </a:t>
            </a:r>
            <a:r>
              <a:rPr lang="en-US" dirty="0" smtClean="0"/>
              <a:t>Nevada</a:t>
            </a:r>
          </a:p>
          <a:p>
            <a:r>
              <a:rPr lang="en-US" dirty="0" smtClean="0"/>
              <a:t>IEEE USA awards on Saturday</a:t>
            </a:r>
            <a:endParaRPr lang="en-US" dirty="0" smtClean="0"/>
          </a:p>
          <a:p>
            <a:r>
              <a:rPr lang="en-US" dirty="0" smtClean="0"/>
              <a:t>More information is forthcoming</a:t>
            </a:r>
          </a:p>
          <a:p>
            <a:r>
              <a:rPr lang="en-US" dirty="0" smtClean="0"/>
              <a:t>Also we need to set up our dates for Spring and Fall Area meetings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0DAE3-67FE-7D4C-B71A-A4336BE93589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3970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for 2016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Expand the chapter recording effort to other regions but have Region 6 lead the way</a:t>
            </a:r>
          </a:p>
          <a:p>
            <a:pPr lvl="1"/>
            <a:r>
              <a:rPr lang="en-US" dirty="0" smtClean="0"/>
              <a:t>Improve web site </a:t>
            </a:r>
          </a:p>
          <a:p>
            <a:pPr lvl="1"/>
            <a:r>
              <a:rPr lang="en-US" dirty="0" smtClean="0"/>
              <a:t>Funding requested for major expansion in 2016-2017</a:t>
            </a:r>
          </a:p>
          <a:p>
            <a:r>
              <a:rPr lang="en-US" dirty="0" smtClean="0"/>
              <a:t>Stop the membership decline in Region 6</a:t>
            </a:r>
          </a:p>
          <a:p>
            <a:pPr lvl="1"/>
            <a:r>
              <a:rPr lang="en-US" dirty="0" smtClean="0"/>
              <a:t>More micro-volunteer opportunities</a:t>
            </a:r>
          </a:p>
          <a:p>
            <a:r>
              <a:rPr lang="en-US" dirty="0" smtClean="0"/>
              <a:t>Streamline and organize R6 conferences</a:t>
            </a:r>
          </a:p>
          <a:p>
            <a:pPr lvl="1"/>
            <a:r>
              <a:rPr lang="en-US" dirty="0" smtClean="0"/>
              <a:t>Doing this for GHTC and intend to expand this for our other conferences</a:t>
            </a:r>
          </a:p>
          <a:p>
            <a:r>
              <a:rPr lang="en-US" dirty="0" smtClean="0"/>
              <a:t>More PACE, more STEM, more industry, more FUN!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0DAE3-67FE-7D4C-B71A-A4336BE93589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445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1"/>
          <p:cNvSpPr txBox="1">
            <a:spLocks noChangeArrowheads="1"/>
          </p:cNvSpPr>
          <p:nvPr/>
        </p:nvSpPr>
        <p:spPr bwMode="auto">
          <a:xfrm>
            <a:off x="516460" y="362489"/>
            <a:ext cx="77724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1418" tIns="45709" rIns="91418" bIns="45709"/>
          <a:lstStyle/>
          <a:p>
            <a:pPr>
              <a:tabLst>
                <a:tab pos="0" algn="l"/>
                <a:tab pos="914186" algn="l"/>
                <a:tab pos="1828373" algn="l"/>
                <a:tab pos="2742558" algn="l"/>
                <a:tab pos="3656744" algn="l"/>
                <a:tab pos="4570930" algn="l"/>
                <a:tab pos="5485118" algn="l"/>
                <a:tab pos="6399303" algn="l"/>
                <a:tab pos="7313490" algn="l"/>
                <a:tab pos="8227675" algn="l"/>
                <a:tab pos="9141862" algn="l"/>
                <a:tab pos="10056048" algn="l"/>
              </a:tabLst>
            </a:pPr>
            <a:r>
              <a:rPr lang="en-US" sz="3200" b="1" i="1" dirty="0">
                <a:latin typeface="Verdana" pitchFamily="34" charset="0"/>
              </a:rPr>
              <a:t>Your IEEE Resources</a:t>
            </a:r>
          </a:p>
        </p:txBody>
      </p:sp>
      <p:sp>
        <p:nvSpPr>
          <p:cNvPr id="41987" name="Text Box 2"/>
          <p:cNvSpPr txBox="1">
            <a:spLocks noChangeArrowheads="1"/>
          </p:cNvSpPr>
          <p:nvPr/>
        </p:nvSpPr>
        <p:spPr bwMode="auto">
          <a:xfrm>
            <a:off x="685800" y="3422652"/>
            <a:ext cx="7772400" cy="332414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1418" tIns="45709" rIns="91418" bIns="45709"/>
          <a:lstStyle/>
          <a:p>
            <a:pPr marL="341233" indent="-341233">
              <a:spcBef>
                <a:spcPts val="700"/>
              </a:spcBef>
              <a:buClr>
                <a:srgbClr val="808080"/>
              </a:buClr>
              <a:buSzPct val="80000"/>
              <a:buBlip>
                <a:blip r:embed="rId3"/>
              </a:buBlip>
              <a:tabLst>
                <a:tab pos="911013" algn="l"/>
                <a:tab pos="1825198" algn="l"/>
                <a:tab pos="2739384" algn="l"/>
                <a:tab pos="3653569" algn="l"/>
                <a:tab pos="4567757" algn="l"/>
                <a:tab pos="5481943" algn="l"/>
                <a:tab pos="6396129" algn="l"/>
                <a:tab pos="7310316" algn="l"/>
                <a:tab pos="8224501" algn="l"/>
                <a:tab pos="9138687" algn="l"/>
                <a:tab pos="10052875" algn="l"/>
              </a:tabLst>
            </a:pPr>
            <a:r>
              <a:rPr lang="en-US" sz="2800" b="1" dirty="0">
                <a:solidFill>
                  <a:srgbClr val="000000"/>
                </a:solidFill>
                <a:latin typeface="Verdana" pitchFamily="34" charset="0"/>
              </a:rPr>
              <a:t>ieee.org </a:t>
            </a:r>
          </a:p>
          <a:p>
            <a:pPr marL="341233" indent="-341233">
              <a:spcBef>
                <a:spcPts val="700"/>
              </a:spcBef>
              <a:buClr>
                <a:srgbClr val="808080"/>
              </a:buClr>
              <a:buSzPct val="80000"/>
              <a:buBlip>
                <a:blip r:embed="rId3"/>
              </a:buBlip>
              <a:tabLst>
                <a:tab pos="911013" algn="l"/>
                <a:tab pos="1825198" algn="l"/>
                <a:tab pos="2739384" algn="l"/>
                <a:tab pos="3653569" algn="l"/>
                <a:tab pos="4567757" algn="l"/>
                <a:tab pos="5481943" algn="l"/>
                <a:tab pos="6396129" algn="l"/>
                <a:tab pos="7310316" algn="l"/>
                <a:tab pos="8224501" algn="l"/>
                <a:tab pos="9138687" algn="l"/>
                <a:tab pos="10052875" algn="l"/>
              </a:tabLst>
            </a:pPr>
            <a:r>
              <a:rPr lang="en-US" sz="2800" b="1" dirty="0">
                <a:solidFill>
                  <a:srgbClr val="000000"/>
                </a:solidFill>
                <a:latin typeface="Verdana" pitchFamily="34" charset="0"/>
              </a:rPr>
              <a:t>ieee-usa.org</a:t>
            </a:r>
          </a:p>
          <a:p>
            <a:pPr marL="341233" indent="-341233">
              <a:spcBef>
                <a:spcPts val="700"/>
              </a:spcBef>
              <a:buClr>
                <a:srgbClr val="808080"/>
              </a:buClr>
              <a:buSzPct val="80000"/>
              <a:buBlip>
                <a:blip r:embed="rId3"/>
              </a:buBlip>
              <a:tabLst>
                <a:tab pos="911013" algn="l"/>
                <a:tab pos="1825198" algn="l"/>
                <a:tab pos="2739384" algn="l"/>
                <a:tab pos="3653569" algn="l"/>
                <a:tab pos="4567757" algn="l"/>
                <a:tab pos="5481943" algn="l"/>
                <a:tab pos="6396129" algn="l"/>
                <a:tab pos="7310316" algn="l"/>
                <a:tab pos="8224501" algn="l"/>
                <a:tab pos="9138687" algn="l"/>
                <a:tab pos="10052875" algn="l"/>
              </a:tabLst>
            </a:pPr>
            <a:r>
              <a:rPr lang="en-US" sz="2800" b="1" dirty="0">
                <a:solidFill>
                  <a:srgbClr val="000000"/>
                </a:solidFill>
                <a:latin typeface="Verdana" pitchFamily="34" charset="0"/>
              </a:rPr>
              <a:t>ieee-region6.org</a:t>
            </a:r>
          </a:p>
          <a:p>
            <a:pPr marL="341233" indent="-341233">
              <a:spcBef>
                <a:spcPts val="700"/>
              </a:spcBef>
              <a:buClr>
                <a:srgbClr val="808080"/>
              </a:buClr>
              <a:buSzPct val="80000"/>
              <a:buBlip>
                <a:blip r:embed="rId3"/>
              </a:buBlip>
              <a:tabLst>
                <a:tab pos="911013" algn="l"/>
                <a:tab pos="1825198" algn="l"/>
                <a:tab pos="2739384" algn="l"/>
                <a:tab pos="3653569" algn="l"/>
                <a:tab pos="4567757" algn="l"/>
                <a:tab pos="5481943" algn="l"/>
                <a:tab pos="6396129" algn="l"/>
                <a:tab pos="7310316" algn="l"/>
                <a:tab pos="8224501" algn="l"/>
                <a:tab pos="9138687" algn="l"/>
                <a:tab pos="10052875" algn="l"/>
              </a:tabLst>
            </a:pPr>
            <a:r>
              <a:rPr lang="en-US" sz="2800" b="1" dirty="0">
                <a:solidFill>
                  <a:srgbClr val="000000"/>
                </a:solidFill>
                <a:latin typeface="Verdana" pitchFamily="34" charset="0"/>
              </a:rPr>
              <a:t>students.ieee-region6.org</a:t>
            </a:r>
          </a:p>
          <a:p>
            <a:pPr marL="341233" indent="-341233">
              <a:spcBef>
                <a:spcPts val="700"/>
              </a:spcBef>
              <a:buClr>
                <a:srgbClr val="808080"/>
              </a:buClr>
              <a:buSzPct val="80000"/>
              <a:buFont typeface="Arial" pitchFamily="34" charset="0"/>
              <a:buChar char="•"/>
              <a:tabLst>
                <a:tab pos="911013" algn="l"/>
                <a:tab pos="1825198" algn="l"/>
                <a:tab pos="2739384" algn="l"/>
                <a:tab pos="3653569" algn="l"/>
                <a:tab pos="4567757" algn="l"/>
                <a:tab pos="5481943" algn="l"/>
                <a:tab pos="6396129" algn="l"/>
                <a:tab pos="7310316" algn="l"/>
                <a:tab pos="8224501" algn="l"/>
                <a:tab pos="9138687" algn="l"/>
                <a:tab pos="10052875" algn="l"/>
              </a:tabLst>
            </a:pPr>
            <a:endParaRPr lang="en-US" sz="2800" b="1" dirty="0">
              <a:solidFill>
                <a:srgbClr val="000000"/>
              </a:solidFill>
              <a:latin typeface="Verdana" pitchFamily="34" charset="0"/>
            </a:endParaRPr>
          </a:p>
          <a:p>
            <a:pPr marL="341233" indent="-341233">
              <a:spcBef>
                <a:spcPts val="700"/>
              </a:spcBef>
              <a:buClr>
                <a:srgbClr val="808080"/>
              </a:buClr>
              <a:buSzPct val="80000"/>
              <a:buBlip>
                <a:blip r:embed="rId3"/>
              </a:buBlip>
              <a:tabLst>
                <a:tab pos="911013" algn="l"/>
                <a:tab pos="1825198" algn="l"/>
                <a:tab pos="2739384" algn="l"/>
                <a:tab pos="3653569" algn="l"/>
                <a:tab pos="4567757" algn="l"/>
                <a:tab pos="5481943" algn="l"/>
                <a:tab pos="6396129" algn="l"/>
                <a:tab pos="7310316" algn="l"/>
                <a:tab pos="8224501" algn="l"/>
                <a:tab pos="9138687" algn="l"/>
                <a:tab pos="10052875" algn="l"/>
              </a:tabLst>
            </a:pPr>
            <a:endParaRPr lang="en-US" sz="2800" b="1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4192" y="1073152"/>
            <a:ext cx="4699000" cy="23495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00DAE3-67FE-7D4C-B71A-A4336BE93589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22159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ike\Pictures\IEEE bg_shut_page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91542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571500" y="4648200"/>
            <a:ext cx="8077200" cy="1447800"/>
          </a:xfrm>
          <a:prstGeom prst="rect">
            <a:avLst/>
          </a:prstGeom>
          <a:noFill/>
          <a:ln/>
        </p:spPr>
        <p:txBody>
          <a:bodyPr vert="horz" lIns="90468" tIns="44440" rIns="90468" bIns="4444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buNone/>
            </a:pPr>
            <a:r>
              <a:rPr lang="en-US" sz="7200" b="1" i="1" dirty="0"/>
              <a:t>Thank you !</a:t>
            </a:r>
          </a:p>
        </p:txBody>
      </p:sp>
      <p:pic>
        <p:nvPicPr>
          <p:cNvPr id="1028" name="Picture 4" descr="C:\Users\Mike\Pictures\ieee logo 2.bmp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5815014"/>
            <a:ext cx="214312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0DAE3-67FE-7D4C-B71A-A4336BE93589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738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184676" y="1504212"/>
            <a:ext cx="3590351" cy="4389120"/>
          </a:xfrm>
          <a:prstGeom prst="rect">
            <a:avLst/>
          </a:prstGeom>
        </p:spPr>
        <p:txBody>
          <a:bodyPr lIns="91418" tIns="45709" rIns="91418" bIns="45709"/>
          <a:lstStyle>
            <a:lvl1pPr marL="346075" indent="-346075" algn="l" defTabSz="457200" rtl="0" eaLnBrk="1" fontAlgn="base" hangingPunct="1">
              <a:spcBef>
                <a:spcPts val="1800"/>
              </a:spcBef>
              <a:spcAft>
                <a:spcPct val="0"/>
              </a:spcAft>
              <a:buSzPct val="135000"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93725" indent="-182563" algn="l" defTabSz="457200" rtl="0" eaLnBrk="1" fontAlgn="base" hangingPunct="1">
              <a:spcBef>
                <a:spcPts val="800"/>
              </a:spcBef>
              <a:spcAft>
                <a:spcPct val="0"/>
              </a:spcAft>
              <a:buClr>
                <a:srgbClr val="595959"/>
              </a:buClr>
              <a:buFont typeface="Lucida Grande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822325" indent="-182563" algn="l" defTabSz="457200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595959"/>
              </a:buClr>
              <a:buFont typeface="Wingdings" charset="0"/>
              <a:buChar char="§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050925" indent="-182563" algn="l" defTabSz="457200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233488" indent="-182563" algn="l" defTabSz="457200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7F7F7F"/>
              </a:buClr>
              <a:buFont typeface="Wingdings" charset="0"/>
              <a:buChar char="§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5 Areas</a:t>
            </a:r>
          </a:p>
          <a:p>
            <a:r>
              <a:rPr lang="en-US" dirty="0" smtClean="0"/>
              <a:t>35 sections, 2 subsections, 2 councils</a:t>
            </a:r>
          </a:p>
          <a:p>
            <a:r>
              <a:rPr lang="en-US" dirty="0" smtClean="0"/>
              <a:t>Over 228 chapters and affinity groups</a:t>
            </a:r>
          </a:p>
          <a:p>
            <a:r>
              <a:rPr lang="en-US" dirty="0" smtClean="0"/>
              <a:t>95 Student Branches</a:t>
            </a:r>
          </a:p>
          <a:p>
            <a:r>
              <a:rPr lang="en-US" dirty="0" smtClean="0"/>
              <a:t>About 55,000 members</a:t>
            </a: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569" y="153317"/>
            <a:ext cx="2667000" cy="13335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00DAE3-67FE-7D4C-B71A-A4336BE93589}" type="slidenum">
              <a:rPr lang="en-US" smtClean="0"/>
              <a:t>5</a:t>
            </a:fld>
            <a:endParaRPr lang="en-US"/>
          </a:p>
        </p:txBody>
      </p:sp>
      <p:pic>
        <p:nvPicPr>
          <p:cNvPr id="6" name="Content Placeholder 6" descr="jointfallareas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532" r="-24532"/>
          <a:stretch>
            <a:fillRect/>
          </a:stretch>
        </p:blipFill>
        <p:spPr>
          <a:xfrm>
            <a:off x="1146146" y="708957"/>
            <a:ext cx="10058400" cy="5461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79204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430"/>
            <a:ext cx="8229600" cy="1143000"/>
          </a:xfrm>
        </p:spPr>
        <p:txBody>
          <a:bodyPr/>
          <a:lstStyle/>
          <a:p>
            <a:r>
              <a:rPr lang="en-US" dirty="0" smtClean="0"/>
              <a:t>IEEE Region 6 Objectives, 2015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416380"/>
            <a:ext cx="8530683" cy="5118235"/>
          </a:xfrm>
        </p:spPr>
        <p:txBody>
          <a:bodyPr>
            <a:noAutofit/>
          </a:bodyPr>
          <a:lstStyle/>
          <a:p>
            <a:r>
              <a:rPr lang="en-US" sz="2000" dirty="0"/>
              <a:t>Respect and enable the volunteer</a:t>
            </a:r>
          </a:p>
          <a:p>
            <a:r>
              <a:rPr lang="en-US" sz="2000" dirty="0"/>
              <a:t>Enhance membership and improve retention</a:t>
            </a:r>
          </a:p>
          <a:p>
            <a:r>
              <a:rPr lang="en-US" sz="2000" dirty="0"/>
              <a:t>Enhance our on-line experience </a:t>
            </a:r>
          </a:p>
          <a:p>
            <a:r>
              <a:rPr lang="en-US" sz="2000" dirty="0"/>
              <a:t>Create active alliances with industry and VCs</a:t>
            </a:r>
          </a:p>
          <a:p>
            <a:r>
              <a:rPr lang="en-US" sz="2000" dirty="0"/>
              <a:t>Create active alliances with academia</a:t>
            </a:r>
          </a:p>
          <a:p>
            <a:r>
              <a:rPr lang="en-US" sz="2000" dirty="0"/>
              <a:t>Create active alliances with technically oriented cultural groups and STEM</a:t>
            </a:r>
          </a:p>
          <a:p>
            <a:r>
              <a:rPr lang="en-US" sz="2000" dirty="0"/>
              <a:t>Recognize and celebrate our history</a:t>
            </a:r>
          </a:p>
          <a:p>
            <a:r>
              <a:rPr lang="en-US" sz="2000" dirty="0"/>
              <a:t>Region 6 recognition—get your MGA &amp; IEEE award nominations in now</a:t>
            </a:r>
          </a:p>
          <a:p>
            <a:r>
              <a:rPr lang="en-US" sz="2000" dirty="0"/>
              <a:t>Make IEEE Region 6 cool, be creative</a:t>
            </a: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0DAE3-67FE-7D4C-B71A-A4336BE9358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218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2" y="134940"/>
            <a:ext cx="8778875" cy="1076325"/>
          </a:xfrm>
        </p:spPr>
        <p:txBody>
          <a:bodyPr/>
          <a:lstStyle/>
          <a:p>
            <a:r>
              <a:rPr lang="en-US" dirty="0" smtClean="0"/>
              <a:t>IEEE in 2030 Initiative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365760" y="1476973"/>
            <a:ext cx="8326438" cy="4389120"/>
          </a:xfrm>
        </p:spPr>
        <p:txBody>
          <a:bodyPr/>
          <a:lstStyle/>
          <a:p>
            <a:r>
              <a:rPr lang="en-US" dirty="0" smtClean="0"/>
              <a:t>Participants</a:t>
            </a:r>
          </a:p>
          <a:p>
            <a:pPr lvl="1"/>
            <a:r>
              <a:rPr lang="en-US" dirty="0" smtClean="0"/>
              <a:t>Board of Directors</a:t>
            </a:r>
          </a:p>
          <a:p>
            <a:pPr lvl="1"/>
            <a:r>
              <a:rPr lang="en-US" dirty="0" smtClean="0"/>
              <a:t>Management Council</a:t>
            </a:r>
          </a:p>
          <a:p>
            <a:pPr lvl="1"/>
            <a:r>
              <a:rPr lang="en-US" dirty="0" smtClean="0"/>
              <a:t>Selected guests (age, geography and technical diversity)</a:t>
            </a:r>
          </a:p>
          <a:p>
            <a:r>
              <a:rPr lang="en-US" dirty="0" smtClean="0"/>
              <a:t>Supported by the 2015 and 2016 IEEE Presidents to focus on how best to evolve IEEE to meet the diverse challenges of the world in 2030</a:t>
            </a:r>
          </a:p>
          <a:p>
            <a:r>
              <a:rPr lang="en-US" dirty="0" smtClean="0"/>
              <a:t>Driving question:  </a:t>
            </a:r>
            <a:r>
              <a:rPr lang="en-CA" dirty="0"/>
              <a:t>What changes must we make now to best position IEEE </a:t>
            </a:r>
            <a:r>
              <a:rPr lang="en-CA" dirty="0" smtClean="0"/>
              <a:t>for </a:t>
            </a:r>
            <a:r>
              <a:rPr lang="en-CA" dirty="0"/>
              <a:t>success in 2030, while </a:t>
            </a:r>
            <a:r>
              <a:rPr lang="en-CA" dirty="0" smtClean="0"/>
              <a:t>still </a:t>
            </a:r>
            <a:r>
              <a:rPr lang="en-CA" dirty="0"/>
              <a:t>supporting the needs of technologists between </a:t>
            </a:r>
            <a:r>
              <a:rPr lang="en-CA" dirty="0" smtClean="0"/>
              <a:t>now </a:t>
            </a:r>
            <a:r>
              <a:rPr lang="en-CA" dirty="0"/>
              <a:t>and then?</a:t>
            </a:r>
            <a:endParaRPr lang="en-US" dirty="0"/>
          </a:p>
          <a:p>
            <a:pPr algn="ctr"/>
            <a:r>
              <a:rPr lang="en-US" dirty="0"/>
              <a:t> 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152400" y="6553203"/>
            <a:ext cx="457200" cy="152399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E028329-6992-FA46-A379-1289CD59B600}" type="slidenum">
              <a:rPr lang="en-US" sz="900">
                <a:solidFill>
                  <a:schemeClr val="bg1">
                    <a:lumMod val="50000"/>
                  </a:schemeClr>
                </a:solidFill>
              </a:rPr>
              <a:pPr>
                <a:defRPr/>
              </a:pPr>
              <a:t>7</a:t>
            </a:fld>
            <a:endParaRPr lang="en-US" sz="9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4" name="Picture 13" descr="shutterstock_171804818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"/>
            <a:ext cx="3048000" cy="203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861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</a:t>
            </a:r>
            <a:r>
              <a:rPr lang="en-US" dirty="0"/>
              <a:t>Structure:</a:t>
            </a:r>
            <a:br>
              <a:rPr lang="en-US" dirty="0"/>
            </a:br>
            <a:r>
              <a:rPr lang="en-US" dirty="0"/>
              <a:t>Three Major Bodies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264160" y="1327164"/>
            <a:ext cx="8562340" cy="5021580"/>
          </a:xfrm>
        </p:spPr>
        <p:txBody>
          <a:bodyPr/>
          <a:lstStyle/>
          <a:p>
            <a:r>
              <a:rPr lang="en-US" sz="1600" b="1" dirty="0"/>
              <a:t>Board of Directors </a:t>
            </a:r>
            <a:r>
              <a:rPr lang="en-US" sz="1600" dirty="0"/>
              <a:t>(restructured) </a:t>
            </a:r>
          </a:p>
          <a:p>
            <a:pPr lvl="1">
              <a:spcBef>
                <a:spcPts val="600"/>
              </a:spcBef>
            </a:pPr>
            <a:r>
              <a:rPr lang="en-US" sz="1400" dirty="0"/>
              <a:t>13 members; 12 IEEE Senior Members or Fellows elected by the full IEEE membership; Executive Director as non-voting member</a:t>
            </a:r>
          </a:p>
          <a:p>
            <a:pPr lvl="1">
              <a:spcBef>
                <a:spcPts val="600"/>
              </a:spcBef>
            </a:pPr>
            <a:r>
              <a:rPr lang="en-US" sz="1400" dirty="0"/>
              <a:t>Three-year term; limit of two terms except for President who may have one additional “term” as President</a:t>
            </a:r>
          </a:p>
          <a:p>
            <a:pPr lvl="1">
              <a:spcBef>
                <a:spcPts val="600"/>
              </a:spcBef>
            </a:pPr>
            <a:r>
              <a:rPr lang="en-US" sz="1400" dirty="0"/>
              <a:t>President Chairs and serves a two year term (6 total)</a:t>
            </a:r>
          </a:p>
          <a:p>
            <a:pPr lvl="1">
              <a:spcBef>
                <a:spcPts val="600"/>
              </a:spcBef>
            </a:pPr>
            <a:r>
              <a:rPr lang="en-US" sz="1400" dirty="0"/>
              <a:t>Focused on strategy</a:t>
            </a:r>
          </a:p>
          <a:p>
            <a:pPr>
              <a:spcBef>
                <a:spcPts val="600"/>
              </a:spcBef>
            </a:pPr>
            <a:r>
              <a:rPr lang="en-US" sz="1600" b="1" dirty="0"/>
              <a:t>Enterprise Board </a:t>
            </a:r>
            <a:r>
              <a:rPr lang="en-US" sz="1600" dirty="0"/>
              <a:t>(a new body) </a:t>
            </a:r>
          </a:p>
          <a:p>
            <a:pPr lvl="1">
              <a:spcBef>
                <a:spcPts val="600"/>
              </a:spcBef>
            </a:pPr>
            <a:r>
              <a:rPr lang="en-US" sz="1400" dirty="0"/>
              <a:t>22 members; 10 voting members (Immediate Past President, Treasurer, Secretary, Executive Director; Vice Presidents/Presidents of EA, MGA, PSPB, SA, TAB, IEEE-USA; 12 non-voting members – Management Council)</a:t>
            </a:r>
          </a:p>
          <a:p>
            <a:pPr lvl="1">
              <a:spcBef>
                <a:spcPts val="600"/>
              </a:spcBef>
            </a:pPr>
            <a:r>
              <a:rPr lang="en-US" sz="1400" dirty="0"/>
              <a:t>Immediate Past President Chairs</a:t>
            </a:r>
          </a:p>
          <a:p>
            <a:pPr lvl="1">
              <a:spcBef>
                <a:spcPts val="600"/>
              </a:spcBef>
            </a:pPr>
            <a:r>
              <a:rPr lang="en-US" sz="1400" dirty="0"/>
              <a:t>Focused on enterprise-wide operations (rationalizes operational issues across OUs)</a:t>
            </a:r>
          </a:p>
          <a:p>
            <a:pPr>
              <a:spcBef>
                <a:spcPts val="600"/>
              </a:spcBef>
            </a:pPr>
            <a:r>
              <a:rPr lang="en-US" sz="1600" b="1" dirty="0"/>
              <a:t>Assembly</a:t>
            </a:r>
            <a:r>
              <a:rPr lang="en-US" sz="1600" dirty="0"/>
              <a:t> (same composition, new role)</a:t>
            </a:r>
          </a:p>
          <a:p>
            <a:pPr lvl="1">
              <a:spcBef>
                <a:spcPts val="600"/>
              </a:spcBef>
            </a:pPr>
            <a:r>
              <a:rPr lang="en-US" sz="1400" dirty="0"/>
              <a:t>No change to current structure - President, President-Elect, Immediate Past President, 10 Region Delegates, 10 Division Delegates </a:t>
            </a:r>
          </a:p>
          <a:p>
            <a:pPr lvl="1">
              <a:spcBef>
                <a:spcPts val="600"/>
              </a:spcBef>
            </a:pPr>
            <a:r>
              <a:rPr lang="en-US" sz="1400" dirty="0"/>
              <a:t>President Chairs</a:t>
            </a:r>
          </a:p>
          <a:p>
            <a:pPr lvl="1">
              <a:spcBef>
                <a:spcPts val="600"/>
              </a:spcBef>
            </a:pPr>
            <a:r>
              <a:rPr lang="en-US" sz="1400" dirty="0"/>
              <a:t>Focused on IEEE constituency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03498" y="6380206"/>
            <a:ext cx="6597557" cy="338532"/>
          </a:xfrm>
          <a:prstGeom prst="rect">
            <a:avLst/>
          </a:prstGeom>
          <a:ln>
            <a:solidFill>
              <a:srgbClr val="0066A1"/>
            </a:solidFill>
          </a:ln>
        </p:spPr>
        <p:txBody>
          <a:bodyPr wrap="square" lIns="91418" tIns="45709" rIns="91418" bIns="45709" rtlCol="0">
            <a:spAutoFit/>
          </a:bodyPr>
          <a:lstStyle/>
          <a:p>
            <a:r>
              <a:rPr lang="en-US" sz="1600" dirty="0"/>
              <a:t>Transition over the next five years ensuring balance each year</a:t>
            </a:r>
          </a:p>
        </p:txBody>
      </p:sp>
    </p:spTree>
    <p:extLst>
      <p:ext uri="{BB962C8B-B14F-4D97-AF65-F5344CB8AC3E}">
        <p14:creationId xmlns:p14="http://schemas.microsoft.com/office/powerpoint/2010/main" val="2712121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21806" y="444501"/>
            <a:ext cx="4876578" cy="5795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lIns="91418" tIns="45709" rIns="91418" bIns="45709" rtlCol="0">
            <a:spAutoFit/>
          </a:bodyPr>
          <a:lstStyle/>
          <a:p>
            <a:r>
              <a:rPr lang="en-US" sz="3200" b="1" i="1" dirty="0">
                <a:solidFill>
                  <a:schemeClr val="tx2"/>
                </a:solidFill>
              </a:rPr>
              <a:t>Proposed Structure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90408" y="6692685"/>
            <a:ext cx="457200" cy="152399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E028329-6992-FA46-A379-1289CD59B600}" type="slidenum">
              <a:rPr lang="en-US" sz="800">
                <a:solidFill>
                  <a:schemeClr val="bg1">
                    <a:lumMod val="65000"/>
                  </a:schemeClr>
                </a:solidFill>
              </a:rPr>
              <a:pPr>
                <a:defRPr/>
              </a:pPr>
              <a:t>9</a:t>
            </a:fld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955" y="1063303"/>
            <a:ext cx="7662862" cy="5299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07302" y="6115279"/>
            <a:ext cx="1340587" cy="6463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lIns="91418" tIns="45709" rIns="91418" bIns="45709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Apple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Apple and </a:t>
            </a:r>
          </a:p>
        </p:txBody>
      </p:sp>
    </p:spTree>
    <p:extLst>
      <p:ext uri="{BB962C8B-B14F-4D97-AF65-F5344CB8AC3E}">
        <p14:creationId xmlns:p14="http://schemas.microsoft.com/office/powerpoint/2010/main" val="4267016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IEEE Tagline Template">
  <a:themeElements>
    <a:clrScheme name="IEEE Corporate">
      <a:dk1>
        <a:sysClr val="windowText" lastClr="000000"/>
      </a:dk1>
      <a:lt1>
        <a:sysClr val="window" lastClr="FFFFFF"/>
      </a:lt1>
      <a:dk2>
        <a:srgbClr val="00678F"/>
      </a:dk2>
      <a:lt2>
        <a:srgbClr val="EEECE1"/>
      </a:lt2>
      <a:accent1>
        <a:srgbClr val="0066A1"/>
      </a:accent1>
      <a:accent2>
        <a:srgbClr val="E37222"/>
      </a:accent2>
      <a:accent3>
        <a:srgbClr val="71953D"/>
      </a:accent3>
      <a:accent4>
        <a:srgbClr val="6B1F7C"/>
      </a:accent4>
      <a:accent5>
        <a:srgbClr val="009FDB"/>
      </a:accent5>
      <a:accent6>
        <a:srgbClr val="810031"/>
      </a:accent6>
      <a:hlink>
        <a:srgbClr val="0066A1"/>
      </a:hlink>
      <a:folHlink>
        <a:srgbClr val="541868"/>
      </a:folHlink>
    </a:clrScheme>
    <a:fontScheme name="Office">
      <a:majorFont>
        <a:latin typeface="Verdan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ln>
          <a:noFill/>
        </a:ln>
      </a:spPr>
      <a:bodyPr/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IEEE Tagline Template.thmx</Template>
  <TotalTime>6857</TotalTime>
  <Words>2899</Words>
  <Application>Microsoft Macintosh PowerPoint</Application>
  <PresentationFormat>On-screen Show (4:3)</PresentationFormat>
  <Paragraphs>417</Paragraphs>
  <Slides>44</Slides>
  <Notes>16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IEEE Tagline Template</vt:lpstr>
      <vt:lpstr>Region 6 Fall Area Meeting Update</vt:lpstr>
      <vt:lpstr>Outline</vt:lpstr>
      <vt:lpstr>PowerPoint Presentation</vt:lpstr>
      <vt:lpstr>PowerPoint Presentation</vt:lpstr>
      <vt:lpstr>PowerPoint Presentation</vt:lpstr>
      <vt:lpstr>IEEE Region 6 Objectives, 2015</vt:lpstr>
      <vt:lpstr>IEEE in 2030 Initiative</vt:lpstr>
      <vt:lpstr>Proposed Structure: Three Major Bodies </vt:lpstr>
      <vt:lpstr>PowerPoint Presentation</vt:lpstr>
      <vt:lpstr>Major benefits</vt:lpstr>
      <vt:lpstr>Board Slate will be Critical</vt:lpstr>
      <vt:lpstr>Region 6 PACE Highlights</vt:lpstr>
      <vt:lpstr>Region 6  - Initiatives</vt:lpstr>
      <vt:lpstr>Region 6 - High Grade Members 2000-2014 </vt:lpstr>
      <vt:lpstr>Membership Initiative –  Member to Member Renewal</vt:lpstr>
      <vt:lpstr>Member to Member Renewal Results</vt:lpstr>
      <vt:lpstr>Member to Member Renewal Results (cont)</vt:lpstr>
      <vt:lpstr>2015 Reinstatements Up in Region 6</vt:lpstr>
      <vt:lpstr>Membership Initiative – Elevations </vt:lpstr>
      <vt:lpstr>Region 6 Conferences</vt:lpstr>
      <vt:lpstr>Career &amp; Talent Expo  (Ongoing)</vt:lpstr>
      <vt:lpstr>Career &amp; Talent Expo Member Benefits</vt:lpstr>
      <vt:lpstr>Virtual and Hybrid Conferences</vt:lpstr>
      <vt:lpstr>Create an On-Line Collection of Technical Chapter Meeting Recordings</vt:lpstr>
      <vt:lpstr>Chapter Meeting Recording Website At a Glance</vt:lpstr>
      <vt:lpstr>Contents Contribution (August 18, 2015)</vt:lpstr>
      <vt:lpstr>Views and Usages (August 18, 2015)</vt:lpstr>
      <vt:lpstr>Streaming Content Visitors Map – Global (August 18, 2015)</vt:lpstr>
      <vt:lpstr>Streaming Content Visitors Map - Americas</vt:lpstr>
      <vt:lpstr>Student Branch Rebates –  Good news is that R6 is #1</vt:lpstr>
      <vt:lpstr>Region 6 Student-Targeted Efforts</vt:lpstr>
      <vt:lpstr>Sections and Their Branches</vt:lpstr>
      <vt:lpstr>Sections and Student Branches in the North-East Area</vt:lpstr>
      <vt:lpstr>Sections and Student Branches in the Southwest Area</vt:lpstr>
      <vt:lpstr>Rebates – Not Hard to Get</vt:lpstr>
      <vt:lpstr>Rebate – How Much? </vt:lpstr>
      <vt:lpstr>Region 6 is committed to STEM outreach</vt:lpstr>
      <vt:lpstr>R6 Precollege Outreach Timeline for 2015</vt:lpstr>
      <vt:lpstr>Other Initiatives</vt:lpstr>
      <vt:lpstr>Buy Region 6 Gear</vt:lpstr>
      <vt:lpstr>2016 Joint Region Meeting </vt:lpstr>
      <vt:lpstr>Objectives for 2016</vt:lpstr>
      <vt:lpstr>PowerPoint Presentation</vt:lpstr>
      <vt:lpstr>PowerPoint Presentation</vt:lpstr>
    </vt:vector>
  </TitlesOfParts>
  <Company>Coughlin Associates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Team 3 Slides for Discussion Fostering Diverse Technical Communities with Industry, Government and Academa</dc:title>
  <dc:creator>Thomas Coughlin</dc:creator>
  <cp:lastModifiedBy>Thomas Coughlin </cp:lastModifiedBy>
  <cp:revision>68</cp:revision>
  <dcterms:created xsi:type="dcterms:W3CDTF">2015-02-23T00:35:46Z</dcterms:created>
  <dcterms:modified xsi:type="dcterms:W3CDTF">2015-10-17T17:41:04Z</dcterms:modified>
</cp:coreProperties>
</file>