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60" r:id="rId3"/>
    <p:sldId id="363" r:id="rId4"/>
    <p:sldId id="365" r:id="rId5"/>
    <p:sldId id="366" r:id="rId6"/>
    <p:sldId id="364" r:id="rId7"/>
  </p:sldIdLst>
  <p:sldSz cx="9144000" cy="6858000" type="screen4x3"/>
  <p:notesSz cx="9180513" cy="68945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i="1" kern="1200">
        <a:solidFill>
          <a:schemeClr val="accent2"/>
        </a:solidFill>
        <a:latin typeface="Arial Blac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i="1" kern="1200">
        <a:solidFill>
          <a:schemeClr val="accent2"/>
        </a:solidFill>
        <a:latin typeface="Arial Blac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i="1" kern="1200">
        <a:solidFill>
          <a:schemeClr val="accent2"/>
        </a:solidFill>
        <a:latin typeface="Arial Blac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i="1" kern="1200">
        <a:solidFill>
          <a:schemeClr val="accent2"/>
        </a:solidFill>
        <a:latin typeface="Arial Blac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i="1" kern="1200">
        <a:solidFill>
          <a:schemeClr val="accent2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000" b="1" i="1" kern="1200">
        <a:solidFill>
          <a:schemeClr val="accent2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000" b="1" i="1" kern="1200">
        <a:solidFill>
          <a:schemeClr val="accent2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000" b="1" i="1" kern="1200">
        <a:solidFill>
          <a:schemeClr val="accent2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000" b="1" i="1" kern="1200">
        <a:solidFill>
          <a:schemeClr val="accent2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26"/>
    <a:srgbClr val="C0C0C0"/>
    <a:srgbClr val="0039AC"/>
    <a:srgbClr val="00002A"/>
    <a:srgbClr val="3333CC"/>
    <a:srgbClr val="0000FF"/>
    <a:srgbClr val="0033CC"/>
    <a:srgbClr val="00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5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1212" y="-84"/>
      </p:cViewPr>
      <p:guideLst>
        <p:guide orient="horz" pos="2172"/>
        <p:guide pos="289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00830" y="6548541"/>
            <a:ext cx="3978118" cy="344414"/>
          </a:xfrm>
          <a:prstGeom prst="rect">
            <a:avLst/>
          </a:prstGeom>
        </p:spPr>
        <p:txBody>
          <a:bodyPr vert="horz" lIns="89995" tIns="44998" rIns="89995" bIns="44998" rtlCol="0" anchor="b"/>
          <a:lstStyle>
            <a:lvl1pPr algn="r">
              <a:defRPr sz="1200"/>
            </a:lvl1pPr>
          </a:lstStyle>
          <a:p>
            <a:fld id="{6F292C12-8F70-4AEC-8A2B-8E3583B6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66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77945" cy="34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7" tIns="46019" rIns="92037" bIns="46019" numCol="1" anchor="t" anchorCtr="0" compatLnSpc="1">
            <a:prstTxWarp prst="textNoShape">
              <a:avLst/>
            </a:prstTxWarp>
          </a:bodyPr>
          <a:lstStyle>
            <a:lvl1pPr algn="l" defTabSz="920337"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02570" y="1"/>
            <a:ext cx="3977945" cy="34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7" tIns="46019" rIns="92037" bIns="46019" numCol="1" anchor="t" anchorCtr="0" compatLnSpc="1">
            <a:prstTxWarp prst="textNoShape">
              <a:avLst/>
            </a:prstTxWarp>
          </a:bodyPr>
          <a:lstStyle>
            <a:lvl1pPr algn="r" defTabSz="920337"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17525"/>
            <a:ext cx="3449637" cy="2586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4624" y="3275131"/>
            <a:ext cx="6731266" cy="310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7" tIns="46019" rIns="92037" bIns="46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50261"/>
            <a:ext cx="3977945" cy="34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7" tIns="46019" rIns="92037" bIns="46019" numCol="1" anchor="b" anchorCtr="0" compatLnSpc="1">
            <a:prstTxWarp prst="textNoShape">
              <a:avLst/>
            </a:prstTxWarp>
          </a:bodyPr>
          <a:lstStyle>
            <a:lvl1pPr algn="l" defTabSz="920337"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02570" y="6550261"/>
            <a:ext cx="3977945" cy="34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7" tIns="46019" rIns="92037" bIns="46019" numCol="1" anchor="b" anchorCtr="0" compatLnSpc="1">
            <a:prstTxWarp prst="textNoShape">
              <a:avLst/>
            </a:prstTxWarp>
          </a:bodyPr>
          <a:lstStyle>
            <a:lvl1pPr algn="r" defTabSz="920337">
              <a:defRPr sz="1200" b="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74C8AD-2ABB-418F-B502-A0134402A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81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FC0C6-24FF-4ECE-9433-92AE360C2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DA193-AA40-4159-9695-00D3AA29F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601CC-29E0-47B6-8786-57581534A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6F03-7DBC-4D44-A3A3-DCF78662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30D05-CFED-46C1-8DE5-98EE82370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57BA-CEE3-4883-83FA-E3193CE8F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641A9-78A7-4C18-90FC-38E28E46E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06160-23A3-4079-9A1E-715A76DD2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1BF4D-7612-4F5E-8987-C16EAFBCA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D248-6596-4205-81DD-5DDA07DEF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5B6DC-78F1-492A-8B33-D03EB4804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26"/>
            </a:gs>
            <a:gs pos="100000">
              <a:srgbClr val="0039A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77000"/>
            <a:ext cx="312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3D75C6D-08DC-48CF-88C9-7F53EE19F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6172199"/>
            <a:ext cx="1673640" cy="662281"/>
            <a:chOff x="304800" y="5191125"/>
            <a:chExt cx="4152900" cy="1643356"/>
          </a:xfrm>
        </p:grpSpPr>
        <p:pic>
          <p:nvPicPr>
            <p:cNvPr id="29698" name="Picture 2" descr="http://sites.ieee.org/sustech/files/2013/09/Region-6-300x176.png"/>
            <p:cNvPicPr>
              <a:picLocks noChangeAspect="1" noChangeArrowheads="1"/>
            </p:cNvPicPr>
            <p:nvPr userDrawn="1"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600200" y="5191125"/>
              <a:ext cx="2857500" cy="1643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00" name="Picture 4" descr="http://www.ee.ucla.edu/resources/images/news/IEEE2.jpg/image_thumb"/>
            <p:cNvPicPr>
              <a:picLocks noChangeAspect="1" noChangeArrowheads="1"/>
            </p:cNvPicPr>
            <p:nvPr userDrawn="1"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5191125"/>
              <a:ext cx="1322387" cy="1643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C0C0C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C0C0C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C0C0C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C0C0C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C0C0C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 i="1">
          <a:solidFill>
            <a:srgbClr val="C0C0C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 i="1">
          <a:solidFill>
            <a:srgbClr val="C0C0C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 i="1">
          <a:solidFill>
            <a:srgbClr val="C0C0C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 i="1">
          <a:solidFill>
            <a:srgbClr val="C0C0C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DDDDD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DDDDD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DDDDD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DDDDD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DDDDD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DDDDD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DDDDD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DDDDD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DDDDD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2A97C-A29B-4EFD-BF05-8EDCF055D2A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763000" cy="2362200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tx1"/>
                </a:solidFill>
              </a:rPr>
              <a:t>Region 6 </a:t>
            </a:r>
            <a:r>
              <a:rPr lang="en-US" sz="3600" dirty="0" smtClean="0">
                <a:solidFill>
                  <a:schemeClr val="tx1"/>
                </a:solidFill>
              </a:rPr>
              <a:t>STEM/ Pre-College </a:t>
            </a:r>
            <a:r>
              <a:rPr lang="en-US" sz="3600" dirty="0" smtClean="0">
                <a:solidFill>
                  <a:schemeClr val="tx1"/>
                </a:solidFill>
              </a:rPr>
              <a:t>Outreach: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Summer Update</a:t>
            </a:r>
            <a:endParaRPr lang="en-US" i="0" dirty="0" smtClean="0">
              <a:solidFill>
                <a:schemeClr val="tx1"/>
              </a:solidFill>
              <a:latin typeface="Albertus Extra Bold" pitchFamily="34" charset="0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162800" cy="2286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b="1" dirty="0" smtClean="0"/>
              <a:t>Bill DeHope, </a:t>
            </a:r>
            <a:r>
              <a:rPr lang="en-US" b="1" dirty="0" err="1" smtClean="0"/>
              <a:t>Mahbub</a:t>
            </a:r>
            <a:r>
              <a:rPr lang="en-US" b="1" dirty="0" smtClean="0"/>
              <a:t> Khan, &amp; Ramesh Nair</a:t>
            </a:r>
            <a:br>
              <a:rPr lang="en-US" b="1" dirty="0" smtClean="0"/>
            </a:br>
            <a:r>
              <a:rPr lang="en-US" dirty="0" smtClean="0"/>
              <a:t>Region 6 Pre-college Outreach Chairs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August 8, 2015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Region 6 </a:t>
            </a:r>
            <a:r>
              <a:rPr lang="en-US" sz="2000" b="1" i="1" dirty="0" smtClean="0"/>
              <a:t>Strategy/Planning Meeting</a:t>
            </a:r>
            <a:br>
              <a:rPr lang="en-US" sz="2000" b="1" i="1" dirty="0" smtClean="0"/>
            </a:br>
            <a:r>
              <a:rPr lang="en-US" sz="2000" dirty="0"/>
              <a:t>SFO Hampton Inn &amp; Suites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endParaRPr lang="en-US" sz="2000" dirty="0" smtClean="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228600" y="2286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2800" dirty="0" smtClean="0">
                <a:solidFill>
                  <a:srgbClr val="C0C0C0"/>
                </a:solidFill>
                <a:latin typeface="Arial" charset="0"/>
              </a:rPr>
              <a:t>Region 6 </a:t>
            </a:r>
            <a:r>
              <a:rPr lang="en-US" sz="2800" dirty="0" smtClean="0">
                <a:solidFill>
                  <a:srgbClr val="C0C0C0"/>
                </a:solidFill>
                <a:latin typeface="Arial" charset="0"/>
              </a:rPr>
              <a:t>Strategic Planning Meeting</a:t>
            </a:r>
            <a:endParaRPr lang="en-US" sz="2800" dirty="0">
              <a:solidFill>
                <a:srgbClr val="C0C0C0"/>
              </a:solidFill>
              <a:latin typeface="Arial" charset="0"/>
            </a:endParaRPr>
          </a:p>
        </p:txBody>
      </p:sp>
      <p:pic>
        <p:nvPicPr>
          <p:cNvPr id="30722" name="Picture 2" descr="https://fbcdn-profile-a.akamaihd.net/hprofile-ak-prn2/t1.0-1/p160x160/1375731_651353644885825_1442599968_n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2350" y="0"/>
            <a:ext cx="17716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8488"/>
            <a:ext cx="2279650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62000"/>
          </a:xfrm>
        </p:spPr>
        <p:txBody>
          <a:bodyPr/>
          <a:lstStyle/>
          <a:p>
            <a:r>
              <a:rPr lang="en-US" dirty="0" smtClean="0"/>
              <a:t>Region 6 is committed to STEM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105400"/>
          </a:xfrm>
        </p:spPr>
        <p:txBody>
          <a:bodyPr/>
          <a:lstStyle/>
          <a:p>
            <a:r>
              <a:rPr lang="en-US" dirty="0" smtClean="0"/>
              <a:t>It’s part of our IEEE jobs to devote some fraction of time, effort, publicity, and funding to STEM outreach</a:t>
            </a:r>
          </a:p>
          <a:p>
            <a:pPr lvl="1"/>
            <a:r>
              <a:rPr lang="en-US" dirty="0" smtClean="0"/>
              <a:t>It’s our future…of our profession, our institute, our community</a:t>
            </a:r>
          </a:p>
          <a:p>
            <a:pPr lvl="1"/>
            <a:r>
              <a:rPr lang="en-US" dirty="0" smtClean="0"/>
              <a:t>It can be 3% or 33%...but not 0!  </a:t>
            </a:r>
          </a:p>
          <a:p>
            <a:pPr lvl="1"/>
            <a:r>
              <a:rPr lang="en-US" dirty="0" smtClean="0"/>
              <a:t>Even if it’s not YOUR cup of tea</a:t>
            </a:r>
          </a:p>
          <a:p>
            <a:pPr lvl="1"/>
            <a:r>
              <a:rPr lang="en-US" dirty="0" smtClean="0"/>
              <a:t>Delegate!  </a:t>
            </a:r>
            <a:r>
              <a:rPr lang="en-US" i="1" dirty="0" smtClean="0"/>
              <a:t>Frequently</a:t>
            </a:r>
            <a:r>
              <a:rPr lang="en-US" dirty="0" smtClean="0"/>
              <a:t> but not exclusively, a PACE function</a:t>
            </a:r>
          </a:p>
          <a:p>
            <a:r>
              <a:rPr lang="en-US" dirty="0" smtClean="0"/>
              <a:t>Sections need to provide and communicate options to members, encourage involvement, publicize successes</a:t>
            </a:r>
          </a:p>
          <a:p>
            <a:pPr lvl="1"/>
            <a:r>
              <a:rPr lang="en-US" dirty="0" smtClean="0"/>
              <a:t>Appoint a Pre-college Outreach Chair</a:t>
            </a:r>
          </a:p>
          <a:p>
            <a:pPr lvl="1"/>
            <a:r>
              <a:rPr lang="en-US" dirty="0" smtClean="0"/>
              <a:t>Hold at least ONE precollege STEM event in 2015 </a:t>
            </a:r>
          </a:p>
          <a:p>
            <a:pPr lvl="1"/>
            <a:r>
              <a:rPr lang="en-US" dirty="0" smtClean="0"/>
              <a:t>Tell your Region about it!   </a:t>
            </a:r>
          </a:p>
          <a:p>
            <a:r>
              <a:rPr lang="en-US" dirty="0" smtClean="0"/>
              <a:t>Region needs to motivate sections, communicate opportunities, and document our successes </a:t>
            </a:r>
          </a:p>
          <a:p>
            <a:pPr lvl="1"/>
            <a:r>
              <a:rPr lang="en-US" dirty="0"/>
              <a:t>See our website: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http</a:t>
            </a:r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://ieee-region6.org/k-12-programs/</a:t>
            </a:r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B6F03-7DBC-4D44-A3A3-DCF78662B3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762000"/>
          </a:xfrm>
        </p:spPr>
        <p:txBody>
          <a:bodyPr/>
          <a:lstStyle/>
          <a:p>
            <a:r>
              <a:rPr lang="en-US" dirty="0" smtClean="0"/>
              <a:t>R6 Precollege Outreach </a:t>
            </a:r>
            <a:r>
              <a:rPr lang="en-US" dirty="0" smtClean="0"/>
              <a:t>Original 2015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January: </a:t>
            </a:r>
            <a:r>
              <a:rPr lang="en-US" dirty="0" smtClean="0"/>
              <a:t>Each section commits to </a:t>
            </a:r>
            <a:r>
              <a:rPr lang="en-US" dirty="0" smtClean="0"/>
              <a:t>SOME outreach </a:t>
            </a:r>
          </a:p>
          <a:p>
            <a:r>
              <a:rPr lang="en-US" dirty="0" smtClean="0"/>
              <a:t>February: Identify a </a:t>
            </a:r>
            <a:r>
              <a:rPr lang="en-US" dirty="0" err="1" smtClean="0"/>
              <a:t>PreCollege</a:t>
            </a:r>
            <a:r>
              <a:rPr lang="en-US" dirty="0" smtClean="0"/>
              <a:t> Outreach Chair</a:t>
            </a:r>
          </a:p>
          <a:p>
            <a:r>
              <a:rPr lang="en-US" dirty="0" smtClean="0"/>
              <a:t>March: Region’s first </a:t>
            </a:r>
            <a:r>
              <a:rPr lang="en-US" dirty="0" smtClean="0"/>
              <a:t>STEM mailing</a:t>
            </a:r>
            <a:endParaRPr lang="en-US" dirty="0" smtClean="0"/>
          </a:p>
          <a:p>
            <a:r>
              <a:rPr lang="en-US" dirty="0" smtClean="0"/>
              <a:t>April: </a:t>
            </a:r>
            <a:r>
              <a:rPr lang="en-US" dirty="0" smtClean="0"/>
              <a:t>Each section plans a </a:t>
            </a:r>
            <a:r>
              <a:rPr lang="en-US" dirty="0" smtClean="0"/>
              <a:t>visit, </a:t>
            </a:r>
            <a:r>
              <a:rPr lang="en-US" dirty="0" smtClean="0"/>
              <a:t>event</a:t>
            </a:r>
            <a:r>
              <a:rPr lang="en-US" dirty="0" smtClean="0"/>
              <a:t>, </a:t>
            </a:r>
            <a:r>
              <a:rPr lang="en-US" dirty="0" smtClean="0"/>
              <a:t>or effort</a:t>
            </a:r>
            <a:endParaRPr lang="en-US" dirty="0" smtClean="0"/>
          </a:p>
          <a:p>
            <a:r>
              <a:rPr lang="en-US" dirty="0" smtClean="0"/>
              <a:t>May: Post each Section’s plan to Region website</a:t>
            </a:r>
          </a:p>
          <a:p>
            <a:r>
              <a:rPr lang="en-US" dirty="0" smtClean="0"/>
              <a:t>June: Execute the visit, event, effort.  Take pictures!  </a:t>
            </a:r>
          </a:p>
          <a:p>
            <a:r>
              <a:rPr lang="en-US" dirty="0" smtClean="0"/>
              <a:t>July: Provide at least one picture </a:t>
            </a:r>
            <a:r>
              <a:rPr lang="en-US" dirty="0" smtClean="0"/>
              <a:t>for Region website</a:t>
            </a:r>
            <a:endParaRPr lang="en-US" dirty="0" smtClean="0"/>
          </a:p>
          <a:p>
            <a:r>
              <a:rPr lang="en-US" dirty="0" smtClean="0"/>
              <a:t>September: Post pictures to Region Website </a:t>
            </a:r>
          </a:p>
          <a:p>
            <a:r>
              <a:rPr lang="en-US" dirty="0" smtClean="0"/>
              <a:t>October: Encourage further events </a:t>
            </a:r>
          </a:p>
          <a:p>
            <a:r>
              <a:rPr lang="en-US" dirty="0" smtClean="0"/>
              <a:t>December: Recognize the Pt, Au, and Ag sections!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B6F03-7DBC-4D44-A3A3-DCF78662B3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9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"/>
            <a:ext cx="7467600" cy="990600"/>
          </a:xfrm>
        </p:spPr>
        <p:txBody>
          <a:bodyPr/>
          <a:lstStyle/>
          <a:p>
            <a:r>
              <a:rPr lang="en-US" sz="3600" dirty="0" smtClean="0"/>
              <a:t>Examples of </a:t>
            </a:r>
            <a:br>
              <a:rPr lang="en-US" sz="3600" dirty="0" smtClean="0"/>
            </a:br>
            <a:r>
              <a:rPr lang="en-US" sz="3600" dirty="0" smtClean="0"/>
              <a:t>Section events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114" y="3581400"/>
            <a:ext cx="4343400" cy="1219200"/>
          </a:xfrm>
        </p:spPr>
        <p:txBody>
          <a:bodyPr/>
          <a:lstStyle/>
          <a:p>
            <a:r>
              <a:rPr lang="en-US" b="1" dirty="0"/>
              <a:t>Buenaventura Section: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STEM </a:t>
            </a:r>
            <a:r>
              <a:rPr lang="en-US" b="1" dirty="0"/>
              <a:t>Career </a:t>
            </a:r>
            <a:r>
              <a:rPr lang="en-US" b="1" dirty="0" smtClean="0"/>
              <a:t>Night</a:t>
            </a:r>
            <a:r>
              <a:rPr lang="en-US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B6F03-7DBC-4D44-A3A3-DCF78662B3D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0722" name="Picture 2" descr="DSC_01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314" y="762000"/>
            <a:ext cx="415636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C:\Users\dehope1\AppData\Local\Microsoft\Windows\Temporary Internet Files\Content.Outlook\W5KGBW9F\SpanglerElementaryEngrDeHopeInSapphoChowCla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6" b="5223"/>
          <a:stretch/>
        </p:blipFill>
        <p:spPr bwMode="auto">
          <a:xfrm>
            <a:off x="296015" y="1676400"/>
            <a:ext cx="419978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" y="4495800"/>
            <a:ext cx="449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DDDDD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DDDDD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DDDDD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DDDDD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DDDDD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DDDDD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DDDDD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DDDDD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DDDDDD"/>
                </a:solidFill>
                <a:latin typeface="+mn-lt"/>
              </a:defRPr>
            </a:lvl9pPr>
          </a:lstStyle>
          <a:p>
            <a:r>
              <a:rPr lang="en-US" i="0" kern="0" dirty="0" smtClean="0"/>
              <a:t>Oakland/East </a:t>
            </a:r>
            <a:r>
              <a:rPr lang="en-US" i="0" kern="0" dirty="0"/>
              <a:t>Bay Section: Spangler Elementary </a:t>
            </a:r>
            <a:r>
              <a:rPr lang="en-US" i="0" kern="0" dirty="0" smtClean="0"/>
              <a:t>Engineer Visit </a:t>
            </a:r>
            <a:endParaRPr lang="en-US" b="1" i="0" kern="0" dirty="0"/>
          </a:p>
        </p:txBody>
      </p:sp>
      <p:sp>
        <p:nvSpPr>
          <p:cNvPr id="5" name="Rectangle 4"/>
          <p:cNvSpPr/>
          <p:nvPr/>
        </p:nvSpPr>
        <p:spPr>
          <a:xfrm>
            <a:off x="3810000" y="4982773"/>
            <a:ext cx="4953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Send </a:t>
            </a:r>
            <a:r>
              <a:rPr lang="en-US" u="sng" dirty="0" smtClean="0"/>
              <a:t>your</a:t>
            </a:r>
            <a:r>
              <a:rPr lang="en-US" dirty="0" smtClean="0"/>
              <a:t> event to: 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rameshnair@ieee.org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5641" y="6019800"/>
            <a:ext cx="4511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Ideas 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for outreach at  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http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://ieee-region6.org/k-12-programs/</a:t>
            </a:r>
          </a:p>
        </p:txBody>
      </p:sp>
    </p:spTree>
    <p:extLst>
      <p:ext uri="{BB962C8B-B14F-4D97-AF65-F5344CB8AC3E}">
        <p14:creationId xmlns:p14="http://schemas.microsoft.com/office/powerpoint/2010/main" val="94263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r>
              <a:rPr lang="en-US" dirty="0" smtClean="0"/>
              <a:t>How are we doing? 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122197"/>
              </p:ext>
            </p:extLst>
          </p:nvPr>
        </p:nvGraphicFramePr>
        <p:xfrm>
          <a:off x="990599" y="1143000"/>
          <a:ext cx="7391401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/>
                <a:gridCol w="3429000"/>
                <a:gridCol w="533401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Plan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August Status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Every Section 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Commitment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By golly, who isn’t committed?!?!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>
                    <a:solidFill>
                      <a:srgbClr val="92D05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Each Section identifies 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STEM Chair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40%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have explicitly given names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>
                    <a:solidFill>
                      <a:srgbClr val="92D05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STEM mailing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Mailings in February, March, April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>
                    <a:solidFill>
                      <a:srgbClr val="00B05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Each Section plans an event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11% have given us plans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>
                    <a:solidFill>
                      <a:srgbClr val="FF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Post plans on R6 website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One completed event posted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>
                    <a:solidFill>
                      <a:srgbClr val="FF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Have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an event, visit, or effort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5% have reported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>
                    <a:solidFill>
                      <a:srgbClr val="FF00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 smtClean="0">
                          <a:effectLst/>
                        </a:rPr>
                        <a:t>Photodocument</a:t>
                      </a:r>
                      <a:r>
                        <a:rPr lang="en-US" sz="1400" u="none" strike="noStrike" dirty="0" smtClean="0">
                          <a:effectLst/>
                        </a:rPr>
                        <a:t> the event on R6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3% are on website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52" marR="11252" marT="11252" marB="0" anchor="ctr"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B6F03-7DBC-4D44-A3A3-DCF78662B3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0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r>
              <a:rPr lang="en-US" dirty="0" smtClean="0"/>
              <a:t>How do we get back on track?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B6F03-7DBC-4D44-A3A3-DCF78662B3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96126" y="5791200"/>
            <a:ext cx="6400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me know your thoughts: 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w.dehope</a:t>
            </a:r>
            <a:r>
              <a:rPr lang="en-US" sz="3200" dirty="0" smtClean="0"/>
              <a:t>@ieee.org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237" y="1132076"/>
            <a:ext cx="7772400" cy="5105400"/>
          </a:xfrm>
        </p:spPr>
        <p:txBody>
          <a:bodyPr/>
          <a:lstStyle/>
          <a:p>
            <a:r>
              <a:rPr lang="en-US" sz="2800" dirty="0" smtClean="0"/>
              <a:t>Sections with distinct STEM Coordinators are doing better in Outreach</a:t>
            </a:r>
          </a:p>
          <a:p>
            <a:pPr lvl="1"/>
            <a:r>
              <a:rPr lang="en-US" sz="2400" dirty="0" smtClean="0"/>
              <a:t>Chairs have plenty to do already, right?  </a:t>
            </a:r>
          </a:p>
          <a:p>
            <a:pPr lvl="1"/>
            <a:r>
              <a:rPr lang="en-US" sz="2400" dirty="0" smtClean="0"/>
              <a:t>So how do we get dedicated coordinator names?</a:t>
            </a:r>
          </a:p>
          <a:p>
            <a:r>
              <a:rPr lang="en-US" sz="2800" dirty="0" smtClean="0"/>
              <a:t>Do Sections need help finding volunteers?  </a:t>
            </a:r>
          </a:p>
          <a:p>
            <a:pPr lvl="1"/>
            <a:r>
              <a:rPr lang="en-US" sz="2400" dirty="0" smtClean="0"/>
              <a:t>Will the Region consider an every-member email?  </a:t>
            </a:r>
          </a:p>
          <a:p>
            <a:r>
              <a:rPr lang="en-US" sz="2800" dirty="0" smtClean="0"/>
              <a:t>Or are good things happening and we just don’t know about it?  </a:t>
            </a:r>
          </a:p>
          <a:p>
            <a:r>
              <a:rPr lang="en-US" sz="2800" dirty="0" smtClean="0"/>
              <a:t>This may not all happen in a year!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83143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1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1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6983</TotalTime>
  <Words>426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Region 6 STEM/ Pre-College Outreach:  Summer Update</vt:lpstr>
      <vt:lpstr>Region 6 is committed to STEM outreach</vt:lpstr>
      <vt:lpstr>R6 Precollege Outreach Original 2015 Plan</vt:lpstr>
      <vt:lpstr>Examples of  Section events</vt:lpstr>
      <vt:lpstr>How are we doing?  </vt:lpstr>
      <vt:lpstr>How do we get back on track?  </vt:lpstr>
    </vt:vector>
  </TitlesOfParts>
  <Company>LLNL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DeHope</dc:creator>
  <cp:lastModifiedBy>DeHope, Bill</cp:lastModifiedBy>
  <cp:revision>413</cp:revision>
  <cp:lastPrinted>2015-03-26T18:13:09Z</cp:lastPrinted>
  <dcterms:created xsi:type="dcterms:W3CDTF">2007-05-03T21:57:09Z</dcterms:created>
  <dcterms:modified xsi:type="dcterms:W3CDTF">2015-08-07T02:29:56Z</dcterms:modified>
</cp:coreProperties>
</file>