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16" r:id="rId2"/>
    <p:sldId id="329" r:id="rId3"/>
    <p:sldId id="336" r:id="rId4"/>
    <p:sldId id="337" r:id="rId5"/>
    <p:sldId id="338" r:id="rId6"/>
    <p:sldId id="328" r:id="rId7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6179" autoAdjust="0"/>
  </p:normalViewPr>
  <p:slideViewPr>
    <p:cSldViewPr snapToGrid="0" snapToObjects="1">
      <p:cViewPr varScale="1">
        <p:scale>
          <a:sx n="69" d="100"/>
          <a:sy n="69" d="100"/>
        </p:scale>
        <p:origin x="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5AB1367-4334-4807-B6DD-4D41BEC22270}" type="datetimeFigureOut">
              <a:rPr lang="en-US" smtClean="0"/>
              <a:pPr/>
              <a:t>8/7/2015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BC2C1007-A41D-4F5D-9419-72DB7291AB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6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C1007-A41D-4F5D-9419-72DB7291AB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27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4" y="1636663"/>
            <a:ext cx="3952702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D826-9EFD-B845-88AF-28493E719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1E24-6398-FC49-B92B-20EA7CD1D58B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3987803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3987803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2407-7B97-E24F-876C-E7B4FC2B5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26DFF-FB3A-BC43-9C23-B49AAB57474F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2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AACE-EAD6-D045-8D67-2106286A4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1B31-526A-7641-88A9-AE125C1C9F63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137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38590" cy="207738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3945672"/>
            <a:ext cx="3938590" cy="2072542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7FDE1-6CC7-6241-96F5-A54C6D567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D567-D0E7-2A41-872A-1EB9F0F0AA99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90" y="1645920"/>
            <a:ext cx="3931276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2" y="3920063"/>
            <a:ext cx="3953974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64F6-7664-0847-8870-81142F814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E3E4-748A-EA47-9E3F-E5C94F63948D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27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644EE-0CCD-5642-BD18-DBF821ABB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B7384-44CF-C544-9C59-3C0E04A20EF6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4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7D92-4EE5-D84B-8588-0915E7610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9763-D404-384A-9DA8-EBE8F93C6C45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5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3699915"/>
      </p:ext>
    </p:extLst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1413"/>
            <a:ext cx="7772400" cy="11430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r>
              <a:rPr lang="en-US"/>
              <a:t>Our new team of field agents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276600"/>
            <a:ext cx="6400800" cy="1295400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lang="en-US"/>
              <a:t>Jonathan Dahl</a:t>
            </a:r>
          </a:p>
          <a:p>
            <a:r>
              <a:rPr lang="en-US"/>
              <a:t>Pubs Kickoff Meeting</a:t>
            </a:r>
          </a:p>
          <a:p>
            <a:r>
              <a:rPr lang="en-US"/>
              <a:t>January 12, 2006</a:t>
            </a:r>
          </a:p>
        </p:txBody>
      </p:sp>
    </p:spTree>
    <p:extLst>
      <p:ext uri="{BB962C8B-B14F-4D97-AF65-F5344CB8AC3E}">
        <p14:creationId xmlns:p14="http://schemas.microsoft.com/office/powerpoint/2010/main" val="29978839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444500" y="6356350"/>
            <a:ext cx="427000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2013 IEEEE Region 1 Student Conference: </a:t>
            </a:r>
            <a:fld id="{742CE1F0-28BF-A844-9B91-A150FCA372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28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CDA1-3060-384E-994F-0481C23E1338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9F32-1665-B143-8D4A-A74F96795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7845-938E-F041-B678-DD441B82590C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DAE9-6A84-0344-9053-E91F7D90A8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9410D-8BC1-884E-BCBC-66D2CC8B72F1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F158-6FDE-5949-8082-237208690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5A2-C156-3E40-B0EE-0C215E481A9D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2E5C-3BBF-C54E-813C-75B4D61C7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CC5C-EC8F-0D46-B348-06838738FC5C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731-B9C6-7D47-856A-3907FB920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1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0459-26FD-7248-9C09-9BAEF8174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228E-2E55-C44F-B54C-1D560573A093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B186-ED04-5C4C-B3C5-0B410677D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3A34E-7437-5749-9FCE-42C559E70E96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F2801-562A-684C-B81E-FD1667E3A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1037464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6FF9-A7A1-1E49-B552-C01D56EB6E49}" type="datetime1">
              <a:rPr lang="en-US"/>
              <a:pPr>
                <a:defRPr/>
              </a:pPr>
              <a:t>8/7/2015</a:t>
            </a:fld>
            <a:endParaRPr lang="en-US" dirty="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0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4" descr="ieee_tag_blue_006699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702" r:id="rId16"/>
    <p:sldLayoutId id="2147483703" r:id="rId17"/>
    <p:sldLayoutId id="2147483704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2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mailto:jdecuir@ieee.org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ieeeghtc.org/" TargetMode="External"/><Relationship Id="rId5" Type="http://schemas.openxmlformats.org/officeDocument/2006/relationships/hyperlink" Target="mailto:nathanjohnson@asu.edu" TargetMode="External"/><Relationship Id="rId4" Type="http://schemas.openxmlformats.org/officeDocument/2006/relationships/hyperlink" Target="mailto:swen@iee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157836"/>
            <a:ext cx="9143999" cy="765053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GHTC 2015 </a:t>
            </a:r>
            <a:r>
              <a:rPr lang="en-US" sz="4000" dirty="0" smtClean="0">
                <a:solidFill>
                  <a:srgbClr val="FFFF00"/>
                </a:solidFill>
              </a:rPr>
              <a:t>Status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194629"/>
            <a:ext cx="9144000" cy="1204684"/>
          </a:xfrm>
        </p:spPr>
        <p:txBody>
          <a:bodyPr/>
          <a:lstStyle/>
          <a:p>
            <a:pPr algn="ctr" eaLnBrk="0" hangingPunct="0">
              <a:tabLst>
                <a:tab pos="5486400" algn="l"/>
              </a:tabLst>
            </a:pPr>
            <a:r>
              <a:rPr lang="en-US" altLang="ko-KR" sz="2800" b="1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Joe Decuir, Nate Johnson</a:t>
            </a:r>
          </a:p>
          <a:p>
            <a:pPr algn="ctr" eaLnBrk="0" hangingPunct="0">
              <a:tabLst>
                <a:tab pos="5486400" algn="l"/>
              </a:tabLst>
            </a:pPr>
            <a:r>
              <a:rPr lang="en-US" altLang="ko-KR" sz="2400" b="1" i="1" dirty="0" smtClean="0">
                <a:latin typeface="Calibri" pitchFamily="34" charset="0"/>
                <a:ea typeface="Gulim" pitchFamily="34" charset="-127"/>
                <a:cs typeface="Arial" pitchFamily="34" charset="0"/>
              </a:rPr>
              <a:t>GHTC 2015 Chair, Program Chair</a:t>
            </a:r>
            <a:endParaRPr lang="en-US" altLang="ko-KR" sz="2400" b="1" i="1" dirty="0">
              <a:latin typeface="Calibri" pitchFamily="34" charset="0"/>
              <a:ea typeface="Gulim" pitchFamily="34" charset="-127"/>
              <a:cs typeface="Arial" pitchFamily="34" charset="0"/>
            </a:endParaRPr>
          </a:p>
          <a:p>
            <a:pPr algn="ctr" eaLnBrk="0" hangingPunct="0">
              <a:tabLst>
                <a:tab pos="5486400" algn="l"/>
              </a:tabLst>
            </a:pPr>
            <a:endParaRPr lang="en-US" altLang="ko-KR" b="1" dirty="0">
              <a:latin typeface="Calibri" pitchFamily="34" charset="0"/>
              <a:ea typeface="Gulim" pitchFamily="34" charset="-127"/>
              <a:cs typeface="Arial" pitchFamily="34" charset="0"/>
            </a:endParaRPr>
          </a:p>
        </p:txBody>
      </p:sp>
      <p:pic>
        <p:nvPicPr>
          <p:cNvPr id="1026" name="Picture 2" descr="GHTC 2015 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39237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Logistics: where and 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Seattle Washington USA</a:t>
            </a:r>
          </a:p>
          <a:p>
            <a:r>
              <a:rPr lang="en-US" dirty="0" smtClean="0"/>
              <a:t>October 8 – 11</a:t>
            </a:r>
          </a:p>
          <a:p>
            <a:r>
              <a:rPr lang="en-US" dirty="0" err="1" smtClean="0"/>
              <a:t>DoubleTree</a:t>
            </a:r>
            <a:r>
              <a:rPr lang="en-US" dirty="0" smtClean="0"/>
              <a:t> by Hilton Seattle Airport and Conference Center</a:t>
            </a:r>
          </a:p>
          <a:p>
            <a:r>
              <a:rPr lang="en-US" dirty="0" smtClean="0"/>
              <a:t>Walking distance from Seattle Tacoma airport</a:t>
            </a:r>
          </a:p>
          <a:p>
            <a:r>
              <a:rPr lang="en-US" dirty="0" smtClean="0"/>
              <a:t>$5 buys round trip light rail visit to downtown Seattle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0366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since January R6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343891"/>
            <a:ext cx="8326438" cy="4688609"/>
          </a:xfrm>
        </p:spPr>
        <p:txBody>
          <a:bodyPr/>
          <a:lstStyle/>
          <a:p>
            <a:r>
              <a:rPr lang="en-US" dirty="0" smtClean="0"/>
              <a:t>Less CFP publicity: fewer (~100) papers, but great quality</a:t>
            </a:r>
          </a:p>
          <a:p>
            <a:r>
              <a:rPr lang="en-US" dirty="0" smtClean="0"/>
              <a:t>Anticipated lower attendance: 180-200</a:t>
            </a:r>
          </a:p>
          <a:p>
            <a:pPr lvl="1"/>
            <a:r>
              <a:rPr lang="en-US" dirty="0" smtClean="0"/>
              <a:t>Wild card: Boeing &amp; Microsoft have 120K local employees</a:t>
            </a:r>
          </a:p>
          <a:p>
            <a:r>
              <a:rPr lang="en-US" dirty="0" smtClean="0"/>
              <a:t>Better industrial support: $38K so far</a:t>
            </a:r>
          </a:p>
          <a:p>
            <a:pPr lvl="1"/>
            <a:r>
              <a:rPr lang="en-US" dirty="0" smtClean="0"/>
              <a:t>We expect many more exhibitors, too.</a:t>
            </a:r>
          </a:p>
          <a:p>
            <a:r>
              <a:rPr lang="en-US" dirty="0" smtClean="0"/>
              <a:t>Events: panels, tutorial, SIGHT, Smart Village</a:t>
            </a:r>
          </a:p>
          <a:p>
            <a:pPr lvl="1"/>
            <a:r>
              <a:rPr lang="en-US" dirty="0" smtClean="0"/>
              <a:t>Probably not a hackathon; suggest delegate to SIGHT </a:t>
            </a:r>
          </a:p>
          <a:p>
            <a:r>
              <a:rPr lang="en-US" dirty="0" smtClean="0"/>
              <a:t>Publications: Xplore Open Access right away</a:t>
            </a:r>
          </a:p>
          <a:p>
            <a:pPr lvl="1"/>
            <a:r>
              <a:rPr lang="en-US" dirty="0" smtClean="0"/>
              <a:t>We will do Camtasia on all the tracks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5701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40873"/>
            <a:ext cx="8326438" cy="4591627"/>
          </a:xfrm>
        </p:spPr>
        <p:txBody>
          <a:bodyPr/>
          <a:lstStyle/>
          <a:p>
            <a:r>
              <a:rPr lang="en-US" dirty="0" smtClean="0"/>
              <a:t>Recognize CFP publicity issues early.  Most Regions would not let us use </a:t>
            </a:r>
            <a:r>
              <a:rPr lang="en-US" dirty="0" err="1" smtClean="0"/>
              <a:t>eNotice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were lucky to attract more technical co-sponsors; we didn’t use them in the CFP stage.</a:t>
            </a:r>
          </a:p>
          <a:p>
            <a:r>
              <a:rPr lang="en-US" dirty="0" smtClean="0"/>
              <a:t>More effort should have gone into hackathon planning early.</a:t>
            </a:r>
          </a:p>
          <a:p>
            <a:r>
              <a:rPr lang="en-US" dirty="0" smtClean="0"/>
              <a:t>CMT worked.  EDAS has had several issues.</a:t>
            </a:r>
          </a:p>
          <a:p>
            <a:r>
              <a:rPr lang="en-US" dirty="0" smtClean="0"/>
              <a:t>Fundraising requires long lead times to build relationships.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4801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for 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427018"/>
            <a:ext cx="8326438" cy="4605482"/>
          </a:xfrm>
        </p:spPr>
        <p:txBody>
          <a:bodyPr/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Recruit enough leaders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next year: chair, program, treasurer, </a:t>
            </a:r>
            <a:r>
              <a:rPr lang="en-US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0485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organize the core GHTC 2016 team by the end of August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Line up additional co-sponsors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use them for CFP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publicity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reciprocal agreements with other Regions for advertising HT conferences (e.g. R7, R8 &amp; R10).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publicity within all HAC/SIGHT groups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sure that all SIGHT chapters are connected to all HT conference proceedings, including Camtasia recordings, and hackathon results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planning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integrated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This was divided up for 2015, and HAHC found it confusing.  It cost two months to reassemble it all.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cultivating more industrial patronage support and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exhibitors.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better plan for involving the entrepreneurial community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backup for critical volunteer positions, so 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core people don’t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up overwhelmed</a:t>
            </a: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352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4172" y="1923286"/>
            <a:ext cx="86447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Joe Decuir,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jdecuir@ieee.org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+1-425-985-1562</a:t>
            </a:r>
          </a:p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PO Box 1942 (reserved for GHTC)</a:t>
            </a:r>
          </a:p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Issaquah, WA 98027 </a:t>
            </a:r>
          </a:p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Sheree Wen, </a:t>
            </a:r>
            <a:r>
              <a:rPr lang="en-US" sz="2800" dirty="0" smtClean="0">
                <a:latin typeface="Arial" pitchFamily="34" charset="0"/>
                <a:cs typeface="Arial" pitchFamily="34" charset="0"/>
                <a:hlinkClick r:id="rId4"/>
              </a:rPr>
              <a:t>swen@ieee.org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SzPct val="120000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Nathan Johnson, </a:t>
            </a:r>
            <a:r>
              <a:rPr lang="en-US" sz="2800" dirty="0" smtClean="0">
                <a:hlinkClick r:id="rId5"/>
              </a:rPr>
              <a:t>nathanjohnson@asu.edu</a:t>
            </a:r>
            <a:endParaRPr lang="en-US" sz="2800" dirty="0" smtClean="0"/>
          </a:p>
          <a:p>
            <a:pPr>
              <a:spcBef>
                <a:spcPts val="0"/>
              </a:spcBef>
              <a:buSzPct val="120000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363" y="5296627"/>
            <a:ext cx="3123997" cy="5232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  <a:hlinkClick r:id="rId6"/>
              </a:rPr>
              <a:t>www.ieeeghtc.org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5" y="4636065"/>
            <a:ext cx="1230287" cy="1230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07" y="1641310"/>
            <a:ext cx="1838212" cy="177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467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presentation_template_taglin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3036</TotalTime>
  <Words>381</Words>
  <Application>Microsoft Office PowerPoint</Application>
  <PresentationFormat>On-screen Show (4:3)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Gulim</vt:lpstr>
      <vt:lpstr>ＭＳ Ｐゴシック</vt:lpstr>
      <vt:lpstr>Arial</vt:lpstr>
      <vt:lpstr>Calibri</vt:lpstr>
      <vt:lpstr>Lucida Grande</vt:lpstr>
      <vt:lpstr>Times New Roman</vt:lpstr>
      <vt:lpstr>Verdana</vt:lpstr>
      <vt:lpstr>Wingdings</vt:lpstr>
      <vt:lpstr>ieee_presentation_template_tagline</vt:lpstr>
      <vt:lpstr>GHTC 2015 Status</vt:lpstr>
      <vt:lpstr>Logistics: where and when</vt:lpstr>
      <vt:lpstr>Changes since January R6 meeting</vt:lpstr>
      <vt:lpstr>Lessons learned so far</vt:lpstr>
      <vt:lpstr>Lessons for next year</vt:lpstr>
      <vt:lpstr>Contact information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Joseph Decuir</cp:lastModifiedBy>
  <cp:revision>302</cp:revision>
  <cp:lastPrinted>2013-06-26T14:56:00Z</cp:lastPrinted>
  <dcterms:created xsi:type="dcterms:W3CDTF">2012-11-14T18:53:32Z</dcterms:created>
  <dcterms:modified xsi:type="dcterms:W3CDTF">2015-08-07T21:42:32Z</dcterms:modified>
</cp:coreProperties>
</file>