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45897" showSpecialPlsOnTitleSld="0" strictFirstAndLastChars="0">
  <p:sldMasterIdLst>
    <p:sldMasterId id="2147483664" r:id="rId1"/>
  </p:sldMasterIdLst>
  <p:notesMasterIdLst>
    <p:notesMasterId r:id="rId7"/>
  </p:notesMasterIdLst>
  <p:handoutMasterIdLst>
    <p:handoutMasterId r:id="rId8"/>
  </p:handoutMasterIdLst>
  <p:sldIdLst>
    <p:sldId id="258" r:id="rId2"/>
    <p:sldId id="313" r:id="rId3"/>
    <p:sldId id="312" r:id="rId4"/>
    <p:sldId id="310" r:id="rId5"/>
    <p:sldId id="311" r:id="rId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50"/>
    <a:srgbClr val="7A7A7A"/>
    <a:srgbClr val="6B6B6B"/>
    <a:srgbClr val="767676"/>
    <a:srgbClr val="4C4C4C"/>
    <a:srgbClr val="656565"/>
    <a:srgbClr val="CD0078"/>
    <a:srgbClr val="3C73B9"/>
    <a:srgbClr val="EBD7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7" autoAdjust="0"/>
    <p:restoredTop sz="84567" autoAdjust="0"/>
  </p:normalViewPr>
  <p:slideViewPr>
    <p:cSldViewPr snapToGrid="0">
      <p:cViewPr>
        <p:scale>
          <a:sx n="100" d="100"/>
          <a:sy n="100" d="100"/>
        </p:scale>
        <p:origin x="-464" y="640"/>
      </p:cViewPr>
      <p:guideLst>
        <p:guide orient="horz" pos="1311"/>
        <p:guide orient="horz" pos="3758"/>
        <p:guide orient="horz" pos="1062"/>
        <p:guide orient="horz" pos="449"/>
        <p:guide orient="horz" pos="2849"/>
        <p:guide orient="horz" pos="2153"/>
        <p:guide orient="horz" pos="5442"/>
        <p:guide orient="horz" pos="1954"/>
        <p:guide pos="219"/>
        <p:guide pos="5551"/>
        <p:guide pos="2879"/>
        <p:guide pos="1521"/>
        <p:guide pos="42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-2264" y="-96"/>
      </p:cViewPr>
      <p:guideLst>
        <p:guide orient="horz" pos="3024"/>
        <p:guide orient="horz" pos="5906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jpe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13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8916988"/>
            <a:ext cx="16002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14" name="Text Box 22"/>
          <p:cNvSpPr txBox="1">
            <a:spLocks noChangeArrowheads="1"/>
          </p:cNvSpPr>
          <p:nvPr/>
        </p:nvSpPr>
        <p:spPr bwMode="auto">
          <a:xfrm>
            <a:off x="2922588" y="8988425"/>
            <a:ext cx="40211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lnSpc>
                <a:spcPts val="1100"/>
              </a:lnSpc>
            </a:pPr>
            <a:fld id="{248A7D45-D04D-4B80-90EF-34F48D18C37A}" type="slidenum">
              <a:rPr lang="en-US" sz="900">
                <a:solidFill>
                  <a:srgbClr val="1E4191"/>
                </a:solidFill>
              </a:rPr>
              <a:pPr algn="r">
                <a:lnSpc>
                  <a:spcPts val="1100"/>
                </a:lnSpc>
              </a:pPr>
              <a:t>‹#›</a:t>
            </a:fld>
            <a:r>
              <a:rPr lang="en-US" sz="900">
                <a:solidFill>
                  <a:srgbClr val="1E4191"/>
                </a:solidFill>
              </a:rPr>
              <a:t> /</a:t>
            </a:r>
          </a:p>
          <a:p>
            <a:pPr algn="r">
              <a:lnSpc>
                <a:spcPts val="1100"/>
              </a:lnSpc>
            </a:pPr>
            <a:r>
              <a:rPr lang="en-US" sz="900">
                <a:solidFill>
                  <a:srgbClr val="1E4191"/>
                </a:solidFill>
              </a:rPr>
              <a:t>GE  / </a:t>
            </a:r>
          </a:p>
          <a:p>
            <a:pPr algn="r"/>
            <a:endParaRPr lang="en-US" sz="900">
              <a:solidFill>
                <a:srgbClr val="1E4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875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6.jpe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6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8916988"/>
            <a:ext cx="16002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228600"/>
            <a:ext cx="5730875" cy="4298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5730875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4" tIns="48322" rIns="96644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2922588" y="8988425"/>
            <a:ext cx="40211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lnSpc>
                <a:spcPts val="1100"/>
              </a:lnSpc>
            </a:pPr>
            <a:fld id="{AB69BBA2-4AEB-4B61-8393-54D11319A087}" type="slidenum">
              <a:rPr lang="en-US" sz="900">
                <a:solidFill>
                  <a:srgbClr val="1E4191"/>
                </a:solidFill>
              </a:rPr>
              <a:pPr algn="r">
                <a:lnSpc>
                  <a:spcPts val="1100"/>
                </a:lnSpc>
              </a:pPr>
              <a:t>‹#›</a:t>
            </a:fld>
            <a:r>
              <a:rPr lang="en-US" sz="900">
                <a:solidFill>
                  <a:srgbClr val="1E4191"/>
                </a:solidFill>
              </a:rPr>
              <a:t> /</a:t>
            </a:r>
          </a:p>
          <a:p>
            <a:pPr algn="r">
              <a:lnSpc>
                <a:spcPts val="1100"/>
              </a:lnSpc>
            </a:pPr>
            <a:r>
              <a:rPr lang="en-US" sz="900">
                <a:solidFill>
                  <a:srgbClr val="1E4191"/>
                </a:solidFill>
              </a:rPr>
              <a:t>GE  / </a:t>
            </a:r>
          </a:p>
          <a:p>
            <a:pPr algn="r"/>
            <a:endParaRPr lang="en-US" sz="900">
              <a:solidFill>
                <a:srgbClr val="1E4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704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344488" y="263525"/>
            <a:ext cx="8401050" cy="1395413"/>
          </a:xfrm>
        </p:spPr>
        <p:txBody>
          <a:bodyPr/>
          <a:lstStyle>
            <a:lvl1pPr>
              <a:spcBef>
                <a:spcPct val="25000"/>
              </a:spcBef>
              <a:defRPr sz="5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80616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4488" y="1677988"/>
            <a:ext cx="8396287" cy="1752600"/>
          </a:xfrm>
        </p:spPr>
        <p:txBody>
          <a:bodyPr/>
          <a:lstStyle>
            <a:lvl1pPr>
              <a:spcBef>
                <a:spcPct val="0"/>
              </a:spcBef>
              <a:defRPr sz="5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580619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5803900"/>
            <a:ext cx="24860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275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938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Cy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079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Viole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416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ight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18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:\Documents and Settings\200015691\Desktop\Ivan Files\Downloads\IAW Tagline\IAW Tagline PPT use\One Line-Horizontal\GE_lockup_PMS7455_IaW_p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2733675"/>
            <a:ext cx="3687763" cy="135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507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6" name="Picture 2" descr="C:\Users\212069476\Documents\IEEE\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927" y="0"/>
            <a:ext cx="1306073" cy="132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371474" y="6580104"/>
            <a:ext cx="3057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Lance McBride</a:t>
            </a:r>
            <a:endParaRPr lang="en-US" sz="12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800724" y="6567601"/>
            <a:ext cx="3057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lance_mcbride@yahoo.com</a:t>
            </a:r>
            <a:endParaRPr lang="en-US" sz="12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943224" y="6563134"/>
            <a:ext cx="3057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01/23/2015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82190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0988"/>
            <a:ext cx="8459788" cy="60824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15736"/>
            <a:ext cx="8459788" cy="4848503"/>
          </a:xfrm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/>
              <a:t>GE Title or job number 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1/21/15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592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727200"/>
            <a:ext cx="4152900" cy="42370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7200"/>
            <a:ext cx="4154488" cy="42370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/>
              <a:t>GE Title or job number 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1/21/15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591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727200"/>
            <a:ext cx="2744249" cy="4237038"/>
          </a:xfrm>
        </p:spPr>
        <p:txBody>
          <a:bodyPr/>
          <a:lstStyle>
            <a:lvl1pPr>
              <a:defRPr sz="1800"/>
            </a:lvl1pPr>
            <a:lvl2pPr marL="180975" indent="-179388">
              <a:defRPr sz="1800"/>
            </a:lvl2pPr>
            <a:lvl3pPr marL="361950" indent="-180975">
              <a:defRPr sz="1800"/>
            </a:lvl3pPr>
            <a:lvl4pPr marL="542925" indent="-180975">
              <a:defRPr sz="1800"/>
            </a:lvl4pPr>
            <a:lvl5pPr marL="715963" indent="-17303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3206870" y="1727200"/>
            <a:ext cx="2744249" cy="4237038"/>
          </a:xfrm>
        </p:spPr>
        <p:txBody>
          <a:bodyPr/>
          <a:lstStyle>
            <a:lvl1pPr>
              <a:defRPr sz="1800"/>
            </a:lvl1pPr>
            <a:lvl2pPr marL="180975" indent="-179388">
              <a:defRPr sz="1800"/>
            </a:lvl2pPr>
            <a:lvl3pPr marL="361950" indent="-180975">
              <a:defRPr sz="1800"/>
            </a:lvl3pPr>
            <a:lvl4pPr marL="542925" indent="-180975">
              <a:defRPr sz="1800"/>
            </a:lvl4pPr>
            <a:lvl5pPr marL="715963" indent="-17303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6063201" y="1727200"/>
            <a:ext cx="2744249" cy="4237038"/>
          </a:xfrm>
        </p:spPr>
        <p:txBody>
          <a:bodyPr/>
          <a:lstStyle>
            <a:lvl1pPr>
              <a:defRPr sz="1800"/>
            </a:lvl1pPr>
            <a:lvl2pPr marL="180975" indent="-179388">
              <a:defRPr sz="1800"/>
            </a:lvl2pPr>
            <a:lvl3pPr marL="361950" indent="-180975">
              <a:defRPr sz="1800"/>
            </a:lvl3pPr>
            <a:lvl4pPr marL="542925" indent="-180975">
              <a:defRPr sz="1800"/>
            </a:lvl4pPr>
            <a:lvl5pPr marL="715963" indent="-17303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/>
              <a:t>GE Title or job number 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1/21/15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65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142" y="1736449"/>
            <a:ext cx="4152405" cy="394355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142" y="2189527"/>
            <a:ext cx="4152405" cy="376665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3414" y="1736449"/>
            <a:ext cx="4154036" cy="394355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3414" y="2189527"/>
            <a:ext cx="4154036" cy="376665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2900" y="280988"/>
            <a:ext cx="8459788" cy="998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/>
              <a:t>GE Title or job number 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1/21/15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80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/>
              <a:t>GE Title or job number 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1/21/15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50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410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774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280988"/>
            <a:ext cx="8459788" cy="9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727200"/>
            <a:ext cx="8459788" cy="423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80" r:id="rId1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004880"/>
        </a:buClr>
        <a:defRPr sz="3200">
          <a:solidFill>
            <a:srgbClr val="1E4191"/>
          </a:solidFill>
          <a:latin typeface="+mn-lt"/>
          <a:ea typeface="+mn-ea"/>
          <a:cs typeface="+mn-cs"/>
        </a:defRPr>
      </a:lvl1pPr>
      <a:lvl2pPr marL="341313" indent="-33972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rgbClr val="004880"/>
        </a:buClr>
        <a:buFont typeface="GE Inspira Pitch" pitchFamily="34" charset="0"/>
        <a:buChar char="•"/>
        <a:defRPr sz="3200">
          <a:solidFill>
            <a:srgbClr val="1E4191"/>
          </a:solidFill>
          <a:latin typeface="+mn-lt"/>
        </a:defRPr>
      </a:lvl2pPr>
      <a:lvl3pPr marL="744538" indent="-28892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3pPr>
      <a:lvl4pPr marL="1146175" indent="-287338" algn="l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4pPr>
      <a:lvl5pPr marL="1546225" indent="-285750" algn="l" rtl="0" eaLnBrk="1" fontAlgn="base" hangingPunct="1">
        <a:lnSpc>
          <a:spcPct val="90000"/>
        </a:lnSpc>
        <a:spcBef>
          <a:spcPts val="24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5pPr>
      <a:lvl6pPr marL="20034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6pPr>
      <a:lvl7pPr marL="24606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7pPr>
      <a:lvl8pPr marL="29178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8pPr>
      <a:lvl9pPr marL="33750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4" name="Rectangle 6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600" dirty="0" smtClean="0"/>
              <a:t>Region 6 Electronic Communications Social Media - Statistics</a:t>
            </a:r>
            <a:endParaRPr lang="en-US" sz="3600" dirty="0"/>
          </a:p>
        </p:txBody>
      </p:sp>
      <p:sp>
        <p:nvSpPr>
          <p:cNvPr id="585735" name="Rectangle 7"/>
          <p:cNvSpPr>
            <a:spLocks noGrp="1" noChangeArrowheads="1"/>
          </p:cNvSpPr>
          <p:nvPr>
            <p:ph idx="1"/>
          </p:nvPr>
        </p:nvSpPr>
        <p:spPr>
          <a:xfrm>
            <a:off x="180975" y="3590925"/>
            <a:ext cx="5076068" cy="3073887"/>
          </a:xfrm>
          <a:prstGeom prst="rect">
            <a:avLst/>
          </a:prstGeo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en-US" sz="2400" dirty="0"/>
              <a:t>Website </a:t>
            </a:r>
          </a:p>
          <a:p>
            <a:pPr marL="798513" lvl="1" indent="-457200">
              <a:buFontTx/>
              <a:buChar char="-"/>
            </a:pPr>
            <a:r>
              <a:rPr lang="en-US" sz="2400" dirty="0"/>
              <a:t>46 posts created, ~4 per month</a:t>
            </a:r>
          </a:p>
          <a:p>
            <a:pPr marL="457200" indent="-457200">
              <a:buFontTx/>
              <a:buChar char="-"/>
            </a:pPr>
            <a:r>
              <a:rPr lang="en-US" sz="2400" dirty="0" smtClean="0"/>
              <a:t>LinkedIn</a:t>
            </a:r>
          </a:p>
          <a:p>
            <a:pPr marL="798513" lvl="1" indent="-457200">
              <a:buFontTx/>
              <a:buChar char="-"/>
            </a:pPr>
            <a:r>
              <a:rPr lang="en-US" sz="2400" dirty="0" smtClean="0"/>
              <a:t>54 members</a:t>
            </a:r>
            <a:endParaRPr 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353182" y="1312554"/>
            <a:ext cx="8623570" cy="1714907"/>
            <a:chOff x="368030" y="839211"/>
            <a:chExt cx="9405699" cy="2144585"/>
          </a:xfrm>
        </p:grpSpPr>
        <p:pic>
          <p:nvPicPr>
            <p:cNvPr id="78643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4638" y="940237"/>
              <a:ext cx="2655651" cy="1744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643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030" y="940237"/>
              <a:ext cx="2219122" cy="2043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6437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7705" y="839211"/>
              <a:ext cx="2219122" cy="1946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6438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147" y="839211"/>
              <a:ext cx="2076582" cy="1714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5096241" y="3514725"/>
            <a:ext cx="5076068" cy="304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4880"/>
              </a:buClr>
              <a:defRPr sz="3200">
                <a:solidFill>
                  <a:srgbClr val="1E4191"/>
                </a:solidFill>
                <a:latin typeface="+mn-lt"/>
                <a:ea typeface="+mn-ea"/>
                <a:cs typeface="+mn-cs"/>
              </a:defRPr>
            </a:lvl1pPr>
            <a:lvl2pPr marL="341313" indent="-339725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 sz="3200">
                <a:solidFill>
                  <a:srgbClr val="1E4191"/>
                </a:solidFill>
                <a:latin typeface="+mn-lt"/>
              </a:defRPr>
            </a:lvl2pPr>
            <a:lvl3pPr marL="744538" indent="-28892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4880"/>
              </a:buClr>
              <a:buChar char="–"/>
              <a:defRPr sz="3200">
                <a:solidFill>
                  <a:srgbClr val="1E4191"/>
                </a:solidFill>
                <a:latin typeface="+mn-lt"/>
              </a:defRPr>
            </a:lvl3pPr>
            <a:lvl4pPr marL="1146175" indent="-287338" algn="l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880"/>
              </a:buClr>
              <a:buChar char="–"/>
              <a:defRPr sz="3200">
                <a:solidFill>
                  <a:srgbClr val="1E4191"/>
                </a:solidFill>
                <a:latin typeface="+mn-lt"/>
              </a:defRPr>
            </a:lvl4pPr>
            <a:lvl5pPr marL="1546225" indent="-285750" algn="l" rtl="0" eaLnBrk="1" fontAlgn="base" hangingPunct="1">
              <a:lnSpc>
                <a:spcPct val="90000"/>
              </a:lnSpc>
              <a:spcBef>
                <a:spcPts val="240"/>
              </a:spcBef>
              <a:spcAft>
                <a:spcPct val="0"/>
              </a:spcAft>
              <a:buClr>
                <a:srgbClr val="004880"/>
              </a:buClr>
              <a:buChar char="–"/>
              <a:defRPr sz="3200">
                <a:solidFill>
                  <a:srgbClr val="1E4191"/>
                </a:solidFill>
                <a:latin typeface="+mn-lt"/>
              </a:defRPr>
            </a:lvl5pPr>
            <a:lvl6pPr marL="20034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3200">
                <a:solidFill>
                  <a:srgbClr val="1E4191"/>
                </a:solidFill>
                <a:latin typeface="+mn-lt"/>
              </a:defRPr>
            </a:lvl6pPr>
            <a:lvl7pPr marL="24606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3200">
                <a:solidFill>
                  <a:srgbClr val="1E4191"/>
                </a:solidFill>
                <a:latin typeface="+mn-lt"/>
              </a:defRPr>
            </a:lvl7pPr>
            <a:lvl8pPr marL="29178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3200">
                <a:solidFill>
                  <a:srgbClr val="1E4191"/>
                </a:solidFill>
                <a:latin typeface="+mn-lt"/>
              </a:defRPr>
            </a:lvl8pPr>
            <a:lvl9pPr marL="3375025" indent="-2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880"/>
              </a:buClr>
              <a:buChar char="–"/>
              <a:defRPr sz="3200">
                <a:solidFill>
                  <a:srgbClr val="1E4191"/>
                </a:solidFill>
                <a:latin typeface="+mn-lt"/>
              </a:defRPr>
            </a:lvl9pPr>
          </a:lstStyle>
          <a:p>
            <a:pPr marL="457200" indent="-457200">
              <a:buFontTx/>
              <a:buChar char="-"/>
            </a:pPr>
            <a:r>
              <a:rPr lang="en-US" sz="2400" kern="0" dirty="0" smtClean="0"/>
              <a:t>Twitter</a:t>
            </a:r>
          </a:p>
          <a:p>
            <a:pPr marL="798513" lvl="1" indent="-457200">
              <a:buFontTx/>
              <a:buChar char="-"/>
            </a:pPr>
            <a:r>
              <a:rPr lang="en-US" sz="2400" kern="0" dirty="0" smtClean="0"/>
              <a:t>18 followers, 51 tweets</a:t>
            </a:r>
          </a:p>
          <a:p>
            <a:pPr marL="457200" indent="-457200">
              <a:buFontTx/>
              <a:buChar char="-"/>
            </a:pPr>
            <a:r>
              <a:rPr lang="en-US" sz="2400" kern="0" dirty="0" smtClean="0"/>
              <a:t>Facebook</a:t>
            </a:r>
          </a:p>
          <a:p>
            <a:pPr marL="860425" lvl="2" indent="-457200">
              <a:spcBef>
                <a:spcPct val="50000"/>
              </a:spcBef>
              <a:buFontTx/>
              <a:buChar char="-"/>
            </a:pPr>
            <a:r>
              <a:rPr lang="en-US" sz="2400" kern="0" dirty="0" smtClean="0"/>
              <a:t>47 “likes”</a:t>
            </a:r>
          </a:p>
          <a:p>
            <a:pPr marL="457200" indent="-457200">
              <a:buFontTx/>
              <a:buChar char="-"/>
            </a:pPr>
            <a:endParaRPr lang="en-US" sz="2400" kern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4" name="Rectangle 6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Region 6 Website – Statistics</a:t>
            </a:r>
            <a:endParaRPr lang="en-US" dirty="0"/>
          </a:p>
        </p:txBody>
      </p:sp>
      <p:sp>
        <p:nvSpPr>
          <p:cNvPr id="585735" name="Rectangle 7"/>
          <p:cNvSpPr>
            <a:spLocks noGrp="1" noChangeArrowheads="1"/>
          </p:cNvSpPr>
          <p:nvPr>
            <p:ph idx="1"/>
          </p:nvPr>
        </p:nvSpPr>
        <p:spPr>
          <a:xfrm>
            <a:off x="294262" y="978171"/>
            <a:ext cx="8459788" cy="4237038"/>
          </a:xfrm>
          <a:prstGeom prst="rect">
            <a:avLst/>
          </a:prstGeo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en-US" sz="2400" dirty="0" smtClean="0"/>
              <a:t>Traffic (last 30 days)</a:t>
            </a:r>
          </a:p>
          <a:p>
            <a:pPr marL="798513" lvl="1" indent="-457200">
              <a:buFontTx/>
              <a:buChar char="-"/>
            </a:pPr>
            <a:r>
              <a:rPr lang="en-US" sz="2400" dirty="0" smtClean="0"/>
              <a:t>3098 unique visitors/month</a:t>
            </a:r>
          </a:p>
          <a:p>
            <a:pPr marL="1201738" lvl="2" indent="-457200">
              <a:buFontTx/>
              <a:buChar char="-"/>
            </a:pPr>
            <a:r>
              <a:rPr lang="en-US" sz="2400" dirty="0" smtClean="0"/>
              <a:t>up from ~40/yr. last year</a:t>
            </a:r>
          </a:p>
          <a:p>
            <a:pPr marL="798513" lvl="1" indent="-457200">
              <a:buFontTx/>
              <a:buChar char="-"/>
            </a:pPr>
            <a:r>
              <a:rPr lang="en-US" sz="2400" dirty="0" smtClean="0"/>
              <a:t>17986 page views</a:t>
            </a:r>
          </a:p>
          <a:p>
            <a:pPr marL="798513" lvl="1" indent="-457200">
              <a:buFontTx/>
              <a:buChar char="-"/>
            </a:pPr>
            <a:r>
              <a:rPr lang="en-US" sz="2400" dirty="0" smtClean="0"/>
              <a:t>18:00 = most hits for hours of the day</a:t>
            </a:r>
          </a:p>
          <a:p>
            <a:pPr marL="457200" indent="-457200">
              <a:buFontTx/>
              <a:buChar char="-"/>
            </a:pPr>
            <a:r>
              <a:rPr lang="en-US" sz="2400" dirty="0" smtClean="0"/>
              <a:t>Most searched keyword: “region images”</a:t>
            </a:r>
          </a:p>
          <a:p>
            <a:pPr marL="457200" indent="-457200">
              <a:buFontTx/>
              <a:buChar char="-"/>
            </a:pPr>
            <a:r>
              <a:rPr lang="en-US" sz="2400" dirty="0" smtClean="0"/>
              <a:t>Most popular pages</a:t>
            </a:r>
          </a:p>
          <a:p>
            <a:pPr marL="798513" lvl="1" indent="-457200">
              <a:buFontTx/>
              <a:buChar char="-"/>
            </a:pPr>
            <a:r>
              <a:rPr lang="en-US" sz="2400" dirty="0" smtClean="0"/>
              <a:t>1.) Home 2.) 2012 Life Member 3.) Calendar 4.) Bill Murray passing 5.) K-12 STEM</a:t>
            </a:r>
          </a:p>
          <a:p>
            <a:pPr marL="457200" indent="-457200">
              <a:buFontTx/>
              <a:buChar char="-"/>
            </a:pPr>
            <a:r>
              <a:rPr lang="en-US" sz="2400" dirty="0" smtClean="0"/>
              <a:t>Most Visiting Countries</a:t>
            </a:r>
          </a:p>
          <a:p>
            <a:pPr marL="798513" lvl="1" indent="-457200">
              <a:buFontTx/>
              <a:buChar char="-"/>
            </a:pPr>
            <a:r>
              <a:rPr lang="en-US" sz="2400" dirty="0" smtClean="0"/>
              <a:t>1.) US 2.) China 3.) France 4.) Ukraine 5.) Israel</a:t>
            </a:r>
          </a:p>
          <a:p>
            <a:pPr marL="457200" indent="-457200">
              <a:buFontTx/>
              <a:buChar char="-"/>
            </a:pPr>
            <a:endParaRPr lang="en-US" sz="2400" dirty="0" smtClean="0"/>
          </a:p>
          <a:p>
            <a:pPr marL="457200" indent="-457200">
              <a:buFontTx/>
              <a:buChar char="-"/>
            </a:pPr>
            <a:endParaRPr lang="en-US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925" y="1121212"/>
            <a:ext cx="2774977" cy="255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979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4" name="Rectangle 6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Region 6 Website – to do</a:t>
            </a:r>
            <a:endParaRPr lang="en-US" dirty="0"/>
          </a:p>
        </p:txBody>
      </p:sp>
      <p:sp>
        <p:nvSpPr>
          <p:cNvPr id="585735" name="Rectangle 7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en-US" sz="2800" dirty="0" smtClean="0"/>
              <a:t>Move site to new IEEE template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Work with IEEE to get conference feed to calendar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Fix the automated calendar feed updates so it’s actually automated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Add volunteer interest page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Add/maintain “resources” page</a:t>
            </a:r>
          </a:p>
          <a:p>
            <a:pPr marL="457200" indent="-457200">
              <a:buFontTx/>
              <a:buChar char="-"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3035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4" name="Rectangle 6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Utah </a:t>
            </a:r>
            <a:r>
              <a:rPr lang="en-US" dirty="0"/>
              <a:t>Section Website – to do</a:t>
            </a:r>
          </a:p>
        </p:txBody>
      </p:sp>
      <p:sp>
        <p:nvSpPr>
          <p:cNvPr id="585735" name="Rectangle 7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en-US" sz="2800" dirty="0" smtClean="0"/>
              <a:t>Remove duplicate information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Organize for better access to information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Create site for upcoming conference at Weber State</a:t>
            </a:r>
          </a:p>
          <a:p>
            <a:endParaRPr lang="en-US" sz="2800" dirty="0" smtClean="0"/>
          </a:p>
          <a:p>
            <a:pPr marL="457200" indent="-457200">
              <a:buFontTx/>
              <a:buChar char="-"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787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677" y="3515929"/>
            <a:ext cx="3502324" cy="286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670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4" name="Rectangle 6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Rising Stars </a:t>
            </a:r>
            <a:r>
              <a:rPr lang="en-US" dirty="0"/>
              <a:t>2016 </a:t>
            </a:r>
            <a:r>
              <a:rPr lang="en-US" dirty="0" smtClean="0"/>
              <a:t>Website</a:t>
            </a:r>
            <a:endParaRPr lang="en-US" dirty="0"/>
          </a:p>
        </p:txBody>
      </p:sp>
      <p:sp>
        <p:nvSpPr>
          <p:cNvPr id="585735" name="Rectangle 7"/>
          <p:cNvSpPr>
            <a:spLocks noGrp="1" noChangeArrowheads="1"/>
          </p:cNvSpPr>
          <p:nvPr>
            <p:ph idx="1"/>
          </p:nvPr>
        </p:nvSpPr>
        <p:spPr>
          <a:xfrm>
            <a:off x="333375" y="1060450"/>
            <a:ext cx="8459788" cy="4237038"/>
          </a:xfrm>
          <a:prstGeom prst="rect">
            <a:avLst/>
          </a:prstGeo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en-US" sz="2400" dirty="0" smtClean="0"/>
              <a:t>Statistics</a:t>
            </a:r>
          </a:p>
          <a:p>
            <a:pPr marL="798513" lvl="1" indent="-457200">
              <a:buFontTx/>
              <a:buChar char="-"/>
            </a:pPr>
            <a:r>
              <a:rPr lang="en-US" sz="2400" dirty="0" smtClean="0"/>
              <a:t>3478 Unique Visitors (total)</a:t>
            </a:r>
          </a:p>
          <a:p>
            <a:pPr marL="798513" lvl="1" indent="-457200">
              <a:buFontTx/>
              <a:buChar char="-"/>
            </a:pPr>
            <a:r>
              <a:rPr lang="en-US" sz="2400" dirty="0" smtClean="0"/>
              <a:t>17467 Page Views (total)</a:t>
            </a:r>
          </a:p>
          <a:p>
            <a:pPr marL="798513" lvl="1" indent="-457200">
              <a:buFontTx/>
              <a:buChar char="-"/>
            </a:pPr>
            <a:r>
              <a:rPr lang="en-US" sz="2400" dirty="0" smtClean="0"/>
              <a:t>Most popular pages</a:t>
            </a:r>
          </a:p>
          <a:p>
            <a:pPr marL="1201738" lvl="2" indent="-457200">
              <a:buFontTx/>
              <a:buChar char="-"/>
            </a:pPr>
            <a:r>
              <a:rPr lang="en-US" sz="2400" dirty="0" smtClean="0"/>
              <a:t>1.) Registration</a:t>
            </a:r>
          </a:p>
          <a:p>
            <a:pPr marL="1201738" lvl="2" indent="-457200">
              <a:buFontTx/>
              <a:buChar char="-"/>
            </a:pPr>
            <a:r>
              <a:rPr lang="en-US" sz="2400" dirty="0" smtClean="0"/>
              <a:t>2.) Program</a:t>
            </a:r>
          </a:p>
          <a:p>
            <a:pPr marL="1201738" lvl="2" indent="-457200">
              <a:buFontTx/>
              <a:buChar char="-"/>
            </a:pPr>
            <a:r>
              <a:rPr lang="en-US" sz="2400" dirty="0" smtClean="0"/>
              <a:t>3.) Presenter Biographies</a:t>
            </a:r>
          </a:p>
          <a:p>
            <a:pPr marL="457200" indent="-457200">
              <a:buFontTx/>
              <a:buChar char="-"/>
            </a:pPr>
            <a:r>
              <a:rPr lang="en-US" sz="2400" dirty="0" smtClean="0"/>
              <a:t>Update with 2016 information</a:t>
            </a:r>
          </a:p>
          <a:p>
            <a:pPr marL="798513" lvl="1" indent="-457200">
              <a:buFontTx/>
              <a:buChar char="-"/>
            </a:pPr>
            <a:r>
              <a:rPr lang="en-US" sz="2400" dirty="0" smtClean="0"/>
              <a:t>Speakers, Program, etc…</a:t>
            </a:r>
          </a:p>
          <a:p>
            <a:pPr marL="457200" indent="-457200">
              <a:buFontTx/>
              <a:buChar char="-"/>
            </a:pPr>
            <a:r>
              <a:rPr lang="en-US" sz="2400" dirty="0" smtClean="0"/>
              <a:t>Find new template that better accommodates page formatting desires</a:t>
            </a:r>
          </a:p>
          <a:p>
            <a:endParaRPr lang="en-US" sz="2400" dirty="0" smtClean="0"/>
          </a:p>
          <a:p>
            <a:pPr marL="457200" indent="-457200">
              <a:buFontTx/>
              <a:buChar char="-"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788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731" y="1264720"/>
            <a:ext cx="3821443" cy="292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515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GE Colour Palette">
      <a:dk1>
        <a:srgbClr val="1E4191"/>
      </a:dk1>
      <a:lt1>
        <a:srgbClr val="FFFFFF"/>
      </a:lt1>
      <a:dk2>
        <a:srgbClr val="FF6600"/>
      </a:dk2>
      <a:lt2>
        <a:srgbClr val="EE3324"/>
      </a:lt2>
      <a:accent1>
        <a:srgbClr val="711371"/>
      </a:accent1>
      <a:accent2>
        <a:srgbClr val="28B9F5"/>
      </a:accent2>
      <a:accent3>
        <a:srgbClr val="00AA50"/>
      </a:accent3>
      <a:accent4>
        <a:srgbClr val="CD0078"/>
      </a:accent4>
      <a:accent5>
        <a:srgbClr val="76B900"/>
      </a:accent5>
      <a:accent6>
        <a:srgbClr val="EBD70A"/>
      </a:accent6>
      <a:hlink>
        <a:srgbClr val="EE3324"/>
      </a:hlink>
      <a:folHlink>
        <a:srgbClr val="EE3324"/>
      </a:folHlink>
    </a:clrScheme>
    <a:fontScheme name="GE Fonts">
      <a:majorFont>
        <a:latin typeface="GE Inspira Pitch"/>
        <a:ea typeface=""/>
        <a:cs typeface=""/>
      </a:majorFont>
      <a:minorFont>
        <a:latin typeface="GE Inspira Pitc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4880"/>
      </a:dk2>
      <a:lt2>
        <a:srgbClr val="CECECE"/>
      </a:lt2>
      <a:accent1>
        <a:srgbClr val="004880"/>
      </a:accent1>
      <a:accent2>
        <a:srgbClr val="B3D7E8"/>
      </a:accent2>
      <a:accent3>
        <a:srgbClr val="FFFFFF"/>
      </a:accent3>
      <a:accent4>
        <a:srgbClr val="000000"/>
      </a:accent4>
      <a:accent5>
        <a:srgbClr val="AAB1C0"/>
      </a:accent5>
      <a:accent6>
        <a:srgbClr val="A2C3D2"/>
      </a:accent6>
      <a:hlink>
        <a:srgbClr val="094CAD"/>
      </a:hlink>
      <a:folHlink>
        <a:srgbClr val="43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4880"/>
      </a:dk2>
      <a:lt2>
        <a:srgbClr val="CECECE"/>
      </a:lt2>
      <a:accent1>
        <a:srgbClr val="004880"/>
      </a:accent1>
      <a:accent2>
        <a:srgbClr val="B3D7E8"/>
      </a:accent2>
      <a:accent3>
        <a:srgbClr val="FFFFFF"/>
      </a:accent3>
      <a:accent4>
        <a:srgbClr val="000000"/>
      </a:accent4>
      <a:accent5>
        <a:srgbClr val="AAB1C0"/>
      </a:accent5>
      <a:accent6>
        <a:srgbClr val="A2C3D2"/>
      </a:accent6>
      <a:hlink>
        <a:srgbClr val="094CAD"/>
      </a:hlink>
      <a:folHlink>
        <a:srgbClr val="43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211</TotalTime>
  <Words>248</Words>
  <Application>Microsoft Macintosh PowerPoint</Application>
  <PresentationFormat>On-screen Show (4:3)</PresentationFormat>
  <Paragraphs>43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blank</vt:lpstr>
      <vt:lpstr>Region 6 Electronic Communications Social Media - Statistics</vt:lpstr>
      <vt:lpstr>Region 6 Website – Statistics</vt:lpstr>
      <vt:lpstr>Region 6 Website – to do</vt:lpstr>
      <vt:lpstr>Utah Section Website – to do</vt:lpstr>
      <vt:lpstr>Rising Stars 2016 Website</vt:lpstr>
    </vt:vector>
  </TitlesOfParts>
  <Company>GE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 6 Website</dc:title>
  <dc:creator>GE User</dc:creator>
  <cp:keywords>September 22, 2004 – Version 1.1</cp:keywords>
  <dc:description>General Electric Company 2004</dc:description>
  <cp:lastModifiedBy>Thomas Coughlin </cp:lastModifiedBy>
  <cp:revision>17</cp:revision>
  <cp:lastPrinted>2003-08-29T14:38:12Z</cp:lastPrinted>
  <dcterms:created xsi:type="dcterms:W3CDTF">2015-01-21T18:18:41Z</dcterms:created>
  <dcterms:modified xsi:type="dcterms:W3CDTF">2015-01-21T22:02:30Z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alette">
    <vt:lpwstr>GE Template</vt:lpwstr>
  </property>
  <property fmtid="{D5CDD505-2E9C-101B-9397-08002B2CF9AE}" pid="3" name="WizKit Template Type">
    <vt:lpwstr>Onscreen</vt:lpwstr>
  </property>
  <property fmtid="{D5CDD505-2E9C-101B-9397-08002B2CF9AE}" pid="4" name="WizKit Template Version">
    <vt:i4>4</vt:i4>
  </property>
  <property fmtid="{D5CDD505-2E9C-101B-9397-08002B2CF9AE}" pid="5" name="TB4 template version">
    <vt:r8>4</vt:r8>
  </property>
  <property fmtid="{D5CDD505-2E9C-101B-9397-08002B2CF9AE}" pid="6" name="TB4 template type">
    <vt:lpwstr>onscreen</vt:lpwstr>
  </property>
</Properties>
</file>