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22"/>
  </p:notesMasterIdLst>
  <p:handoutMasterIdLst>
    <p:handoutMasterId r:id="rId23"/>
  </p:handoutMasterIdLst>
  <p:sldIdLst>
    <p:sldId id="352" r:id="rId3"/>
    <p:sldId id="342" r:id="rId4"/>
    <p:sldId id="340" r:id="rId5"/>
    <p:sldId id="351" r:id="rId6"/>
    <p:sldId id="346" r:id="rId7"/>
    <p:sldId id="353" r:id="rId8"/>
    <p:sldId id="344" r:id="rId9"/>
    <p:sldId id="345" r:id="rId10"/>
    <p:sldId id="347" r:id="rId11"/>
    <p:sldId id="348" r:id="rId12"/>
    <p:sldId id="349" r:id="rId13"/>
    <p:sldId id="335" r:id="rId14"/>
    <p:sldId id="336" r:id="rId15"/>
    <p:sldId id="337" r:id="rId16"/>
    <p:sldId id="355" r:id="rId17"/>
    <p:sldId id="338" r:id="rId18"/>
    <p:sldId id="339" r:id="rId19"/>
    <p:sldId id="356" r:id="rId20"/>
    <p:sldId id="354" r:id="rId21"/>
  </p:sldIdLst>
  <p:sldSz cx="9144000" cy="6858000" type="screen4x3"/>
  <p:notesSz cx="7099300" cy="10234613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87"/>
    <a:srgbClr val="00558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60" autoAdjust="0"/>
  </p:normalViewPr>
  <p:slideViewPr>
    <p:cSldViewPr snapToGrid="0">
      <p:cViewPr varScale="1">
        <p:scale>
          <a:sx n="43" d="100"/>
          <a:sy n="43" d="100"/>
        </p:scale>
        <p:origin x="-10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fld id="{1354BE4C-4AB1-43EC-8477-71DC52F4CEFB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fld id="{374E098D-24B0-4F75-B123-8129CFCED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9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fld id="{6BDC6EB1-E182-4301-AAA2-AF530A9DD402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fld id="{A031A5D1-4B4D-4CBF-80CC-36121957F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6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8C45-4D6F-405C-A31B-6830036CAA58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3DD2-8DC7-4EEE-9005-8E631EAEA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A556-B92B-41CC-8A9E-385265A3D025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4896-BD28-4865-95CA-9FD1EDD92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B718-B0F2-4FF9-A81D-F4BE861CE3C4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294C-DFF3-4BC5-9B15-F08A6EC9B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3E551-03C6-4F4B-B2DE-5F2DA1893F8B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A8F5-65D6-4EEF-BA73-A9DF67802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0455-CB82-43C9-ACD4-462D83179F8B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7387-B96E-4032-A81A-4F7F56EC9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74E2-B050-4131-A675-F87C3A4FB5DC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439E-74C8-4047-AC39-BC386AAF2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5B2F-1B2C-42DD-960A-34DAB959BC20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DC7E-EF34-463B-B952-308F994BA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57E0-11DE-40B6-A76F-176429385EE0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C5BF-555B-4091-8A02-DD9ED1D15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4FB3-D422-41A5-A614-C33B8C79707E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3C87-ACDC-44C8-872D-E915D5A1D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2BA72-B85F-4D12-8953-EDB174DB1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778E-D64D-4343-BF40-E575A49B9104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B4F9-98BB-412A-AF40-BF9AAC78C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9A2DF57A-82A3-447F-BCF1-F69EDABF228D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4C95B54D-ECA4-416A-81C2-474F5FA9E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  <p:sldLayoutId id="2147485219" r:id="rId12"/>
    <p:sldLayoutId id="2147485222" r:id="rId13"/>
    <p:sldLayoutId id="2147485223" r:id="rId14"/>
    <p:sldLayoutId id="2147485224" r:id="rId15"/>
    <p:sldLayoutId id="2147485225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42CD359D-815B-45CC-A991-3AA61D9D0E9D}" type="datetime1">
              <a:rPr lang="en-US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27C4B318-B2F6-4EFE-8027-D12432F4C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6" r:id="rId1"/>
    <p:sldLayoutId id="2147485227" r:id="rId2"/>
    <p:sldLayoutId id="2147485228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.kinner@ieee.org" TargetMode="External"/><Relationship Id="rId3" Type="http://schemas.openxmlformats.org/officeDocument/2006/relationships/hyperlink" Target="mailto:tamashiro@iee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ieeeinsurance@ieee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eee.org/about/volunteers/committee/finance/finance_expense_report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tamashiro@ieee.org" TargetMode="External"/><Relationship Id="rId3" Type="http://schemas.openxmlformats.org/officeDocument/2006/relationships/hyperlink" Target="mailto:tom@tomcoughli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eee-elearning.org/CLE/mod/glossary/showentry.php?courseid=20&amp;concept=SECTION" TargetMode="External"/><Relationship Id="rId3" Type="http://schemas.openxmlformats.org/officeDocument/2006/relationships/hyperlink" Target="http://ieee-elearning.org/CLE/course/view.php?id=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eee-elearning.org/CLE/course/view.php?id=104" TargetMode="External"/><Relationship Id="rId4" Type="http://schemas.openxmlformats.org/officeDocument/2006/relationships/hyperlink" Target="http://ieee-elearning.org/CLE/course/view.php?id=65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eee-elearning.org/CLE/course/category.php?id=1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%20concentration-banking@ieee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Treasurer’s Report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71588" y="3962400"/>
            <a:ext cx="7184840" cy="1752600"/>
          </a:xfrm>
        </p:spPr>
        <p:txBody>
          <a:bodyPr/>
          <a:lstStyle/>
          <a:p>
            <a:r>
              <a:rPr lang="en-US" dirty="0" smtClean="0"/>
              <a:t>Russ Kinner, PE -&gt; Scott Tamashiro</a:t>
            </a:r>
          </a:p>
          <a:p>
            <a:r>
              <a:rPr lang="en-US" dirty="0" smtClean="0"/>
              <a:t>Region 6 Treasurer</a:t>
            </a:r>
          </a:p>
          <a:p>
            <a:r>
              <a:rPr lang="en-US" dirty="0" smtClean="0">
                <a:hlinkClick r:id="rId2"/>
              </a:rPr>
              <a:t>r.kinner@ieee.org</a:t>
            </a:r>
            <a:r>
              <a:rPr lang="en-US" dirty="0" smtClean="0"/>
              <a:t> -&gt; </a:t>
            </a:r>
            <a:r>
              <a:rPr lang="en-US" dirty="0" smtClean="0">
                <a:hlinkClick r:id="rId3"/>
              </a:rPr>
              <a:t>tamashiro@ieee.org</a:t>
            </a:r>
            <a:endParaRPr lang="en-US" dirty="0" smtClean="0"/>
          </a:p>
          <a:p>
            <a:endParaRPr lang="en-US" dirty="0" smtClean="0"/>
          </a:p>
          <a:p>
            <a:endParaRPr lang="en-US" sz="1600" dirty="0"/>
          </a:p>
          <a:p>
            <a:r>
              <a:rPr lang="en-US" sz="1600" dirty="0" smtClean="0"/>
              <a:t>Region 6 </a:t>
            </a:r>
            <a:r>
              <a:rPr lang="en-US" sz="1600" dirty="0" err="1" smtClean="0"/>
              <a:t>OpCom</a:t>
            </a:r>
            <a:endParaRPr lang="en-US" sz="1600" dirty="0" smtClean="0"/>
          </a:p>
          <a:p>
            <a:r>
              <a:rPr lang="en-US" sz="1600" dirty="0" smtClean="0"/>
              <a:t>Spring (-&gt;Winter) 2015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31520" y="6164580"/>
            <a:ext cx="3124200" cy="365125"/>
          </a:xfrm>
        </p:spPr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685800" cy="365125"/>
          </a:xfrm>
        </p:spPr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8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6630"/>
          </a:xfrm>
        </p:spPr>
        <p:txBody>
          <a:bodyPr/>
          <a:lstStyle/>
          <a:p>
            <a:r>
              <a:rPr lang="en-US" dirty="0"/>
              <a:t>Contract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386" y="1554517"/>
            <a:ext cx="77918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Contracts </a:t>
            </a:r>
            <a:r>
              <a:rPr lang="en-US" dirty="0"/>
              <a:t>in excess of </a:t>
            </a:r>
            <a:r>
              <a:rPr lang="en-US" dirty="0" smtClean="0"/>
              <a:t>US $</a:t>
            </a:r>
            <a:r>
              <a:rPr lang="en-US" dirty="0"/>
              <a:t>5,000 &amp; less than U.S.$25,000 can be executed (signed) locally with a copy sent to IEEE Procurement </a:t>
            </a:r>
            <a:r>
              <a:rPr lang="en-US" dirty="0" smtClean="0"/>
              <a:t>Department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All contracts with a stated or expected value at or above U.S</a:t>
            </a:r>
            <a:r>
              <a:rPr lang="en-US" dirty="0" smtClean="0"/>
              <a:t>. $</a:t>
            </a:r>
            <a:r>
              <a:rPr lang="en-US" dirty="0"/>
              <a:t>25,000 ... negotiated &amp; approved locally, executed (signed) at the Operations Center, after review by subject matter </a:t>
            </a:r>
            <a:r>
              <a:rPr lang="en-US" dirty="0" smtClean="0"/>
              <a:t>experts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Review </a:t>
            </a:r>
            <a:r>
              <a:rPr lang="en-US" dirty="0"/>
              <a:t>by subject matter experts</a:t>
            </a:r>
            <a:r>
              <a:rPr lang="en-US" dirty="0" smtClean="0"/>
              <a:t>: Staff</a:t>
            </a:r>
            <a:r>
              <a:rPr lang="en-US" dirty="0"/>
              <a:t>, Legal, Volunteers (as appropriate)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www.ieee.org/contractsonline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contracts@ieee.org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5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03634"/>
          </a:xfrm>
        </p:spPr>
        <p:txBody>
          <a:bodyPr/>
          <a:lstStyle/>
          <a:p>
            <a:pPr algn="ctr"/>
            <a:r>
              <a:rPr lang="en-US" dirty="0" smtClean="0"/>
              <a:t>Insurance </a:t>
            </a:r>
            <a:r>
              <a:rPr lang="en-US" dirty="0"/>
              <a:t>and Liability Insurance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279" y="1229838"/>
            <a:ext cx="872571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General </a:t>
            </a:r>
            <a:r>
              <a:rPr lang="en-US" dirty="0"/>
              <a:t>Insurance </a:t>
            </a:r>
            <a:r>
              <a:rPr lang="en-US" dirty="0" smtClean="0"/>
              <a:t>– Certificate Required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Serves </a:t>
            </a:r>
            <a:r>
              <a:rPr lang="en-US" dirty="0"/>
              <a:t>as evidence for </a:t>
            </a:r>
            <a:r>
              <a:rPr lang="en-US" dirty="0" smtClean="0"/>
              <a:t>a 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/>
              <a:t>we are engaged with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Prepared by IEEE Insurance staff </a:t>
            </a:r>
            <a:r>
              <a:rPr lang="en-US" dirty="0" smtClean="0"/>
              <a:t>– 1-3 </a:t>
            </a:r>
            <a:r>
              <a:rPr lang="en-US" dirty="0"/>
              <a:t>day process time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Name, address, event, </a:t>
            </a:r>
            <a:r>
              <a:rPr lang="en-US" dirty="0" smtClean="0"/>
              <a:t>description, etc. </a:t>
            </a:r>
            <a:r>
              <a:rPr lang="en-US" dirty="0"/>
              <a:t>will be needed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Liability - Coverage </a:t>
            </a:r>
            <a:r>
              <a:rPr lang="en-US" dirty="0"/>
              <a:t>is extended to IEEE’s Organizational Units, and to sponsored and co-sponsored activities.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coverage in the event of liability due to bodily injury, personal injury, or damage to the property of </a:t>
            </a:r>
            <a:r>
              <a:rPr lang="en-US" dirty="0" smtClean="0"/>
              <a:t>others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Volunteers </a:t>
            </a:r>
            <a:r>
              <a:rPr lang="en-US" dirty="0"/>
              <a:t>are included as additional insured while acting within scope of authorized </a:t>
            </a:r>
            <a:r>
              <a:rPr lang="en-US" dirty="0" smtClean="0"/>
              <a:t>duties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ieeeinsurance@ieee.org</a:t>
            </a:r>
            <a:r>
              <a:rPr lang="en-US" dirty="0" smtClean="0"/>
              <a:t> or </a:t>
            </a:r>
            <a:r>
              <a:rPr lang="en-US" dirty="0"/>
              <a:t>+1.732.562.5541 </a:t>
            </a:r>
          </a:p>
        </p:txBody>
      </p:sp>
    </p:spTree>
    <p:extLst>
      <p:ext uri="{BB962C8B-B14F-4D97-AF65-F5344CB8AC3E}">
        <p14:creationId xmlns:p14="http://schemas.microsoft.com/office/powerpoint/2010/main" val="368502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Claims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576537"/>
            <a:ext cx="76657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Always </a:t>
            </a:r>
            <a:r>
              <a:rPr lang="en-US" dirty="0"/>
              <a:t>use the current IEEE expense form with major item receipts and vouchers attached. The current form can be found on the IEEE Web site by searching for “20xx Expense </a:t>
            </a:r>
            <a:r>
              <a:rPr lang="en-US" dirty="0" smtClean="0"/>
              <a:t>Report”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www.ieee.org/about/volunteers/committee/finance/finance_expense_report.html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Claims </a:t>
            </a:r>
            <a:r>
              <a:rPr lang="en-US" dirty="0"/>
              <a:t>more than 30 days after travel may be </a:t>
            </a:r>
            <a:r>
              <a:rPr lang="en-US" dirty="0" smtClean="0"/>
              <a:t>disallowed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Auto mileage reimbursement requires at least three students per </a:t>
            </a:r>
            <a:r>
              <a:rPr lang="en-US" dirty="0" smtClean="0"/>
              <a:t>vehicle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All expenses exceeding $25 must have a receipt attached to the expense report to be approved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8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Claims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485097"/>
            <a:ext cx="76657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Travel </a:t>
            </a:r>
            <a:r>
              <a:rPr lang="en-US" dirty="0"/>
              <a:t>over 50 miles one-way will be reimbursed at the IRS approved mileage rate for business travel 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Students living within a 50-mile radius of the Area meeting location do not normally receive any travel or meal </a:t>
            </a:r>
            <a:r>
              <a:rPr lang="en-US" dirty="0" smtClean="0"/>
              <a:t>reimbursements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Be sure to </a:t>
            </a:r>
            <a:r>
              <a:rPr lang="en-US" u="sng" dirty="0"/>
              <a:t>sign</a:t>
            </a:r>
            <a:r>
              <a:rPr lang="en-US" dirty="0"/>
              <a:t> your expense report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Members </a:t>
            </a:r>
            <a:r>
              <a:rPr lang="en-US" dirty="0"/>
              <a:t>who require submitting forms to Region 6 where a signature is required can optionally use an Electronic Signature </a:t>
            </a:r>
            <a:r>
              <a:rPr lang="en-US" dirty="0" smtClean="0"/>
              <a:t>technology. </a:t>
            </a:r>
            <a:r>
              <a:rPr lang="en-US" dirty="0"/>
              <a:t>Any software package that meets the requirements for the UETA is acceptable</a:t>
            </a:r>
          </a:p>
        </p:txBody>
      </p:sp>
    </p:spTree>
    <p:extLst>
      <p:ext uri="{BB962C8B-B14F-4D97-AF65-F5344CB8AC3E}">
        <p14:creationId xmlns:p14="http://schemas.microsoft.com/office/powerpoint/2010/main" val="125637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Claims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436" y="1202293"/>
            <a:ext cx="806934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All claims for travel (students and faculty advisors) should be e-mailed to the Area Chair with a copy to the Region 6 Student Activities Chairman and a copy to the Region 6 Treasurer. 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If you don’t sign the Expense Report, you won’t get you money!!!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48" y="3489468"/>
            <a:ext cx="4136807" cy="29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When do I get paid?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514561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We are trying to get regular submittals to cut checks in batches and prefer to do it every 2 weeks to reduce labor costs at our Accounting firm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However, if you need $$ now, send an email for an expedited check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First batch of checks will be submitted Monday, January 26 and sent out later that week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HOP transfers also done in batches but more often as necessary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First batch of transfers will be submitted Monday, January 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29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9144000" cy="5735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7" name="Straight Arrow Connector 6"/>
          <p:cNvCxnSpPr>
            <a:stCxn id="11" idx="3"/>
          </p:cNvCxnSpPr>
          <p:nvPr/>
        </p:nvCxnSpPr>
        <p:spPr bwMode="auto">
          <a:xfrm flipV="1">
            <a:off x="2772131" y="5344998"/>
            <a:ext cx="169032" cy="729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919012" y="5872899"/>
            <a:ext cx="1853119" cy="403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X here for Personal Auto Mileage in miles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961106" y="1301075"/>
            <a:ext cx="1853119" cy="5966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Town where activity is being held– fill in each day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501957" y="1924456"/>
            <a:ext cx="2385708" cy="1587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195225" y="359922"/>
            <a:ext cx="1853119" cy="4118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Select from drop down menu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 flipH="1">
            <a:off x="6439711" y="771729"/>
            <a:ext cx="1682074" cy="1504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2404351" y="1524000"/>
            <a:ext cx="1652083" cy="403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 pitchFamily="28" charset="0"/>
                <a:ea typeface="ＭＳ Ｐゴシック" pitchFamily="28" charset="-128"/>
              </a:rPr>
              <a:t>Address, if available, add Zip+4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1498060" y="1894463"/>
            <a:ext cx="1662618" cy="6444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3230392" y="3835940"/>
            <a:ext cx="1652083" cy="403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 pitchFamily="28" charset="0"/>
                <a:ea typeface="ＭＳ Ｐゴシック" pitchFamily="28" charset="-128"/>
              </a:rPr>
              <a:t>Member number for audit requirements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1585609" y="3304973"/>
            <a:ext cx="1644783" cy="732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513151" y="5863472"/>
            <a:ext cx="1853119" cy="403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Enter each day’s miles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3591612" y="5344998"/>
            <a:ext cx="1927130" cy="720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1"/>
          </p:cNvCxnSpPr>
          <p:nvPr/>
        </p:nvCxnSpPr>
        <p:spPr bwMode="auto">
          <a:xfrm flipH="1" flipV="1">
            <a:off x="4056434" y="5344998"/>
            <a:ext cx="1456717" cy="720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856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8927184" cy="53525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64204" y="4844375"/>
            <a:ext cx="1853119" cy="787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Don’t forget to sign – electronic signatures are OK meeting UETA requirements</a:t>
            </a:r>
          </a:p>
          <a:p>
            <a:endParaRPr lang="en-US" sz="1200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 bwMode="auto">
          <a:xfrm flipV="1">
            <a:off x="1490764" y="3776133"/>
            <a:ext cx="151769" cy="10682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9452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7" y="2039007"/>
            <a:ext cx="8892718" cy="4599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8124" y="2669629"/>
            <a:ext cx="2405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01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do I send to </a:t>
            </a:r>
            <a:r>
              <a:rPr lang="en-US" sz="2400" dirty="0" smtClean="0">
                <a:hlinkClick r:id="rId2"/>
              </a:rPr>
              <a:t>tamashiro@ieee.org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3"/>
              </a:rPr>
              <a:t>tom@tomcoughlin.com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514561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Since you asked, here’s my preference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u="sng" dirty="0" smtClean="0"/>
              <a:t>ONE</a:t>
            </a:r>
            <a:r>
              <a:rPr lang="en-US" sz="1800" dirty="0" smtClean="0"/>
              <a:t> .pdf file consisting of: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Signed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page of Expense report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page of Expense report (meals, parking, taxi, etc.)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Receipts of expenses over $25.00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Other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You may optionally send the XLS Expense report file, receipts under $25.00, supporting documentation, 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i="1" u="sng" dirty="0" smtClean="0"/>
              <a:t>Brownie points</a:t>
            </a:r>
            <a:r>
              <a:rPr lang="en-US" sz="18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PDF file name:  Last-</a:t>
            </a:r>
            <a:r>
              <a:rPr lang="en-US" sz="1800" dirty="0" err="1" smtClean="0"/>
              <a:t>First_Event_Amount</a:t>
            </a:r>
            <a:r>
              <a:rPr lang="en-US" sz="1800" dirty="0" smtClean="0"/>
              <a:t> (</a:t>
            </a:r>
            <a:r>
              <a:rPr lang="en-US" sz="1800" b="1" dirty="0" smtClean="0"/>
              <a:t>Tamashiro-Scott_R6OpCom_$2.22.pdf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Use common sense for expenses – we serve the membership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Take pictures of receipts or signed copy and convert to pdf (e.g., CutePDF)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Please note all exceptions or unusual circumstances or costs on Expense report (e.g., Late at night, safest option was taxi; hotel full, R6 director approved higher room rate; screenshot of </a:t>
            </a:r>
            <a:r>
              <a:rPr lang="en-US" sz="1800" dirty="0" err="1" smtClean="0"/>
              <a:t>Orbitz</a:t>
            </a:r>
            <a:r>
              <a:rPr lang="en-US" sz="1800" dirty="0" smtClean="0"/>
              <a:t> showing lowest airfares not so low!, etc.)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314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28" y="269132"/>
            <a:ext cx="7772400" cy="1143000"/>
          </a:xfrm>
        </p:spPr>
        <p:txBody>
          <a:bodyPr/>
          <a:lstStyle/>
          <a:p>
            <a:r>
              <a:rPr lang="en-US" dirty="0"/>
              <a:t>IEEE Center for Leadership </a:t>
            </a:r>
            <a:r>
              <a:rPr lang="en-US" dirty="0" smtClean="0"/>
              <a:t>Excellence Volunteer </a:t>
            </a:r>
            <a:r>
              <a:rPr lang="en-US" dirty="0"/>
              <a:t>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7584" y="1234194"/>
            <a:ext cx="748868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hlinkClick r:id="rId2" tooltip="IEEE Glossary: SECTION"/>
              </a:rPr>
              <a:t>Section</a:t>
            </a:r>
            <a:r>
              <a:rPr lang="en-US" b="1" dirty="0" smtClean="0"/>
              <a:t>: Treasurer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Timeline</a:t>
            </a:r>
            <a:r>
              <a:rPr lang="en-US" sz="2000" b="1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As the Section Treasurer, there is a very strict timeline to follow in submitting some key financial reports back to IEEE Headquarters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Two extremely important dates that a Section Treasurer should have in their </a:t>
            </a:r>
            <a:r>
              <a:rPr lang="en-US" sz="2000" dirty="0" smtClean="0"/>
              <a:t>calendar: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date </a:t>
            </a:r>
            <a:r>
              <a:rPr lang="en-US" sz="2000" dirty="0"/>
              <a:t>to submit the sections financials </a:t>
            </a:r>
            <a:r>
              <a:rPr lang="en-US" sz="2000" dirty="0" smtClean="0"/>
              <a:t>[2/15 10%+, 3/31] and </a:t>
            </a:r>
            <a:r>
              <a:rPr lang="en-US" sz="2000" dirty="0"/>
              <a:t>the second is the 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date </a:t>
            </a:r>
            <a:r>
              <a:rPr lang="en-US" sz="2000" dirty="0"/>
              <a:t>to submit your Sections Annual Budget for the next financial </a:t>
            </a:r>
            <a:r>
              <a:rPr lang="en-US" sz="2000" dirty="0" smtClean="0"/>
              <a:t>year [varies].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Both </a:t>
            </a:r>
            <a:r>
              <a:rPr lang="en-US" sz="2000" dirty="0"/>
              <a:t>financial responsibilities should be completed using NetSuite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ieee-elearning.org/CLE/course/view.php?id=20</a:t>
            </a:r>
            <a:r>
              <a:rPr lang="en-US" sz="2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2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for Leadership Excellence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6275" y="1466761"/>
            <a:ext cx="80867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Treasurer and Finance training available at: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ieee-elearning.org/CLE/course/category.php?id=14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Includes </a:t>
            </a:r>
          </a:p>
          <a:p>
            <a:r>
              <a:rPr lang="en-US" dirty="0" smtClean="0">
                <a:hlinkClick r:id="rId3" tooltip="Click to enter this course"/>
              </a:rPr>
              <a:t>Financial </a:t>
            </a:r>
            <a:r>
              <a:rPr lang="en-US" dirty="0">
                <a:hlinkClick r:id="rId3" tooltip="Click to enter this course"/>
              </a:rPr>
              <a:t>Management for Section and Chapters</a:t>
            </a:r>
            <a:endParaRPr lang="en-US" dirty="0"/>
          </a:p>
          <a:p>
            <a:r>
              <a:rPr lang="en-US" dirty="0" smtClean="0"/>
              <a:t>and</a:t>
            </a:r>
          </a:p>
          <a:p>
            <a:r>
              <a:rPr lang="en-US" dirty="0" smtClean="0">
                <a:hlinkClick r:id="rId4" tooltip="Click to enter this course"/>
              </a:rPr>
              <a:t>NetSuite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7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30098"/>
            <a:ext cx="5867400" cy="615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6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0075"/>
          </a:xfrm>
        </p:spPr>
        <p:txBody>
          <a:bodyPr/>
          <a:lstStyle/>
          <a:p>
            <a:r>
              <a:rPr lang="en-US" dirty="0" smtClean="0"/>
              <a:t>Section Rebate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6273" y="1297097"/>
            <a:ext cx="778192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Section receives </a:t>
            </a:r>
            <a:r>
              <a:rPr lang="en-US" dirty="0" smtClean="0"/>
              <a:t>US $</a:t>
            </a:r>
            <a:r>
              <a:rPr lang="en-US" dirty="0"/>
              <a:t>2,000 plus:$3 / member (including Students, Associate Grade members)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/>
              <a:t>$4 / Senior Member &amp; Fellow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$1.50 / Affiliate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$200 / eligible Chapter &amp; Affinity Group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$500 / eligible Subsection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10% bonus for reporting on time (</a:t>
            </a:r>
            <a:r>
              <a:rPr lang="en-US" dirty="0" smtClean="0"/>
              <a:t>Feb 15)</a:t>
            </a:r>
            <a:endParaRPr lang="en-US" dirty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Activity bonus possible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Unit </a:t>
            </a:r>
            <a:r>
              <a:rPr lang="en-US" dirty="0"/>
              <a:t>&amp; </a:t>
            </a:r>
            <a:r>
              <a:rPr lang="en-US" dirty="0" smtClean="0"/>
              <a:t>sub-units </a:t>
            </a:r>
            <a:r>
              <a:rPr lang="en-US" dirty="0"/>
              <a:t>must comply with activity &amp; annual reporting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123281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40470"/>
          </a:xfrm>
        </p:spPr>
        <p:txBody>
          <a:bodyPr/>
          <a:lstStyle/>
          <a:p>
            <a:r>
              <a:rPr lang="en-US" dirty="0"/>
              <a:t>IEEE Concentration Banking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7011" y="1169497"/>
            <a:ext cx="82107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IEEE Concentration Banking account works like a standard checking account. </a:t>
            </a:r>
            <a:r>
              <a:rPr lang="en-US" sz="2000" dirty="0" smtClean="0"/>
              <a:t> You </a:t>
            </a:r>
            <a:r>
              <a:rPr lang="en-US" sz="2000" dirty="0"/>
              <a:t>make deposits, write checks, </a:t>
            </a:r>
            <a:r>
              <a:rPr lang="en-US" sz="2000" dirty="0" smtClean="0"/>
              <a:t>earn </a:t>
            </a:r>
            <a:r>
              <a:rPr lang="en-US" sz="2000" dirty="0"/>
              <a:t>interest on the daily ending </a:t>
            </a:r>
            <a:r>
              <a:rPr lang="en-US" sz="2000" dirty="0" smtClean="0"/>
              <a:t>balance and you </a:t>
            </a:r>
            <a:r>
              <a:rPr lang="en-US" sz="2000" dirty="0"/>
              <a:t>can view your statements </a:t>
            </a:r>
            <a:r>
              <a:rPr lang="en-US" sz="2000" dirty="0" smtClean="0"/>
              <a:t>online.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features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banking </a:t>
            </a:r>
            <a:r>
              <a:rPr lang="en-US" sz="2000" dirty="0"/>
              <a:t>supplies are provided free of </a:t>
            </a:r>
            <a:r>
              <a:rPr lang="en-US" sz="2000" dirty="0" smtClean="0"/>
              <a:t>charge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Bank by Mail: if a Wells Fargo branch is not in your area, postage-paid, Bank by Mail envelopes are provided for your convenience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access </a:t>
            </a:r>
            <a:r>
              <a:rPr lang="en-US" sz="2000" dirty="0"/>
              <a:t>to online statements </a:t>
            </a:r>
            <a:r>
              <a:rPr lang="en-US" sz="2000" dirty="0" smtClean="0"/>
              <a:t>24/7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fee, incoming wire </a:t>
            </a:r>
            <a:r>
              <a:rPr lang="en-US" sz="2000" dirty="0" smtClean="0"/>
              <a:t>transfers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easy transfer of funds between Concentration Banking accounts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IEEE </a:t>
            </a:r>
            <a:r>
              <a:rPr lang="en-US" sz="2000" b="1" dirty="0"/>
              <a:t>Concentration Banking Program Staff</a:t>
            </a:r>
            <a:endParaRPr lang="en-US" sz="2000" dirty="0"/>
          </a:p>
          <a:p>
            <a:r>
              <a:rPr lang="en-US" sz="2000" dirty="0"/>
              <a:t>E-mail: </a:t>
            </a:r>
            <a:r>
              <a:rPr lang="en-US" sz="2000" dirty="0">
                <a:hlinkClick r:id="rId2"/>
              </a:rPr>
              <a:t>concentration-banking@ieee.org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Phone: </a:t>
            </a:r>
            <a:r>
              <a:rPr lang="en-US" sz="2000" dirty="0" smtClean="0"/>
              <a:t>732.562.5363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260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84179"/>
          </a:xfrm>
        </p:spPr>
        <p:txBody>
          <a:bodyPr/>
          <a:lstStyle/>
          <a:p>
            <a:pPr algn="ctr"/>
            <a:r>
              <a:rPr lang="en-US" dirty="0" smtClean="0"/>
              <a:t>IEEE </a:t>
            </a:r>
            <a:r>
              <a:rPr lang="en-US" dirty="0"/>
              <a:t>Financial Management &amp;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" y="962025"/>
            <a:ext cx="859519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IEEE and all Geo Units are exempt from US Federal Tax per section 501(c) 3. </a:t>
            </a:r>
            <a:r>
              <a:rPr lang="en-US" sz="2000" dirty="0" smtClean="0"/>
              <a:t> Documentation is available upon request for donors – contact the Region Treasurer.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IEEE </a:t>
            </a:r>
            <a:r>
              <a:rPr lang="en-US" sz="2000" dirty="0"/>
              <a:t>is responsible for maintaining the financial records for all Geo Units worldwide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Compliance </a:t>
            </a:r>
            <a:r>
              <a:rPr lang="en-US" sz="2000" dirty="0"/>
              <a:t>with IEEE Policies is important; in particular to IEEE maintaining the Institute’s nonprofit tax-exempt status in the U.S.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IEEE’s </a:t>
            </a:r>
            <a:r>
              <a:rPr lang="en-US" sz="2000" dirty="0"/>
              <a:t>Fiscal Year is the calendar year (1 January through 31 December) as it is for Geo Units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Controls </a:t>
            </a:r>
            <a:r>
              <a:rPr lang="en-US" sz="2000" dirty="0"/>
              <a:t>are established to ensure that the interests of the IEEE, its units and their officers are protected through Financial Reporting and </a:t>
            </a:r>
            <a:r>
              <a:rPr lang="en-US" sz="2000" dirty="0" smtClean="0"/>
              <a:t>Compliance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625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86902"/>
          </a:xfrm>
        </p:spPr>
        <p:txBody>
          <a:bodyPr/>
          <a:lstStyle/>
          <a:p>
            <a:pPr algn="ctr"/>
            <a:r>
              <a:rPr lang="en-US" dirty="0"/>
              <a:t>IEEE Financial Management &amp;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88643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Funds </a:t>
            </a:r>
            <a:r>
              <a:rPr lang="en-US" sz="2000" dirty="0"/>
              <a:t>for geographic unit activities come directly &amp; mostly from member </a:t>
            </a:r>
            <a:r>
              <a:rPr lang="en-US" sz="2000" dirty="0" smtClean="0"/>
              <a:t>dues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Treasurers </a:t>
            </a:r>
            <a:r>
              <a:rPr lang="en-US" sz="2000" dirty="0"/>
              <a:t>&amp; Section leaders make significant contributions to IEEE’s financial management by maintaining appropriate records &amp; timely annual financial </a:t>
            </a:r>
            <a:r>
              <a:rPr lang="en-US" sz="2000" dirty="0" smtClean="0"/>
              <a:t>reporting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IEEE </a:t>
            </a:r>
            <a:r>
              <a:rPr lang="en-US" sz="2000" dirty="0"/>
              <a:t>Geographic Units are not independent </a:t>
            </a:r>
            <a:r>
              <a:rPr lang="en-US" sz="2000" dirty="0" smtClean="0"/>
              <a:t>organizations</a:t>
            </a:r>
            <a:r>
              <a:rPr lang="en-US" sz="2000" dirty="0"/>
              <a:t>, but instead are consolidated components of </a:t>
            </a:r>
            <a:r>
              <a:rPr lang="en-US" sz="2000" dirty="0" smtClean="0"/>
              <a:t>IEEE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Subsections</a:t>
            </a:r>
            <a:r>
              <a:rPr lang="en-US" sz="2000" dirty="0"/>
              <a:t>, Chapters &amp; Affinity Groups are sub-units of Sections &amp; their financial activities should be incorporated in the Section’s financials (L-50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Audits</a:t>
            </a:r>
            <a:r>
              <a:rPr lang="en-US" sz="2000" dirty="0"/>
              <a:t>, Banking and Compliance Reviews are included in the annual </a:t>
            </a:r>
            <a:r>
              <a:rPr lang="en-US" sz="2000" dirty="0" smtClean="0"/>
              <a:t>processes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197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6136"/>
            <a:ext cx="7772400" cy="1143000"/>
          </a:xfrm>
        </p:spPr>
        <p:txBody>
          <a:bodyPr/>
          <a:lstStyle/>
          <a:p>
            <a:r>
              <a:rPr lang="en-US" sz="2400" dirty="0" smtClean="0"/>
              <a:t>Asset</a:t>
            </a:r>
            <a:r>
              <a:rPr lang="en-US" sz="2400" dirty="0"/>
              <a:t>, Expense &amp; Cash Controls to be performed by the local unit leaders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4FB3-D422-41A5-A614-C33B8C79707E}" type="datetime1">
              <a:rPr lang="en-US" smtClean="0"/>
              <a:pPr>
                <a:defRPr/>
              </a:pPr>
              <a:t>1/25/15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3C87-ACDC-44C8-872D-E915D5A1D7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748" y="1180080"/>
            <a:ext cx="842780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Bi-annually: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Review </a:t>
            </a:r>
            <a:r>
              <a:rPr lang="en-US" sz="2000" dirty="0"/>
              <a:t>check </a:t>
            </a:r>
            <a:r>
              <a:rPr lang="en-US" sz="2000" dirty="0" smtClean="0"/>
              <a:t>register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Monthly: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Review </a:t>
            </a:r>
            <a:r>
              <a:rPr lang="en-US" sz="2000" dirty="0"/>
              <a:t>accounts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Annually: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Review </a:t>
            </a:r>
            <a:r>
              <a:rPr lang="en-US" sz="2000" dirty="0"/>
              <a:t>&amp; update bank signature cards, Conduct local Section audit &amp; Assist in IEEE Audit if requested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Consider </a:t>
            </a:r>
            <a:r>
              <a:rPr lang="en-US" sz="2000" dirty="0"/>
              <a:t>IEEE Concentration Banking program / custody </a:t>
            </a:r>
            <a:r>
              <a:rPr lang="en-US" sz="2000" dirty="0" smtClean="0"/>
              <a:t>account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Easiest </a:t>
            </a:r>
            <a:r>
              <a:rPr lang="en-US" sz="2000" dirty="0"/>
              <a:t>way to be compliant with most of the IEEE processes &amp; </a:t>
            </a:r>
            <a:r>
              <a:rPr lang="en-US" sz="2000" dirty="0" smtClean="0"/>
              <a:t>policies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Both outgoing &amp; incoming Section Chairs / Treasurers review and sign off on annual L-50 Financial </a:t>
            </a:r>
            <a:r>
              <a:rPr lang="en-US" sz="2000" dirty="0" smtClean="0"/>
              <a:t>Report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Why?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Ensures </a:t>
            </a:r>
            <a:r>
              <a:rPr lang="en-US" sz="2000" dirty="0"/>
              <a:t>the smooth transition of officers &amp; mutual understanding of the unit’s financial status by both sets of </a:t>
            </a:r>
            <a:r>
              <a:rPr lang="en-US" sz="2000" dirty="0" smtClean="0"/>
              <a:t>officers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Protection for both outgoing &amp; incoming Volunteer </a:t>
            </a:r>
            <a:r>
              <a:rPr lang="en-US" sz="2000" dirty="0" smtClean="0"/>
              <a:t>Officers 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5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1930</TotalTime>
  <Words>1467</Words>
  <Application>Microsoft Macintosh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ieee_corporate_template_1</vt:lpstr>
      <vt:lpstr>IEEE_customSlides</vt:lpstr>
      <vt:lpstr>Treasurer’s Report</vt:lpstr>
      <vt:lpstr>IEEE Center for Leadership Excellence Volunteer Training </vt:lpstr>
      <vt:lpstr>Center for Leadership Excellence</vt:lpstr>
      <vt:lpstr>PowerPoint Presentation</vt:lpstr>
      <vt:lpstr>Section Rebate</vt:lpstr>
      <vt:lpstr>IEEE Concentration Banking</vt:lpstr>
      <vt:lpstr>IEEE Financial Management &amp; Control</vt:lpstr>
      <vt:lpstr>IEEE Financial Management &amp; Control</vt:lpstr>
      <vt:lpstr>Asset, Expense &amp; Cash Controls to be performed by the local unit leaders</vt:lpstr>
      <vt:lpstr>Contract Administration</vt:lpstr>
      <vt:lpstr>Insurance and Liability Insurance </vt:lpstr>
      <vt:lpstr>Expense Claims  </vt:lpstr>
      <vt:lpstr>Expense Claims  </vt:lpstr>
      <vt:lpstr>Expense Claims  </vt:lpstr>
      <vt:lpstr>When do I get paid?</vt:lpstr>
      <vt:lpstr> </vt:lpstr>
      <vt:lpstr> </vt:lpstr>
      <vt:lpstr>Example</vt:lpstr>
      <vt:lpstr>What do I send to tamashiro@ieee.org and tom@tomcoughlin.com?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Thomas Coughlin </cp:lastModifiedBy>
  <cp:revision>165</cp:revision>
  <dcterms:created xsi:type="dcterms:W3CDTF">2010-02-05T19:49:13Z</dcterms:created>
  <dcterms:modified xsi:type="dcterms:W3CDTF">2015-01-25T16:37:07Z</dcterms:modified>
</cp:coreProperties>
</file>