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74" r:id="rId3"/>
    <p:sldId id="257" r:id="rId4"/>
    <p:sldId id="299" r:id="rId5"/>
    <p:sldId id="258" r:id="rId6"/>
    <p:sldId id="259" r:id="rId7"/>
    <p:sldId id="260" r:id="rId8"/>
    <p:sldId id="300" r:id="rId9"/>
    <p:sldId id="301" r:id="rId10"/>
    <p:sldId id="295" r:id="rId11"/>
    <p:sldId id="324" r:id="rId12"/>
    <p:sldId id="296" r:id="rId13"/>
    <p:sldId id="306" r:id="rId14"/>
    <p:sldId id="297" r:id="rId15"/>
    <p:sldId id="302" r:id="rId16"/>
    <p:sldId id="303" r:id="rId17"/>
    <p:sldId id="304" r:id="rId18"/>
    <p:sldId id="305" r:id="rId19"/>
    <p:sldId id="298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289" r:id="rId28"/>
    <p:sldId id="287" r:id="rId29"/>
    <p:sldId id="286" r:id="rId30"/>
    <p:sldId id="288" r:id="rId31"/>
    <p:sldId id="281" r:id="rId32"/>
    <p:sldId id="275" r:id="rId33"/>
    <p:sldId id="262" r:id="rId34"/>
    <p:sldId id="263" r:id="rId35"/>
    <p:sldId id="269" r:id="rId36"/>
    <p:sldId id="270" r:id="rId37"/>
    <p:sldId id="271" r:id="rId38"/>
    <p:sldId id="277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261" r:id="rId47"/>
    <p:sldId id="28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4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m:Documents:IEEE%20Membership:IEEE%20US%20Membership%20Stats%20-%202000%20to%2020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m:Documents:IEEE%20Membership:IEEE%20US%20Membership%20Stats%20-%202000%20to%20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'[IEEE US Membership Stats - 2000 to 2014.xlsx]Statistics'!$A$21</c:f>
              <c:strCache>
                <c:ptCount val="1"/>
                <c:pt idx="0">
                  <c:v>Region 6</c:v>
                </c:pt>
              </c:strCache>
            </c:strRef>
          </c:tx>
          <c:invertIfNegative val="0"/>
          <c:cat>
            <c:numRef>
              <c:f>'[IEEE US Membership Stats - 2000 to 2014.xlsx]Statistics'!$B$15:$P$15</c:f>
              <c:numCache>
                <c:formatCode>General</c:formatCode>
                <c:ptCount val="15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</c:numCache>
            </c:numRef>
          </c:cat>
          <c:val>
            <c:numRef>
              <c:f>'[IEEE US Membership Stats - 2000 to 2014.xlsx]Statistics'!$B$21:$P$21</c:f>
              <c:numCache>
                <c:formatCode>#,##0</c:formatCode>
                <c:ptCount val="15"/>
                <c:pt idx="0">
                  <c:v>55870.0</c:v>
                </c:pt>
                <c:pt idx="1">
                  <c:v>56948.0</c:v>
                </c:pt>
                <c:pt idx="2">
                  <c:v>56937.0</c:v>
                </c:pt>
                <c:pt idx="3">
                  <c:v>53466.0</c:v>
                </c:pt>
                <c:pt idx="4">
                  <c:v>52435.0</c:v>
                </c:pt>
                <c:pt idx="5">
                  <c:v>51737.0</c:v>
                </c:pt>
                <c:pt idx="6">
                  <c:v>51035.0</c:v>
                </c:pt>
                <c:pt idx="7">
                  <c:v>50924.0</c:v>
                </c:pt>
                <c:pt idx="8">
                  <c:v>50351.0</c:v>
                </c:pt>
                <c:pt idx="9">
                  <c:v>50155.0</c:v>
                </c:pt>
                <c:pt idx="10">
                  <c:v>49242.0</c:v>
                </c:pt>
                <c:pt idx="11">
                  <c:v>48615.0</c:v>
                </c:pt>
                <c:pt idx="12">
                  <c:v>48077.0</c:v>
                </c:pt>
                <c:pt idx="13">
                  <c:v>47016.0</c:v>
                </c:pt>
                <c:pt idx="14">
                  <c:v>46459.0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43126536"/>
        <c:axId val="1935243416"/>
      </c:barChart>
      <c:catAx>
        <c:axId val="1843126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35243416"/>
        <c:crosses val="autoZero"/>
        <c:auto val="1"/>
        <c:lblAlgn val="ctr"/>
        <c:lblOffset val="100"/>
        <c:noMultiLvlLbl val="0"/>
      </c:catAx>
      <c:valAx>
        <c:axId val="193524341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843126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'[IEEE US Membership Stats - 2000 to 2014.xlsx]Statistics'!$A$31</c:f>
              <c:strCache>
                <c:ptCount val="1"/>
                <c:pt idx="0">
                  <c:v>Region 6</c:v>
                </c:pt>
              </c:strCache>
            </c:strRef>
          </c:tx>
          <c:invertIfNegative val="0"/>
          <c:cat>
            <c:numRef>
              <c:f>'[IEEE US Membership Stats - 2000 to 2014.xlsx]Statistics'!$B$25:$P$25</c:f>
              <c:numCache>
                <c:formatCode>General</c:formatCode>
                <c:ptCount val="15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</c:numCache>
            </c:numRef>
          </c:cat>
          <c:val>
            <c:numRef>
              <c:f>'[IEEE US Membership Stats - 2000 to 2014.xlsx]Statistics'!$B$31:$P$31</c:f>
              <c:numCache>
                <c:formatCode>#,##0</c:formatCode>
                <c:ptCount val="15"/>
                <c:pt idx="0">
                  <c:v>4930.0</c:v>
                </c:pt>
                <c:pt idx="1">
                  <c:v>5141.0</c:v>
                </c:pt>
                <c:pt idx="2">
                  <c:v>6028.0</c:v>
                </c:pt>
                <c:pt idx="3">
                  <c:v>5894.0</c:v>
                </c:pt>
                <c:pt idx="4">
                  <c:v>6250.0</c:v>
                </c:pt>
                <c:pt idx="5">
                  <c:v>5995.0</c:v>
                </c:pt>
                <c:pt idx="6">
                  <c:v>5671.0</c:v>
                </c:pt>
                <c:pt idx="7">
                  <c:v>5525.0</c:v>
                </c:pt>
                <c:pt idx="8">
                  <c:v>4906.0</c:v>
                </c:pt>
                <c:pt idx="9">
                  <c:v>5124.0</c:v>
                </c:pt>
                <c:pt idx="10">
                  <c:v>5052.0</c:v>
                </c:pt>
                <c:pt idx="11">
                  <c:v>5090.0</c:v>
                </c:pt>
                <c:pt idx="12">
                  <c:v>5202.0</c:v>
                </c:pt>
                <c:pt idx="13">
                  <c:v>5921.0</c:v>
                </c:pt>
                <c:pt idx="14">
                  <c:v>5471.0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30743608"/>
        <c:axId val="1936105368"/>
      </c:barChart>
      <c:catAx>
        <c:axId val="1930743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36105368"/>
        <c:crosses val="autoZero"/>
        <c:auto val="1"/>
        <c:lblAlgn val="ctr"/>
        <c:lblOffset val="100"/>
        <c:noMultiLvlLbl val="0"/>
      </c:catAx>
      <c:valAx>
        <c:axId val="19361053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930743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B9FD1-9F5E-C34F-BF52-1EF4AABB1F68}" type="datetimeFigureOut">
              <a:rPr lang="en-US" smtClean="0"/>
              <a:t>1/23/15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1876B-B480-734B-8C87-91F3FFBEC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30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49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5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22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0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40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37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3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78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2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7994B-3B48-C04A-BC7C-CF3058DB8B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6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57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36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81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82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06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04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41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125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59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20" name="Shape 8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b="0" i="0" u="none" strike="noStrike" cap="none" baseline="0"/>
              <a:t>BoK – body of knowledge</a:t>
            </a:r>
          </a:p>
        </p:txBody>
      </p:sp>
      <p:sp>
        <p:nvSpPr>
          <p:cNvPr id="821" name="Shape 8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Shape 1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30" name="Shape 1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800" b="0" i="0" u="none" strike="noStrike" cap="none" baseline="0"/>
          </a:p>
        </p:txBody>
      </p:sp>
      <p:sp>
        <p:nvSpPr>
          <p:cNvPr id="1131" name="Shape 11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92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88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90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9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978816-15EE-1543-B9FE-CFFE163290CB}" type="slidenum">
              <a:rPr lang="en-US" sz="1200"/>
              <a:pPr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80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 Paul </a:t>
            </a:r>
            <a:r>
              <a:rPr lang="en-US" dirty="0" err="1"/>
              <a:t>Wesling</a:t>
            </a:r>
            <a:r>
              <a:rPr lang="en-US" dirty="0"/>
              <a:t> is already starting to work on teaching other sections how to do something like the SF BAC </a:t>
            </a:r>
            <a:r>
              <a:rPr lang="en-US" dirty="0" err="1"/>
              <a:t>eGRID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* The </a:t>
            </a:r>
            <a:r>
              <a:rPr lang="en-US" dirty="0"/>
              <a:t>value of such a federated list of meetings will become even more important as we have webinars of these meetings available—increases knowledge and thus participation in these meetings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AC36F-0BA0-0047-B97B-F80D1241AD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61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4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231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BFFE9-80CC-4844-836E-F4CA8989BD96}" type="slidenum">
              <a:rPr lang="en-US"/>
              <a:pPr/>
              <a:t>38</a:t>
            </a:fld>
            <a:endParaRPr lang="en-US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2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64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464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360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635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338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38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118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119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29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04/02/11</a:t>
            </a:r>
          </a:p>
        </p:txBody>
      </p:sp>
      <p:sp>
        <p:nvSpPr>
          <p:cNvPr id="5222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268EB97-47B9-4BBF-B26F-433AAC680807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52228" name="Rectangle 1"/>
          <p:cNvSpPr>
            <a:spLocks noGrp="1" noChangeArrowheads="1"/>
          </p:cNvSpPr>
          <p:nvPr>
            <p:ph type="body"/>
          </p:nvPr>
        </p:nvSpPr>
        <p:spPr>
          <a:xfrm>
            <a:off x="923925" y="4343400"/>
            <a:ext cx="5086350" cy="4116388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 idx="1"/>
          </p:nvPr>
        </p:nvSpPr>
        <p:spPr>
          <a:xfrm>
            <a:off x="1002937" y="689311"/>
            <a:ext cx="4931871" cy="3422440"/>
          </a:xfrm>
          <a:solidFill>
            <a:srgbClr val="FFFFFF"/>
          </a:solidFill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7666" y="682220"/>
            <a:ext cx="4924203" cy="3416766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9" y="4325939"/>
            <a:ext cx="5026025" cy="40989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04/02/11</a:t>
            </a:r>
          </a:p>
        </p:txBody>
      </p:sp>
      <p:sp>
        <p:nvSpPr>
          <p:cNvPr id="6758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60B845B-5C68-4E08-BE95-3306DF4D5BD9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6758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675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07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876B-B480-734B-8C87-91F3FFBEC1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0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00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0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64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, No Content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365125" y="134938"/>
            <a:ext cx="8326437" cy="1076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65" name="Shape 465"/>
          <p:cNvSpPr txBox="1">
            <a:spLocks noGrp="1"/>
          </p:cNvSpPr>
          <p:nvPr>
            <p:ph type="sldNum" idx="12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6" name="Shape 466"/>
          <p:cNvSpPr txBox="1">
            <a:spLocks noGrp="1"/>
          </p:cNvSpPr>
          <p:nvPr>
            <p:ph type="dt" idx="10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109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3997" cy="13405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6889" y="197555"/>
            <a:ext cx="8381999" cy="1030112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header title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0B30B4-8BA1-E748-9630-47607DB342DA}" type="datetime1">
              <a:rPr lang="en-US" smtClean="0"/>
              <a:pPr/>
              <a:t>1/23/15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366889" y="1644952"/>
            <a:ext cx="8381999" cy="436638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>
              <a:spcBef>
                <a:spcPts val="1800"/>
              </a:spcBef>
              <a:buSzPct val="135000"/>
              <a:buFontTx/>
              <a:buBlip>
                <a:blip r:embed="rId3"/>
              </a:buBlip>
              <a:defRPr sz="22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94360" indent="-182880"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3pPr>
            <a:lvl4pPr marL="10515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defRPr sz="1500" baseline="0"/>
            </a:lvl4pPr>
            <a:lvl5pPr marL="123444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4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Content</a:t>
            </a:r>
          </a:p>
          <a:p>
            <a:pPr lvl="1"/>
            <a:r>
              <a:rPr lang="en-US" sz="1800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453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9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4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1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60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4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92D8B-8BCA-4C44-BA22-A5CF7927D85A}" type="datetimeFigureOut">
              <a:rPr lang="en-US" smtClean="0"/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D9ABF-AAE3-6D45-9DB6-D73A4C714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2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ee.org/loyalty" TargetMode="External"/><Relationship Id="rId4" Type="http://schemas.openxmlformats.org/officeDocument/2006/relationships/hyperlink" Target="https://supportcenter.ieee.org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ee.org/fellows" TargetMode="External"/><Relationship Id="rId4" Type="http://schemas.openxmlformats.org/officeDocument/2006/relationships/hyperlink" Target="http://www.ieee.org/mga-awards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mga-nomination-form.fluidreview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1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1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package" Target="../embeddings/Microsoft_Word_Document4.docx"/><Relationship Id="rId5" Type="http://schemas.openxmlformats.org/officeDocument/2006/relationships/image" Target="../media/image2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package" Target="../embeddings/Microsoft_Word_Document5.docx"/><Relationship Id="rId5" Type="http://schemas.openxmlformats.org/officeDocument/2006/relationships/image" Target="../media/image2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hyperlink" Target="http://www.ieee.org/web/publications/rights/mbbluegif.html" TargetMode="External"/><Relationship Id="rId6" Type="http://schemas.openxmlformats.org/officeDocument/2006/relationships/image" Target="../media/image8.png"/><Relationship Id="rId7" Type="http://schemas.openxmlformats.org/officeDocument/2006/relationships/image" Target="http://www.ieee.org/portal/cms_docs_iportals/iportals/publications/rights/MBblue.gif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ppies on Property and Will and Ben Science Experiments 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30236" y="-1247343"/>
            <a:ext cx="15011400" cy="964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37373"/>
            <a:ext cx="8496201" cy="1470025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Letting a Thousand </a:t>
            </a:r>
            <a:br>
              <a:rPr lang="en-US" sz="6000" b="1" dirty="0" smtClean="0"/>
            </a:br>
            <a:r>
              <a:rPr lang="en-US" sz="6000" b="1" dirty="0" smtClean="0"/>
              <a:t>Flowers </a:t>
            </a:r>
            <a:r>
              <a:rPr lang="en-US" sz="6000" b="1" dirty="0" smtClean="0">
                <a:latin typeface="Apple Chancery"/>
                <a:cs typeface="Apple Chancery"/>
              </a:rPr>
              <a:t>Bloom</a:t>
            </a:r>
            <a:endParaRPr lang="en-US" sz="6000" b="1" dirty="0">
              <a:latin typeface="Apple Chancery"/>
              <a:cs typeface="Apple Chancery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Tom Coughlin,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IEEE Region 6 Director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2015-2016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975" y="197555"/>
            <a:ext cx="7945913" cy="1030112"/>
          </a:xfrm>
        </p:spPr>
        <p:txBody>
          <a:bodyPr/>
          <a:lstStyle/>
          <a:p>
            <a:r>
              <a:rPr lang="en-US" sz="2800" dirty="0" smtClean="0"/>
              <a:t>STATISTICS – Region 6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0B30B4-8BA1-E748-9630-47607DB342DA}" type="datetime1">
              <a:rPr lang="en-US" smtClean="0"/>
              <a:pPr/>
              <a:t>1/23/15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705891"/>
              </p:ext>
            </p:extLst>
          </p:nvPr>
        </p:nvGraphicFramePr>
        <p:xfrm>
          <a:off x="577050" y="1633493"/>
          <a:ext cx="8171840" cy="4279037"/>
        </p:xfrm>
        <a:graphic>
          <a:graphicData uri="http://schemas.openxmlformats.org/drawingml/2006/table">
            <a:tbl>
              <a:tblPr/>
              <a:tblGrid>
                <a:gridCol w="1634368"/>
                <a:gridCol w="1634368"/>
                <a:gridCol w="1634368"/>
                <a:gridCol w="1634368"/>
                <a:gridCol w="1634368"/>
              </a:tblGrid>
              <a:tr h="36293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Region </a:t>
                      </a: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 – December 2014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8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Grade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Dec-14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Dec-13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Change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Honorary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Fellow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1,356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0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Senior Member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5,840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5,823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Member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39,044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39,703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-659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-1.7%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Associate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1,199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1,375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-176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-12.8%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GSM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2,987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3,432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-445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07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Undergraduate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4,692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4,911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-219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-4.5%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1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55,163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56,608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-1,446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-2.6%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80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Reverse this Trend?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What can we do to stem the decline of IEEE members in Region 6</a:t>
            </a:r>
            <a:r>
              <a:rPr lang="en-US" sz="4800" dirty="0" smtClean="0"/>
              <a:t>?</a:t>
            </a:r>
          </a:p>
          <a:p>
            <a:r>
              <a:rPr lang="en-US" sz="4800" dirty="0" smtClean="0"/>
              <a:t>Is </a:t>
            </a:r>
            <a:r>
              <a:rPr lang="en-US" sz="4800" dirty="0"/>
              <a:t>there an opportunity </a:t>
            </a:r>
            <a:r>
              <a:rPr lang="en-US" sz="4800" dirty="0" smtClean="0"/>
              <a:t>to retain more </a:t>
            </a:r>
            <a:r>
              <a:rPr lang="en-US" sz="4800" dirty="0"/>
              <a:t>student members?</a:t>
            </a:r>
            <a:br>
              <a:rPr lang="en-US" sz="4800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4378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975" y="197555"/>
            <a:ext cx="7945913" cy="1030112"/>
          </a:xfrm>
        </p:spPr>
        <p:txBody>
          <a:bodyPr/>
          <a:lstStyle/>
          <a:p>
            <a:r>
              <a:rPr lang="en-US" sz="2800" dirty="0" smtClean="0"/>
              <a:t>STATISTICS – Region 6, Sections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0B30B4-8BA1-E748-9630-47607DB342DA}" type="datetime1">
              <a:rPr lang="en-US" smtClean="0"/>
              <a:pPr/>
              <a:t>1/23/15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555665"/>
              </p:ext>
            </p:extLst>
          </p:nvPr>
        </p:nvGraphicFramePr>
        <p:xfrm>
          <a:off x="457200" y="1686749"/>
          <a:ext cx="8229601" cy="4002987"/>
        </p:xfrm>
        <a:graphic>
          <a:graphicData uri="http://schemas.openxmlformats.org/drawingml/2006/table">
            <a:tbl>
              <a:tblPr/>
              <a:tblGrid>
                <a:gridCol w="796134"/>
                <a:gridCol w="2379748"/>
                <a:gridCol w="923054"/>
                <a:gridCol w="553832"/>
                <a:gridCol w="911515"/>
                <a:gridCol w="1615344"/>
                <a:gridCol w="1049974"/>
              </a:tblGrid>
              <a:tr h="199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Region Code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Section Name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Members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Region Code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Section Name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Members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Alamogordo-Holloman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Orange County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3065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Alaska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Oregon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3796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Albuquerque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Palouse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Boise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Phoenix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3239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Buenaventura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Richland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Central Coast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Sacramento Valley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1665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Central Montana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Diego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4382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Central Washington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Fernando Valley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China Lake-Bakersfield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Francisco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Coastal Los Angeles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Santa Clara Valley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11972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Eastern Idaho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Seattle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4306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Eastern Montana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Spokane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Foothill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Tucson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Fort Huachuca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Utah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Hawaii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Western Montana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Las Vegas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 Alamos/Northern New Mexico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Metropolitan Los Angeles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1699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Northern Nevada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R6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Oakland-East Bay Section</a:t>
                      </a: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4161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7" marR="8657" marT="86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4891596" y="1802167"/>
            <a:ext cx="71021" cy="38875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62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6 Society Memberships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1"/>
            <p:extLst>
              <p:ext uri="{D42A27DB-BD31-4B8C-83A1-F6EECF244321}">
                <p14:modId xmlns:p14="http://schemas.microsoft.com/office/powerpoint/2010/main" val="3051131653"/>
              </p:ext>
            </p:extLst>
          </p:nvPr>
        </p:nvGraphicFramePr>
        <p:xfrm>
          <a:off x="1142998" y="1447814"/>
          <a:ext cx="6781804" cy="5257804"/>
        </p:xfrm>
        <a:graphic>
          <a:graphicData uri="http://schemas.openxmlformats.org/drawingml/2006/table">
            <a:tbl>
              <a:tblPr/>
              <a:tblGrid>
                <a:gridCol w="1350652"/>
                <a:gridCol w="1093839"/>
                <a:gridCol w="428023"/>
                <a:gridCol w="114140"/>
                <a:gridCol w="285350"/>
                <a:gridCol w="285350"/>
                <a:gridCol w="285350"/>
                <a:gridCol w="285350"/>
                <a:gridCol w="285350"/>
                <a:gridCol w="342419"/>
                <a:gridCol w="228279"/>
                <a:gridCol w="285350"/>
                <a:gridCol w="285350"/>
                <a:gridCol w="285350"/>
                <a:gridCol w="941652"/>
              </a:tblGrid>
              <a:tr h="106708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2014 / 12</a:t>
                      </a:r>
                    </a:p>
                  </a:txBody>
                  <a:tcPr marL="8058" marR="8058" marT="805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636563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 anchor="b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058" marR="8058" marT="8058" marB="0" anchor="b">
                    <a:lnL>
                      <a:noFill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Number of Assets</a:t>
                      </a:r>
                    </a:p>
                  </a:txBody>
                  <a:tcPr marL="8058" marR="8058" marT="8058" marB="0" anchor="b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 Memberships</a:t>
                      </a:r>
                    </a:p>
                  </a:txBody>
                  <a:tcPr marL="8058" marR="8058" marT="8058" marB="0" anchor="b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Society</a:t>
                      </a:r>
                    </a:p>
                  </a:txBody>
                  <a:tcPr marL="8058" marR="8058" marT="8058" marB="0" anchor="b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Acronym</a:t>
                      </a:r>
                    </a:p>
                  </a:txBody>
                  <a:tcPr marL="8058" marR="8058" marT="8058" marB="0" anchor="b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H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LF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F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LS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SM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LM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AM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GSM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StM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AF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Aerospace and Electronic Systems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AES010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399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777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Antennas and Propagation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AP003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594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1098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Broadcast Technology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BT002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237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Computer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C016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580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666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4880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196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299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390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8937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Circuits and Systems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CAS004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182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1606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Consumer Electronics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CE008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546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833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Computational Intelligence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CIS011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339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564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Communications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COM019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541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391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3400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338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309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5521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203715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Components, Packaging, and Manufacturing Technology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CPMT021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659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Control Systems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CS023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547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932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Dielectrics and Electrical Insulation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DEI032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Education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E025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278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Electron Devices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ED015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387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172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1306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2228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Engineering in Medicine and Biology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EMB018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646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1161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Electromagnetic Compatibility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EMC027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370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597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Geoscience and Remote Sensing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GRS029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195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373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Industry Applications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IA034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657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1101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Industrial Electronics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IE013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183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Instrumentation and Measurement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IM009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452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Information Theory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IT012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476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Intelligent Transportation Systems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ITSS038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Magnetics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MAG033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409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Microwave Theory and Techniques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MTT017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295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165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1211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2017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Nuclear and Plasma Sciences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NPS005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332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643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Oceanic Engineering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OE022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275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Professional Communication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PC026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Power &amp; Energy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PE031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240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377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292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2504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174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192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4025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Power Electronics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PEL035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529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803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Photonics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PHO036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553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971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Product Safety Engineering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PSE043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194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Robotics and Automation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RA024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755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1170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Reliability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RL007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199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305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Society on Social Implications of Technology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SIT030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Systems, Man, and Cybernetics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SMC028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180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316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Signal Processing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SP001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97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325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1227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2043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Solid-State Circuits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SSC037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2043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2859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203715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Technology and Engineering Management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TEM014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246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203715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Ultrasonics, Ferroelectrics, and Frequency Control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UFFC020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15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337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IEEE Vehicular Technology Society Membership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VT006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47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276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453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  <a:tr h="116409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 Memberships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F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1019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1196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1606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5068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3474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27233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726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2091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1448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1910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45773</a:t>
                      </a:r>
                    </a:p>
                  </a:txBody>
                  <a:tcPr marL="8058" marR="8058" marT="8058" marB="0">
                    <a:lnL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95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07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975" y="197555"/>
            <a:ext cx="7945913" cy="1030112"/>
          </a:xfrm>
        </p:spPr>
        <p:txBody>
          <a:bodyPr/>
          <a:lstStyle/>
          <a:p>
            <a:r>
              <a:rPr lang="en-US" sz="2800" dirty="0" smtClean="0"/>
              <a:t>STATISTICS - Total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0B30B4-8BA1-E748-9630-47607DB342DA}" type="datetime1">
              <a:rPr lang="en-US" smtClean="0"/>
              <a:pPr/>
              <a:t>1/23/15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262924"/>
              </p:ext>
            </p:extLst>
          </p:nvPr>
        </p:nvGraphicFramePr>
        <p:xfrm>
          <a:off x="444368" y="1677877"/>
          <a:ext cx="8380041" cy="4367817"/>
        </p:xfrm>
        <a:graphic>
          <a:graphicData uri="http://schemas.openxmlformats.org/drawingml/2006/table">
            <a:tbl>
              <a:tblPr/>
              <a:tblGrid>
                <a:gridCol w="565941"/>
                <a:gridCol w="483407"/>
                <a:gridCol w="483407"/>
                <a:gridCol w="477512"/>
                <a:gridCol w="477512"/>
                <a:gridCol w="477512"/>
                <a:gridCol w="477512"/>
                <a:gridCol w="477512"/>
                <a:gridCol w="477512"/>
                <a:gridCol w="477512"/>
                <a:gridCol w="477512"/>
                <a:gridCol w="477512"/>
                <a:gridCol w="477512"/>
                <a:gridCol w="483407"/>
                <a:gridCol w="483407"/>
                <a:gridCol w="627840"/>
                <a:gridCol w="477512"/>
              </a:tblGrid>
              <a:tr h="254600">
                <a:tc gridSpan="17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Geographic IEEE Membership Summary - December 2014</a:t>
                      </a:r>
                    </a:p>
                  </a:txBody>
                  <a:tcPr marL="8620" marR="8620" marT="8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4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REGION</a:t>
                      </a:r>
                    </a:p>
                  </a:txBody>
                  <a:tcPr marL="8620" marR="8620" marT="8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Higher-Grade w/o GSM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Graduate Students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Undergraduate Students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MEMBERS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4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2014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Change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2014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Change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2014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Change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2014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Change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620" marR="8620" marT="8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28,743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29,840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(1,097)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-3.7%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2,065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2,243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(178)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-7.9%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2,531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2,419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 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33,339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34,502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(1,163)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-3.4%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25,362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25,890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(528)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-2.0%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1,975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2,082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(107)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-5.1%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1,994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2,060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(66)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-3.2%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29,331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30,032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(701)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-2.3%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24,227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24,366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(139)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-0.6%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2,398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2,557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(159)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-6.2%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3,573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3,729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(156)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-4.2%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30,198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30,652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(454)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-1.5%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18,177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18,227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(50)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-0.3%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2,045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2,096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(51)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-2.4%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2,220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2,320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(100)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-4.3%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22,442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22,643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(201)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-0.9%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23,583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23,880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(297)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-1.2%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1,997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2,016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(19)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-0.9%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2,897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3,024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(127)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-4.2%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28,477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28,920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(443)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-1.5%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47,484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48,265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(781)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-1.6%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2,987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3,432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(445)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-13.0%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4,692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4,911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(219)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-4.5%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55,163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56,608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(1,445)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-2.6%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1-6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167,576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170,468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(2,892)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-1.7%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13,467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14,426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(959)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-6.6%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17,907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18,463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(556)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-3.0%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198,950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203,357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(4,407)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-2.2%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13,821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13,719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 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2,149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2,252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(103)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-4.6%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1,926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2,082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(156)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-7.5%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17,896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18,053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(157)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-0.9%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55,908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55,652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256 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11,607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12,036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(429)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-3.6%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10,691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10,909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(218)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-2.0%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78,206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78,597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(391)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-0.5%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10,557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10,614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(57)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-0.5%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1,513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1,516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(3)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-0.2%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6,830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6,937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(107)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-1.5%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18,900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19,067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(167)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-0.9%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61,557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60,349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1,208 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16,661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15,624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1,037 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34,318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36,144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(1,826)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-5.1%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112,536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112,117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419 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7-10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141,843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140,334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1,509 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31,930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31,428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502 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53,765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56,072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(2,307)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-4.1%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227,538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227,834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(296)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-0.1%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42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8620" marR="8620" marT="8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309,419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310,802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(1,383)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-0.4%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45,397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45,854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(457)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-1.0%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71,672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74,535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(2,863)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-3.8%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426,488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431,191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(4,703)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-1.1%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33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R7-10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49%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620" marR="8620" marT="8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95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975" y="197555"/>
            <a:ext cx="7945913" cy="1030112"/>
          </a:xfrm>
        </p:spPr>
        <p:txBody>
          <a:bodyPr/>
          <a:lstStyle/>
          <a:p>
            <a:r>
              <a:rPr lang="en-US" sz="2800" dirty="0" smtClean="0"/>
              <a:t>IMPORTANT LINKS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0B30B4-8BA1-E748-9630-47607DB342DA}" type="datetime1">
              <a:rPr lang="en-US" smtClean="0"/>
              <a:pPr/>
              <a:t>1/23/15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4365" y="1482571"/>
            <a:ext cx="82291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Member Loyalty Program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Recognize members for their years of service as a member with a Pin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Local units purchase at cost and present to members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Tiers of recognition for cumulative years of service in any official IEEE Membership Grade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Learn more at </a:t>
            </a:r>
            <a:r>
              <a:rPr lang="en-US" dirty="0" smtClean="0">
                <a:hlinkClick r:id="rId3"/>
              </a:rPr>
              <a:t>www.ieee.org/loyalty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Geographic Units FAQ’s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One-stop contact point for Geo-unit related questions and answers </a:t>
            </a:r>
            <a:r>
              <a:rPr lang="en-US" dirty="0" smtClean="0">
                <a:hlinkClick r:id="rId4"/>
              </a:rPr>
              <a:t>https://supportcenter.ieee.org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IEEE Resume Lab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Online service that allows IEEE members to develop a resume or curriculum vitae using a wide array of resume templates www.ieee.org/membership_services/membership/resumelab.thml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0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975" y="197555"/>
            <a:ext cx="7945913" cy="1030112"/>
          </a:xfrm>
        </p:spPr>
        <p:txBody>
          <a:bodyPr/>
          <a:lstStyle/>
          <a:p>
            <a:r>
              <a:rPr lang="en-US" sz="2800" dirty="0" smtClean="0"/>
              <a:t>DEADLINES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0B30B4-8BA1-E748-9630-47607DB342DA}" type="datetime1">
              <a:rPr lang="en-US" smtClean="0"/>
              <a:pPr/>
              <a:t>1/23/15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4366" y="1547845"/>
            <a:ext cx="8468815" cy="481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Call for Fellow Nominations </a:t>
            </a:r>
            <a:r>
              <a:rPr lang="en-US" dirty="0"/>
              <a:t>– The nomination period for the 2016 Fellow Class is open until 01 March 2015.  Learn more at </a:t>
            </a:r>
            <a:r>
              <a:rPr lang="en-US" dirty="0">
                <a:hlinkClick r:id="rId3"/>
              </a:rPr>
              <a:t>www.ieee.org/fellows</a:t>
            </a:r>
            <a:endParaRPr lang="en-US" dirty="0"/>
          </a:p>
          <a:p>
            <a:endParaRPr lang="en-US" dirty="0"/>
          </a:p>
          <a:p>
            <a:r>
              <a:rPr lang="en-US" b="1" u="sng" dirty="0"/>
              <a:t>MGA Award Deadlines</a:t>
            </a:r>
          </a:p>
          <a:p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b="1" dirty="0"/>
              <a:t>15 May 2015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MGA Outstanding Large, Medium, and Small Section Awards</a:t>
            </a:r>
          </a:p>
          <a:p>
            <a:pPr lvl="1"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b="1" dirty="0"/>
              <a:t>15 October 2015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MGA Larry K. Wilson Transnational Award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MGA Innovation Award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MGA Leadership Award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MGA Achievement Award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MGA Young Professionals Achievement Award</a:t>
            </a:r>
          </a:p>
          <a:p>
            <a:pPr lvl="1"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b="1" dirty="0"/>
              <a:t>Anytime</a:t>
            </a:r>
            <a:r>
              <a:rPr lang="en-US" dirty="0"/>
              <a:t>	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Friend of IEEE MGA</a:t>
            </a:r>
          </a:p>
          <a:p>
            <a:pPr lvl="1">
              <a:lnSpc>
                <a:spcPct val="80000"/>
              </a:lnSpc>
              <a:defRPr/>
            </a:pPr>
            <a:endParaRPr lang="en-US" dirty="0"/>
          </a:p>
          <a:p>
            <a:pPr marL="160020" algn="ctr">
              <a:lnSpc>
                <a:spcPct val="80000"/>
              </a:lnSpc>
              <a:defRPr/>
            </a:pPr>
            <a:r>
              <a:rPr lang="en-US" b="1" dirty="0"/>
              <a:t>Learn more at:</a:t>
            </a:r>
          </a:p>
          <a:p>
            <a:pPr marL="160020" algn="ctr">
              <a:lnSpc>
                <a:spcPct val="80000"/>
              </a:lnSpc>
              <a:defRPr/>
            </a:pPr>
            <a:r>
              <a:rPr lang="en-US" b="1" dirty="0">
                <a:hlinkClick r:id="rId4"/>
              </a:rPr>
              <a:t>http://www.ieee.org/mga-awards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465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975" y="197555"/>
            <a:ext cx="7945913" cy="1030112"/>
          </a:xfrm>
        </p:spPr>
        <p:txBody>
          <a:bodyPr/>
          <a:lstStyle/>
          <a:p>
            <a:r>
              <a:rPr lang="en-US" sz="2800" dirty="0" smtClean="0"/>
              <a:t>DEADLINES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0B30B4-8BA1-E748-9630-47607DB342DA}" type="datetime1">
              <a:rPr lang="en-US" smtClean="0"/>
              <a:pPr/>
              <a:t>1/23/15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4366" y="1482313"/>
            <a:ext cx="8304522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u="sng" dirty="0"/>
              <a:t>MGA Nomination </a:t>
            </a:r>
            <a:r>
              <a:rPr lang="en-US" sz="3200" b="1" u="sng" dirty="0" smtClean="0"/>
              <a:t>Deadlines</a:t>
            </a:r>
          </a:p>
          <a:p>
            <a:pPr>
              <a:defRPr/>
            </a:pPr>
            <a:endParaRPr lang="en-US" b="1" u="sng" dirty="0"/>
          </a:p>
          <a:p>
            <a:pPr>
              <a:defRPr/>
            </a:pPr>
            <a:r>
              <a:rPr lang="en-US" sz="2400" b="1" dirty="0"/>
              <a:t>15 March 2015</a:t>
            </a:r>
          </a:p>
          <a:p>
            <a:pPr marL="411480" lvl="1" indent="0">
              <a:buNone/>
              <a:defRPr/>
            </a:pPr>
            <a:r>
              <a:rPr lang="en-US" sz="2400" dirty="0"/>
              <a:t>2016 Vice President-MGA/MGA Board Chair</a:t>
            </a:r>
          </a:p>
          <a:p>
            <a:pPr marL="411480" lvl="1" indent="0">
              <a:buNone/>
              <a:defRPr/>
            </a:pPr>
            <a:r>
              <a:rPr lang="en-US" sz="2400" dirty="0"/>
              <a:t>2016 MGA Treasurer and MGA Vice Chairs</a:t>
            </a:r>
          </a:p>
          <a:p>
            <a:pPr marL="411480" lvl="1" indent="0">
              <a:buNone/>
              <a:defRPr/>
            </a:pPr>
            <a:r>
              <a:rPr lang="en-US" sz="2400" dirty="0"/>
              <a:t>2016 MGA Committee </a:t>
            </a:r>
            <a:r>
              <a:rPr lang="en-US" sz="2400" dirty="0" smtClean="0"/>
              <a:t>Chairs</a:t>
            </a:r>
            <a:endParaRPr lang="en-US" sz="2400" dirty="0"/>
          </a:p>
          <a:p>
            <a:pPr marL="411480" lvl="1" indent="0"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b="1" dirty="0" smtClean="0"/>
              <a:t>01 </a:t>
            </a:r>
            <a:r>
              <a:rPr lang="en-US" sz="2400" b="1" dirty="0"/>
              <a:t>August 2015</a:t>
            </a:r>
          </a:p>
          <a:p>
            <a:pPr marL="411480" lvl="1" indent="0">
              <a:buNone/>
              <a:defRPr/>
            </a:pPr>
            <a:r>
              <a:rPr lang="en-US" sz="2400" dirty="0"/>
              <a:t>2016 MGA Committee Members </a:t>
            </a:r>
          </a:p>
          <a:p>
            <a:pPr marL="411480" lvl="1" indent="0">
              <a:buNone/>
              <a:defRPr/>
            </a:pPr>
            <a:r>
              <a:rPr lang="en-US" sz="2400" dirty="0"/>
              <a:t>2016 MGA Liaisons appointed by VP-MGA</a:t>
            </a:r>
          </a:p>
          <a:p>
            <a:pPr marL="57150" indent="0" algn="ctr">
              <a:spcBef>
                <a:spcPts val="600"/>
              </a:spcBef>
              <a:buNone/>
              <a:defRPr/>
            </a:pPr>
            <a:endParaRPr lang="en-US" sz="2400" dirty="0"/>
          </a:p>
          <a:p>
            <a:pPr marL="57150" indent="0" algn="ctr">
              <a:buNone/>
              <a:defRPr/>
            </a:pPr>
            <a:r>
              <a:rPr lang="en-US" sz="2400" dirty="0"/>
              <a:t>Nominate yourself or a colleague at:</a:t>
            </a:r>
          </a:p>
          <a:p>
            <a:pPr marL="57150" indent="0" algn="ctr">
              <a:buNone/>
              <a:defRPr/>
            </a:pPr>
            <a:r>
              <a:rPr lang="en-US" sz="2400" b="1" dirty="0">
                <a:hlinkClick r:id="rId3"/>
              </a:rPr>
              <a:t>https://mga-nomination-form.fluidreview.com/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5869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975" y="197555"/>
            <a:ext cx="7945913" cy="1030112"/>
          </a:xfrm>
        </p:spPr>
        <p:txBody>
          <a:bodyPr/>
          <a:lstStyle/>
          <a:p>
            <a:r>
              <a:rPr lang="en-US" sz="2800" dirty="0" smtClean="0"/>
              <a:t>DEADLINES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0B30B4-8BA1-E748-9630-47607DB342DA}" type="datetime1">
              <a:rPr lang="en-US" smtClean="0"/>
              <a:pPr/>
              <a:t>1/23/15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C5383-B22C-A746-A4AF-C32103C6BFA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4366" y="1482313"/>
            <a:ext cx="8304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523783" y="1896642"/>
            <a:ext cx="8131945" cy="3939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/>
              <a:t>2014 Annual Reporting and Rebate Requirements</a:t>
            </a:r>
          </a:p>
          <a:p>
            <a:endParaRPr lang="en-US" dirty="0"/>
          </a:p>
          <a:p>
            <a:r>
              <a:rPr lang="en-US" sz="3200" b="1" dirty="0"/>
              <a:t>31 March 2015</a:t>
            </a:r>
          </a:p>
          <a:p>
            <a:endParaRPr lang="en-US" sz="3200" dirty="0"/>
          </a:p>
          <a:p>
            <a:r>
              <a:rPr lang="en-US" sz="3200" dirty="0"/>
              <a:t>Additional information can be found at www.ieee.org/societies_communities/geo_activities/mga_news.html</a:t>
            </a:r>
          </a:p>
        </p:txBody>
      </p:sp>
    </p:spTree>
    <p:extLst>
      <p:ext uri="{BB962C8B-B14F-4D97-AF65-F5344CB8AC3E}">
        <p14:creationId xmlns:p14="http://schemas.microsoft.com/office/powerpoint/2010/main" val="89659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Region 6 Resources</a:t>
            </a:r>
            <a:endParaRPr lang="en-US" sz="4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Coughlin Associates &amp; Objective Analysis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6B30E-6B10-184A-98C4-1009B5CA6E17}" type="slidenum">
              <a:rPr lang="en-US" smtClean="0"/>
              <a:t>19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9876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 smtClean="0"/>
              <a:t>IEEE Region 6 Objectives</a:t>
            </a:r>
          </a:p>
          <a:p>
            <a:r>
              <a:rPr lang="en-US" sz="4400" dirty="0" smtClean="0"/>
              <a:t>The IEEE and Region 6</a:t>
            </a:r>
          </a:p>
          <a:p>
            <a:r>
              <a:rPr lang="en-US" sz="4400" dirty="0" smtClean="0"/>
              <a:t>Region 6 Resources</a:t>
            </a:r>
          </a:p>
          <a:p>
            <a:r>
              <a:rPr lang="en-US" sz="4400" dirty="0" smtClean="0"/>
              <a:t>Pursuing the Visions of Engineering</a:t>
            </a:r>
          </a:p>
          <a:p>
            <a:r>
              <a:rPr lang="en-US" sz="4400" dirty="0" smtClean="0"/>
              <a:t>IEEE Region 6 Plans</a:t>
            </a:r>
          </a:p>
          <a:p>
            <a:endParaRPr lang="en-US" sz="4400" dirty="0" smtClean="0"/>
          </a:p>
          <a:p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6675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82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 6 Roster (1)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901559"/>
              </p:ext>
            </p:extLst>
          </p:nvPr>
        </p:nvGraphicFramePr>
        <p:xfrm>
          <a:off x="419100" y="771525"/>
          <a:ext cx="8305800" cy="576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Document" r:id="rId4" imgW="8305800" imgH="5765800" progId="Word.Document.12">
                  <p:embed/>
                </p:oleObj>
              </mc:Choice>
              <mc:Fallback>
                <p:oleObj name="Document" r:id="rId4" imgW="8305800" imgH="5765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00" y="771525"/>
                        <a:ext cx="8305800" cy="576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53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142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6 Roster </a:t>
            </a:r>
            <a:r>
              <a:rPr lang="en-US" dirty="0" smtClean="0"/>
              <a:t>(2)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369086"/>
              </p:ext>
            </p:extLst>
          </p:nvPr>
        </p:nvGraphicFramePr>
        <p:xfrm>
          <a:off x="419100" y="791633"/>
          <a:ext cx="8305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Document" r:id="rId4" imgW="8305800" imgH="5829300" progId="Word.Document.12">
                  <p:embed/>
                </p:oleObj>
              </mc:Choice>
              <mc:Fallback>
                <p:oleObj name="Document" r:id="rId4" imgW="8305800" imgH="5829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00" y="791633"/>
                        <a:ext cx="8305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593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6 Roster </a:t>
            </a:r>
            <a:r>
              <a:rPr lang="en-US" dirty="0" smtClean="0"/>
              <a:t>(3)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478785"/>
              </p:ext>
            </p:extLst>
          </p:nvPr>
        </p:nvGraphicFramePr>
        <p:xfrm>
          <a:off x="419100" y="1644650"/>
          <a:ext cx="83058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Document" r:id="rId4" imgW="8305800" imgH="3568700" progId="Word.Document.12">
                  <p:embed/>
                </p:oleObj>
              </mc:Choice>
              <mc:Fallback>
                <p:oleObj name="Document" r:id="rId4" imgW="8305800" imgH="3568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00" y="1644650"/>
                        <a:ext cx="8305800" cy="356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58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Spring Area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Focus is on section leader meetings and Section/Area/Region initiatives and committee reports</a:t>
            </a:r>
          </a:p>
          <a:p>
            <a:pPr lvl="1"/>
            <a:r>
              <a:rPr lang="en-US" dirty="0" smtClean="0"/>
              <a:t>PACE</a:t>
            </a:r>
          </a:p>
          <a:p>
            <a:pPr lvl="1"/>
            <a:r>
              <a:rPr lang="en-US" dirty="0" smtClean="0"/>
              <a:t>Student Activities</a:t>
            </a:r>
          </a:p>
          <a:p>
            <a:pPr lvl="1"/>
            <a:r>
              <a:rPr lang="en-US" dirty="0" smtClean="0"/>
              <a:t>Awards</a:t>
            </a:r>
          </a:p>
          <a:p>
            <a:pPr lvl="1"/>
            <a:r>
              <a:rPr lang="en-US" dirty="0" smtClean="0"/>
              <a:t>Others topics</a:t>
            </a:r>
          </a:p>
          <a:p>
            <a:r>
              <a:rPr lang="en-US" dirty="0" smtClean="0"/>
              <a:t>Should focus more on future plans with less focus on past history—strategic and logistical focus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9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Fall Area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is on student training and student competitions</a:t>
            </a:r>
          </a:p>
          <a:p>
            <a:r>
              <a:rPr lang="en-US" dirty="0" smtClean="0"/>
              <a:t>Student leader training</a:t>
            </a:r>
          </a:p>
          <a:p>
            <a:r>
              <a:rPr lang="en-US" dirty="0" smtClean="0"/>
              <a:t>Student papers, </a:t>
            </a:r>
            <a:r>
              <a:rPr lang="en-US" dirty="0" err="1" smtClean="0"/>
              <a:t>micromouse</a:t>
            </a:r>
            <a:r>
              <a:rPr lang="en-US" dirty="0" smtClean="0"/>
              <a:t>, </a:t>
            </a:r>
            <a:r>
              <a:rPr lang="en-US" dirty="0" err="1" smtClean="0"/>
              <a:t>hackathons</a:t>
            </a:r>
            <a:r>
              <a:rPr lang="en-US" dirty="0" smtClean="0"/>
              <a:t>, etc.</a:t>
            </a:r>
          </a:p>
          <a:p>
            <a:r>
              <a:rPr lang="en-US" dirty="0" smtClean="0"/>
              <a:t>Think about what we can do with these meetings to get the students to sign up and continue as full IEEE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4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2015 Region and Area Meeting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Spring</a:t>
            </a:r>
          </a:p>
          <a:p>
            <a:pPr lvl="1"/>
            <a:r>
              <a:rPr lang="en-US" dirty="0" smtClean="0"/>
              <a:t>Feb 23-25, 2015, Region 6 Meeting (</a:t>
            </a:r>
            <a:r>
              <a:rPr lang="en-US" dirty="0" err="1" smtClean="0"/>
              <a:t>Opcom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March 21, NE Area Meeting</a:t>
            </a:r>
          </a:p>
          <a:p>
            <a:pPr lvl="1"/>
            <a:r>
              <a:rPr lang="en-US" dirty="0" smtClean="0"/>
              <a:t>April 11, NW Area Meeting (Seattle)</a:t>
            </a:r>
          </a:p>
          <a:p>
            <a:pPr lvl="1"/>
            <a:r>
              <a:rPr lang="en-US" dirty="0" smtClean="0"/>
              <a:t>April 18, SW Area Meeting</a:t>
            </a:r>
          </a:p>
          <a:p>
            <a:pPr lvl="1"/>
            <a:r>
              <a:rPr lang="en-US" dirty="0" smtClean="0"/>
              <a:t>April 25, Central Area Meeting</a:t>
            </a:r>
          </a:p>
          <a:p>
            <a:pPr lvl="1"/>
            <a:r>
              <a:rPr lang="en-US" dirty="0" smtClean="0"/>
              <a:t>May 2, Southern Area Meeting</a:t>
            </a:r>
          </a:p>
          <a:p>
            <a:r>
              <a:rPr lang="en-US" dirty="0" smtClean="0"/>
              <a:t>Summer</a:t>
            </a:r>
          </a:p>
          <a:p>
            <a:pPr lvl="1"/>
            <a:r>
              <a:rPr lang="en-US" dirty="0" smtClean="0"/>
              <a:t>August 15, Region 6 Strategy Meeting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77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2015 Region and Area Meeting </a:t>
            </a:r>
            <a:r>
              <a:rPr lang="en-US" dirty="0" smtClean="0"/>
              <a:t>Schedule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Fall (Plan is to have at least 2 consolidated meetings—let’s decide today)</a:t>
            </a:r>
          </a:p>
          <a:p>
            <a:pPr lvl="1"/>
            <a:r>
              <a:rPr lang="en-US" dirty="0" smtClean="0"/>
              <a:t>Oct 3, Area Meeting 1</a:t>
            </a:r>
          </a:p>
          <a:p>
            <a:pPr lvl="1"/>
            <a:r>
              <a:rPr lang="en-US" dirty="0" smtClean="0"/>
              <a:t>Oct 17, Area Meeting 2</a:t>
            </a:r>
          </a:p>
          <a:p>
            <a:pPr lvl="1"/>
            <a:r>
              <a:rPr lang="en-US" dirty="0" smtClean="0"/>
              <a:t>October 24, Area Meeting 3</a:t>
            </a:r>
          </a:p>
          <a:p>
            <a:pPr lvl="1"/>
            <a:r>
              <a:rPr lang="en-US" dirty="0" smtClean="0"/>
              <a:t>Nov 6, Region 6 </a:t>
            </a:r>
            <a:r>
              <a:rPr lang="en-US" dirty="0" err="1" smtClean="0"/>
              <a:t>Excom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48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6302" y="-607884"/>
            <a:ext cx="10372007" cy="15713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9835" y="3335999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Pursuing the Visions of Engineering</a:t>
            </a:r>
            <a:endParaRPr 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6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/>
          <p:nvPr/>
        </p:nvSpPr>
        <p:spPr>
          <a:xfrm>
            <a:off x="2182813" y="3368675"/>
            <a:ext cx="2181224" cy="77946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A67B5"/>
              </a:gs>
              <a:gs pos="100000">
                <a:srgbClr val="A3DEFF"/>
              </a:gs>
            </a:gsLst>
            <a:lin ang="16200000" scaled="0"/>
          </a:gra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Standards</a:t>
            </a:r>
          </a:p>
        </p:txBody>
      </p:sp>
      <p:sp>
        <p:nvSpPr>
          <p:cNvPr id="787" name="Shape 787"/>
          <p:cNvSpPr/>
          <p:nvPr/>
        </p:nvSpPr>
        <p:spPr>
          <a:xfrm>
            <a:off x="1071562" y="4470400"/>
            <a:ext cx="2182811" cy="77946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A67B5"/>
              </a:gs>
              <a:gs pos="100000">
                <a:srgbClr val="A3DEFF"/>
              </a:gs>
            </a:gsLst>
            <a:lin ang="16200000" scaled="0"/>
          </a:gra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Tutorials</a:t>
            </a:r>
          </a:p>
        </p:txBody>
      </p:sp>
      <p:sp>
        <p:nvSpPr>
          <p:cNvPr id="788" name="Shape 788"/>
          <p:cNvSpPr/>
          <p:nvPr/>
        </p:nvSpPr>
        <p:spPr>
          <a:xfrm>
            <a:off x="3459162" y="2273300"/>
            <a:ext cx="1976437" cy="77946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A67B5"/>
              </a:gs>
              <a:gs pos="100000">
                <a:srgbClr val="A3DEFF"/>
              </a:gs>
            </a:gsLst>
            <a:lin ang="16200000" scaled="0"/>
          </a:gra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BoKs</a:t>
            </a:r>
          </a:p>
        </p:txBody>
      </p:sp>
      <p:sp>
        <p:nvSpPr>
          <p:cNvPr id="789" name="Shape 789"/>
          <p:cNvSpPr/>
          <p:nvPr/>
        </p:nvSpPr>
        <p:spPr>
          <a:xfrm>
            <a:off x="3927475" y="1798638"/>
            <a:ext cx="2251075" cy="78104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A67B5"/>
              </a:gs>
              <a:gs pos="100000">
                <a:srgbClr val="A3DEFF"/>
              </a:gs>
            </a:gsLst>
            <a:lin ang="16200000" scaled="0"/>
          </a:gra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Multimedia</a:t>
            </a:r>
          </a:p>
        </p:txBody>
      </p:sp>
      <p:sp>
        <p:nvSpPr>
          <p:cNvPr id="790" name="Shape 790"/>
          <p:cNvSpPr txBox="1">
            <a:spLocks noGrp="1"/>
          </p:cNvSpPr>
          <p:nvPr>
            <p:ph type="title"/>
          </p:nvPr>
        </p:nvSpPr>
        <p:spPr>
          <a:xfrm>
            <a:off x="365125" y="134938"/>
            <a:ext cx="8326437" cy="1076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baseline="0" dirty="0" smtClean="0">
                <a:latin typeface="Verdana"/>
                <a:ea typeface="Verdana"/>
                <a:cs typeface="Verdana"/>
                <a:sym typeface="Verdana"/>
              </a:rPr>
              <a:t>Many IEEE Products to Keep You Current</a:t>
            </a:r>
            <a:endParaRPr lang="en-US" sz="3200" b="1" i="0" u="none" strike="noStrike" cap="none" baseline="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1" name="Shape 791"/>
          <p:cNvSpPr txBox="1">
            <a:spLocks noGrp="1"/>
          </p:cNvSpPr>
          <p:nvPr>
            <p:ph type="sldNum" idx="12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 </a:t>
            </a:r>
          </a:p>
        </p:txBody>
      </p:sp>
      <p:sp>
        <p:nvSpPr>
          <p:cNvPr id="793" name="Shape 793"/>
          <p:cNvSpPr/>
          <p:nvPr/>
        </p:nvSpPr>
        <p:spPr>
          <a:xfrm>
            <a:off x="4651375" y="1290637"/>
            <a:ext cx="1627188" cy="78104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A67B5"/>
              </a:gs>
              <a:gs pos="100000">
                <a:srgbClr val="A3DEFF"/>
              </a:gs>
            </a:gsLst>
            <a:lin ang="16200000" scaled="0"/>
          </a:gra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Articles</a:t>
            </a:r>
          </a:p>
        </p:txBody>
      </p:sp>
      <p:sp>
        <p:nvSpPr>
          <p:cNvPr id="794" name="Shape 794"/>
          <p:cNvSpPr/>
          <p:nvPr/>
        </p:nvSpPr>
        <p:spPr>
          <a:xfrm>
            <a:off x="0" y="5527675"/>
            <a:ext cx="2424112" cy="77946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A67B5"/>
              </a:gs>
              <a:gs pos="100000">
                <a:srgbClr val="A3DEFF"/>
              </a:gs>
            </a:gsLst>
            <a:lin ang="16200000" scaled="0"/>
          </a:gra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Dist Lecturers</a:t>
            </a:r>
          </a:p>
        </p:txBody>
      </p:sp>
      <p:sp>
        <p:nvSpPr>
          <p:cNvPr id="795" name="Shape 795"/>
          <p:cNvSpPr/>
          <p:nvPr/>
        </p:nvSpPr>
        <p:spPr>
          <a:xfrm>
            <a:off x="530225" y="4992687"/>
            <a:ext cx="2182812" cy="77946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A67B5"/>
              </a:gs>
              <a:gs pos="100000">
                <a:srgbClr val="A3DEFF"/>
              </a:gs>
            </a:gsLst>
            <a:lin ang="16200000" scaled="0"/>
          </a:gra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Webinars</a:t>
            </a:r>
          </a:p>
        </p:txBody>
      </p:sp>
      <p:sp>
        <p:nvSpPr>
          <p:cNvPr id="796" name="Shape 796"/>
          <p:cNvSpPr/>
          <p:nvPr/>
        </p:nvSpPr>
        <p:spPr>
          <a:xfrm>
            <a:off x="1630362" y="3862387"/>
            <a:ext cx="2181224" cy="77946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A67B5"/>
              </a:gs>
              <a:gs pos="100000">
                <a:srgbClr val="A3DEFF"/>
              </a:gs>
            </a:gsLst>
            <a:lin ang="16200000" scaled="0"/>
          </a:gra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Workshops</a:t>
            </a:r>
          </a:p>
        </p:txBody>
      </p:sp>
      <p:sp>
        <p:nvSpPr>
          <p:cNvPr id="797" name="Shape 797"/>
          <p:cNvSpPr/>
          <p:nvPr/>
        </p:nvSpPr>
        <p:spPr>
          <a:xfrm>
            <a:off x="2813050" y="2795588"/>
            <a:ext cx="2182812" cy="78104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A67B5"/>
              </a:gs>
              <a:gs pos="100000">
                <a:srgbClr val="A3DEFF"/>
              </a:gs>
            </a:gsLst>
            <a:lin ang="16200000" scaled="0"/>
          </a:gra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Training</a:t>
            </a:r>
          </a:p>
        </p:txBody>
      </p:sp>
      <p:sp>
        <p:nvSpPr>
          <p:cNvPr id="798" name="Shape 798"/>
          <p:cNvSpPr/>
          <p:nvPr/>
        </p:nvSpPr>
        <p:spPr>
          <a:xfrm rot="-5400000">
            <a:off x="3873499" y="989013"/>
            <a:ext cx="4810124" cy="5537199"/>
          </a:xfrm>
          <a:prstGeom prst="rtTriangle">
            <a:avLst/>
          </a:prstGeom>
          <a:gradFill>
            <a:gsLst>
              <a:gs pos="0">
                <a:srgbClr val="0A67B5"/>
              </a:gs>
              <a:gs pos="100000">
                <a:srgbClr val="A3DEFF"/>
              </a:gs>
            </a:gsLst>
            <a:lin ang="16200000" scaled="0"/>
          </a:gra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baseline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9" name="Shape 799"/>
          <p:cNvSpPr/>
          <p:nvPr/>
        </p:nvSpPr>
        <p:spPr>
          <a:xfrm rot="5400000">
            <a:off x="207169" y="1048544"/>
            <a:ext cx="4433887" cy="4918074"/>
          </a:xfrm>
          <a:prstGeom prst="rtTriangle">
            <a:avLst/>
          </a:prstGeom>
          <a:gradFill>
            <a:gsLst>
              <a:gs pos="0">
                <a:srgbClr val="0A67B5"/>
              </a:gs>
              <a:gs pos="100000">
                <a:srgbClr val="A3DEFF"/>
              </a:gs>
            </a:gsLst>
            <a:lin ang="16200000" scaled="0"/>
          </a:gra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baseline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00" name="Shape 800"/>
          <p:cNvSpPr txBox="1"/>
          <p:nvPr/>
        </p:nvSpPr>
        <p:spPr>
          <a:xfrm>
            <a:off x="209550" y="1652588"/>
            <a:ext cx="2414588" cy="831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Technical Communities</a:t>
            </a:r>
          </a:p>
        </p:txBody>
      </p:sp>
      <p:sp>
        <p:nvSpPr>
          <p:cNvPr id="801" name="Shape 801"/>
          <p:cNvSpPr/>
          <p:nvPr/>
        </p:nvSpPr>
        <p:spPr>
          <a:xfrm>
            <a:off x="7054850" y="1401762"/>
            <a:ext cx="1974850" cy="501650"/>
          </a:xfrm>
          <a:prstGeom prst="rect">
            <a:avLst/>
          </a:prstGeom>
          <a:solidFill>
            <a:srgbClr val="00B050"/>
          </a:soli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Conferences</a:t>
            </a: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802" name="Shape 802"/>
          <p:cNvSpPr/>
          <p:nvPr/>
        </p:nvSpPr>
        <p:spPr>
          <a:xfrm>
            <a:off x="6529387" y="2506663"/>
            <a:ext cx="1976437" cy="473075"/>
          </a:xfrm>
          <a:prstGeom prst="rect">
            <a:avLst/>
          </a:prstGeom>
          <a:solidFill>
            <a:srgbClr val="00B050"/>
          </a:soli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Periodicals </a:t>
            </a:r>
          </a:p>
        </p:txBody>
      </p:sp>
      <p:sp>
        <p:nvSpPr>
          <p:cNvPr id="803" name="Shape 803"/>
          <p:cNvSpPr/>
          <p:nvPr/>
        </p:nvSpPr>
        <p:spPr>
          <a:xfrm>
            <a:off x="5846762" y="3181350"/>
            <a:ext cx="1976437" cy="454024"/>
          </a:xfrm>
          <a:prstGeom prst="rect">
            <a:avLst/>
          </a:prstGeom>
          <a:solidFill>
            <a:srgbClr val="00B050"/>
          </a:soli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Standards</a:t>
            </a:r>
          </a:p>
        </p:txBody>
      </p:sp>
      <p:sp>
        <p:nvSpPr>
          <p:cNvPr id="804" name="Shape 804"/>
          <p:cNvSpPr/>
          <p:nvPr/>
        </p:nvSpPr>
        <p:spPr>
          <a:xfrm>
            <a:off x="5278437" y="3862387"/>
            <a:ext cx="1976437" cy="390524"/>
          </a:xfrm>
          <a:prstGeom prst="rect">
            <a:avLst/>
          </a:prstGeom>
          <a:solidFill>
            <a:srgbClr val="00B050"/>
          </a:soli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Training</a:t>
            </a:r>
          </a:p>
        </p:txBody>
      </p:sp>
      <p:sp>
        <p:nvSpPr>
          <p:cNvPr id="805" name="Shape 805"/>
          <p:cNvSpPr/>
          <p:nvPr/>
        </p:nvSpPr>
        <p:spPr>
          <a:xfrm>
            <a:off x="4651375" y="4425950"/>
            <a:ext cx="2182812" cy="431799"/>
          </a:xfrm>
          <a:prstGeom prst="rect">
            <a:avLst/>
          </a:prstGeom>
          <a:solidFill>
            <a:srgbClr val="00B050"/>
          </a:soli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Certification</a:t>
            </a:r>
          </a:p>
        </p:txBody>
      </p:sp>
      <p:sp>
        <p:nvSpPr>
          <p:cNvPr id="806" name="Shape 806"/>
          <p:cNvSpPr/>
          <p:nvPr/>
        </p:nvSpPr>
        <p:spPr>
          <a:xfrm>
            <a:off x="4016375" y="5006975"/>
            <a:ext cx="2689224" cy="450850"/>
          </a:xfrm>
          <a:prstGeom prst="rect">
            <a:avLst/>
          </a:prstGeom>
          <a:solidFill>
            <a:srgbClr val="00B050"/>
          </a:soli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Web Advertising</a:t>
            </a:r>
          </a:p>
        </p:txBody>
      </p:sp>
      <p:sp>
        <p:nvSpPr>
          <p:cNvPr id="807" name="Shape 807"/>
          <p:cNvSpPr txBox="1"/>
          <p:nvPr/>
        </p:nvSpPr>
        <p:spPr>
          <a:xfrm>
            <a:off x="7185025" y="4654550"/>
            <a:ext cx="1844674" cy="1322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Supported by all IEEE Functional Units</a:t>
            </a:r>
          </a:p>
        </p:txBody>
      </p:sp>
      <p:sp>
        <p:nvSpPr>
          <p:cNvPr id="808" name="Shape 808"/>
          <p:cNvSpPr/>
          <p:nvPr/>
        </p:nvSpPr>
        <p:spPr>
          <a:xfrm>
            <a:off x="3489325" y="5603875"/>
            <a:ext cx="1974850" cy="558799"/>
          </a:xfrm>
          <a:prstGeom prst="rect">
            <a:avLst/>
          </a:prstGeom>
          <a:solidFill>
            <a:srgbClr val="00B050"/>
          </a:soli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Others </a:t>
            </a:r>
            <a:r>
              <a:rPr lang="en-US" sz="12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(merchandise, books)</a:t>
            </a:r>
          </a:p>
        </p:txBody>
      </p:sp>
      <p:sp>
        <p:nvSpPr>
          <p:cNvPr id="809" name="Shape 809"/>
          <p:cNvSpPr/>
          <p:nvPr/>
        </p:nvSpPr>
        <p:spPr>
          <a:xfrm>
            <a:off x="6834188" y="2049463"/>
            <a:ext cx="1976437" cy="322262"/>
          </a:xfrm>
          <a:prstGeom prst="rect">
            <a:avLst/>
          </a:prstGeom>
          <a:solidFill>
            <a:srgbClr val="00B050"/>
          </a:soli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Exhibits </a:t>
            </a:r>
          </a:p>
        </p:txBody>
      </p:sp>
      <p:sp>
        <p:nvSpPr>
          <p:cNvPr id="810" name="Shape 810"/>
          <p:cNvSpPr/>
          <p:nvPr/>
        </p:nvSpPr>
        <p:spPr>
          <a:xfrm rot="-9116854">
            <a:off x="146050" y="2182813"/>
            <a:ext cx="768349" cy="8096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00" y="60000"/>
                </a:moveTo>
                <a:lnTo>
                  <a:pt x="7500" y="60000"/>
                </a:lnTo>
                <a:cubicBezTo>
                  <a:pt x="7500" y="33529"/>
                  <a:pt x="26930" y="11136"/>
                  <a:pt x="52973" y="7593"/>
                </a:cubicBezTo>
                <a:cubicBezTo>
                  <a:pt x="79016" y="4050"/>
                  <a:pt x="103648" y="20449"/>
                  <a:pt x="110619" y="45972"/>
                </a:cubicBezTo>
                <a:lnTo>
                  <a:pt x="117833" y="45972"/>
                </a:lnTo>
                <a:lnTo>
                  <a:pt x="105000" y="59999"/>
                </a:lnTo>
                <a:lnTo>
                  <a:pt x="87833" y="45972"/>
                </a:lnTo>
                <a:lnTo>
                  <a:pt x="94942" y="45972"/>
                </a:lnTo>
                <a:lnTo>
                  <a:pt x="94942" y="45972"/>
                </a:lnTo>
                <a:cubicBezTo>
                  <a:pt x="88394" y="28648"/>
                  <a:pt x="70805" y="18584"/>
                  <a:pt x="53075" y="22017"/>
                </a:cubicBezTo>
                <a:cubicBezTo>
                  <a:pt x="35345" y="25450"/>
                  <a:pt x="22499" y="41407"/>
                  <a:pt x="22500" y="60000"/>
                </a:cubicBezTo>
                <a:close/>
              </a:path>
            </a:pathLst>
          </a:custGeom>
          <a:solidFill>
            <a:srgbClr val="002060"/>
          </a:soli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baseline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1" name="Shape 811"/>
          <p:cNvSpPr/>
          <p:nvPr/>
        </p:nvSpPr>
        <p:spPr>
          <a:xfrm rot="-9116853">
            <a:off x="157163" y="3005137"/>
            <a:ext cx="769936" cy="8096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00" y="60000"/>
                </a:moveTo>
                <a:lnTo>
                  <a:pt x="7500" y="60000"/>
                </a:lnTo>
                <a:cubicBezTo>
                  <a:pt x="7500" y="33542"/>
                  <a:pt x="26922" y="11158"/>
                  <a:pt x="52958" y="7610"/>
                </a:cubicBezTo>
                <a:cubicBezTo>
                  <a:pt x="78995" y="4061"/>
                  <a:pt x="103627" y="20441"/>
                  <a:pt x="110611" y="45946"/>
                </a:cubicBezTo>
                <a:lnTo>
                  <a:pt x="117823" y="45946"/>
                </a:lnTo>
                <a:lnTo>
                  <a:pt x="105000" y="59999"/>
                </a:lnTo>
                <a:lnTo>
                  <a:pt x="87823" y="45946"/>
                </a:lnTo>
                <a:lnTo>
                  <a:pt x="94926" y="45946"/>
                </a:lnTo>
                <a:lnTo>
                  <a:pt x="94926" y="45946"/>
                </a:lnTo>
                <a:cubicBezTo>
                  <a:pt x="88362" y="28658"/>
                  <a:pt x="70774" y="18626"/>
                  <a:pt x="53054" y="22065"/>
                </a:cubicBezTo>
                <a:cubicBezTo>
                  <a:pt x="35333" y="25503"/>
                  <a:pt x="22500" y="41437"/>
                  <a:pt x="22499" y="59999"/>
                </a:cubicBezTo>
                <a:close/>
              </a:path>
            </a:pathLst>
          </a:custGeom>
          <a:solidFill>
            <a:srgbClr val="002060"/>
          </a:solidFill>
          <a:ln w="9525" cap="flat">
            <a:solidFill>
              <a:srgbClr val="1964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baseline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2" name="Shape 812"/>
          <p:cNvSpPr txBox="1"/>
          <p:nvPr/>
        </p:nvSpPr>
        <p:spPr>
          <a:xfrm>
            <a:off x="11112" y="2971800"/>
            <a:ext cx="973136" cy="3079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</a:t>
            </a:r>
          </a:p>
        </p:txBody>
      </p:sp>
      <p:sp>
        <p:nvSpPr>
          <p:cNvPr id="813" name="Shape 813"/>
          <p:cNvSpPr txBox="1"/>
          <p:nvPr/>
        </p:nvSpPr>
        <p:spPr>
          <a:xfrm>
            <a:off x="11112" y="3762375"/>
            <a:ext cx="1420811" cy="3079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Competency</a:t>
            </a:r>
          </a:p>
        </p:txBody>
      </p:sp>
      <p:sp>
        <p:nvSpPr>
          <p:cNvPr id="814" name="Shape 814"/>
          <p:cNvSpPr txBox="1"/>
          <p:nvPr/>
        </p:nvSpPr>
        <p:spPr>
          <a:xfrm rot="-2464145">
            <a:off x="1250950" y="3217863"/>
            <a:ext cx="2381250" cy="307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Content and Coverage</a:t>
            </a:r>
          </a:p>
        </p:txBody>
      </p:sp>
      <p:sp>
        <p:nvSpPr>
          <p:cNvPr id="815" name="Shape 815"/>
          <p:cNvSpPr txBox="1"/>
          <p:nvPr/>
        </p:nvSpPr>
        <p:spPr>
          <a:xfrm rot="-2703082">
            <a:off x="3711861" y="3864448"/>
            <a:ext cx="1647824" cy="3698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Curation</a:t>
            </a:r>
          </a:p>
        </p:txBody>
      </p:sp>
      <p:cxnSp>
        <p:nvCxnSpPr>
          <p:cNvPr id="816" name="Shape 816"/>
          <p:cNvCxnSpPr/>
          <p:nvPr/>
        </p:nvCxnSpPr>
        <p:spPr>
          <a:xfrm rot="10800000" flipH="1">
            <a:off x="3157538" y="1401762"/>
            <a:ext cx="1493836" cy="1341437"/>
          </a:xfrm>
          <a:prstGeom prst="straightConnector1">
            <a:avLst/>
          </a:prstGeom>
          <a:noFill/>
          <a:ln w="9525" cap="flat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817" name="Shape 817"/>
          <p:cNvCxnSpPr>
            <a:stCxn id="814" idx="1"/>
          </p:cNvCxnSpPr>
          <p:nvPr/>
        </p:nvCxnSpPr>
        <p:spPr>
          <a:xfrm flipH="1">
            <a:off x="10416" y="4154054"/>
            <a:ext cx="1533524" cy="1373187"/>
          </a:xfrm>
          <a:prstGeom prst="straightConnector1">
            <a:avLst/>
          </a:prstGeom>
          <a:noFill/>
          <a:ln w="9525" cap="flat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97033052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 txBox="1">
            <a:spLocks noGrp="1"/>
          </p:cNvSpPr>
          <p:nvPr>
            <p:ph type="title" idx="4294967295"/>
          </p:nvPr>
        </p:nvSpPr>
        <p:spPr>
          <a:xfrm>
            <a:off x="0" y="134938"/>
            <a:ext cx="8326437" cy="1076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SXSW</a:t>
            </a:r>
          </a:p>
        </p:txBody>
      </p:sp>
      <p:sp>
        <p:nvSpPr>
          <p:cNvPr id="1125" name="Shape 1125"/>
          <p:cNvSpPr/>
          <p:nvPr/>
        </p:nvSpPr>
        <p:spPr>
          <a:xfrm>
            <a:off x="5910262" y="165100"/>
            <a:ext cx="3109268" cy="42473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Partners</a:t>
            </a:r>
            <a:r>
              <a:rPr lang="en-US" sz="2400" b="0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 baseline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-US" sz="2400" b="0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IEEE Standards </a:t>
            </a:r>
            <a:r>
              <a:rPr lang="en-US" sz="2400" b="0" i="0" u="none" strike="noStrike" cap="none" baseline="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Association</a:t>
            </a:r>
            <a:endParaRPr sz="2400" b="0" i="0" u="none" strike="noStrike" cap="none" baseline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-US" sz="2400" b="0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IEEE Technical </a:t>
            </a:r>
            <a:r>
              <a:rPr lang="en-US" sz="2400" b="0" i="0" u="none" strike="noStrike" cap="none" baseline="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Activities</a:t>
            </a:r>
            <a:endParaRPr sz="2400" b="0" i="0" u="none" strike="noStrike" cap="none" baseline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-US" sz="2400" b="0" i="0" u="none" strike="noStrike" cap="none" baseline="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Spectrum</a:t>
            </a:r>
            <a:endParaRPr sz="2400" b="0" i="0" u="none" strike="noStrike" cap="none" baseline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-US" sz="2400" b="0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Social Innovation </a:t>
            </a:r>
            <a:r>
              <a:rPr lang="en-US" sz="2400" b="0" i="0" u="none" strike="noStrike" cap="none" baseline="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team</a:t>
            </a:r>
            <a:endParaRPr sz="2400" b="0" i="0" u="none" strike="noStrike" cap="none" baseline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Verdana"/>
              <a:buChar char="•"/>
            </a:pPr>
            <a:r>
              <a:rPr lang="en-US" sz="2400" b="0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Corporate Communications</a:t>
            </a:r>
          </a:p>
        </p:txBody>
      </p:sp>
      <p:sp>
        <p:nvSpPr>
          <p:cNvPr id="1126" name="Shape 1126"/>
          <p:cNvSpPr/>
          <p:nvPr/>
        </p:nvSpPr>
        <p:spPr>
          <a:xfrm>
            <a:off x="5638798" y="4451194"/>
            <a:ext cx="3505201" cy="1754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Worked together to deliver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 keynote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4 featured speakers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9 sessions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meetups</a:t>
            </a:r>
            <a:endParaRPr lang="en-US" sz="2000" b="0" i="0" u="none" strike="noStrike" cap="none" baseline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baseline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and a party</a:t>
            </a:r>
          </a:p>
        </p:txBody>
      </p:sp>
      <p:pic>
        <p:nvPicPr>
          <p:cNvPr id="1127" name="Shape 1127"/>
          <p:cNvPicPr preferRelativeResize="0"/>
          <p:nvPr/>
        </p:nvPicPr>
        <p:blipFill rotWithShape="1">
          <a:blip r:embed="rId3"/>
          <a:srcRect l="30447" t="19721" r="31734" b="7561"/>
          <a:stretch/>
        </p:blipFill>
        <p:spPr>
          <a:xfrm>
            <a:off x="136525" y="117475"/>
            <a:ext cx="5502274" cy="6610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62559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430"/>
            <a:ext cx="8229600" cy="1143000"/>
          </a:xfrm>
        </p:spPr>
        <p:txBody>
          <a:bodyPr/>
          <a:lstStyle/>
          <a:p>
            <a:r>
              <a:rPr lang="en-US" dirty="0" smtClean="0"/>
              <a:t>IEEE Region 6 Objectives,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430"/>
            <a:ext cx="8229600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Respect and enable the volunteer</a:t>
            </a:r>
          </a:p>
          <a:p>
            <a:r>
              <a:rPr lang="en-US" dirty="0" smtClean="0"/>
              <a:t>Enhance membership and improve retention</a:t>
            </a:r>
          </a:p>
          <a:p>
            <a:r>
              <a:rPr lang="en-US" dirty="0" smtClean="0"/>
              <a:t>Enhance our on-line experience </a:t>
            </a:r>
          </a:p>
          <a:p>
            <a:r>
              <a:rPr lang="en-US" dirty="0" smtClean="0"/>
              <a:t>Create active alliances with industry and VCs</a:t>
            </a:r>
          </a:p>
          <a:p>
            <a:r>
              <a:rPr lang="en-US" dirty="0" smtClean="0"/>
              <a:t>Create active alliances with academia</a:t>
            </a:r>
          </a:p>
          <a:p>
            <a:r>
              <a:rPr lang="en-US" dirty="0" smtClean="0"/>
              <a:t>Create active alliances with technically oriented cultural groups and STEM</a:t>
            </a:r>
          </a:p>
          <a:p>
            <a:r>
              <a:rPr lang="en-US" dirty="0" smtClean="0"/>
              <a:t>Recognize and celebrate our history</a:t>
            </a:r>
          </a:p>
          <a:p>
            <a:r>
              <a:rPr lang="en-US" dirty="0" smtClean="0"/>
              <a:t>Make IEEE Region 6 cool, be creative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8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7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2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IEEE Can Be Cool, and Lead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121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can bring in the best, be the best</a:t>
            </a:r>
          </a:p>
          <a:p>
            <a:r>
              <a:rPr lang="en-US" dirty="0" smtClean="0"/>
              <a:t>We can get involved in worthwhile IEEE and non-IEEE activities</a:t>
            </a:r>
          </a:p>
          <a:p>
            <a:r>
              <a:rPr lang="en-US" dirty="0" smtClean="0"/>
              <a:t>We can work to create a broader sense of the value and uses of technology—humanitarian as well as economic values</a:t>
            </a:r>
          </a:p>
          <a:p>
            <a:r>
              <a:rPr lang="en-US" dirty="0" smtClean="0"/>
              <a:t>We can teach, inspire and mentor the next generation—yes, even IEEE Student Members</a:t>
            </a:r>
          </a:p>
          <a:p>
            <a:r>
              <a:rPr lang="en-US" dirty="0" smtClean="0"/>
              <a:t>We can create the future you would like to live in—now that is cool!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2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Frankfurt, 050508 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81200"/>
            <a:ext cx="10363200" cy="138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3082157" y="2765341"/>
            <a:ext cx="669007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IEEE Region 6 </a:t>
            </a: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Plans</a:t>
            </a:r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9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4448"/>
          </a:xfrm>
        </p:spPr>
        <p:txBody>
          <a:bodyPr/>
          <a:lstStyle/>
          <a:p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Region 6 Conferences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2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6333811" y="570252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3FC4BB3-1613-A847-B563-AE2AF4058694}" type="slidenum">
              <a:rPr lang="en-US" sz="1000">
                <a:solidFill>
                  <a:srgbClr val="898989"/>
                </a:solidFill>
              </a:rPr>
              <a:pPr/>
              <a:t>33</a:t>
            </a:fld>
            <a:endParaRPr lang="en-US" sz="1000">
              <a:solidFill>
                <a:srgbClr val="898989"/>
              </a:solidFill>
            </a:endParaRPr>
          </a:p>
        </p:txBody>
      </p:sp>
      <p:sp>
        <p:nvSpPr>
          <p:cNvPr id="46083" name="Content Placeholder 6"/>
          <p:cNvSpPr>
            <a:spLocks noGrp="1"/>
          </p:cNvSpPr>
          <p:nvPr>
            <p:ph idx="1"/>
          </p:nvPr>
        </p:nvSpPr>
        <p:spPr>
          <a:xfrm>
            <a:off x="644840" y="1244341"/>
            <a:ext cx="7772400" cy="290093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latin typeface="Verdana" charset="0"/>
                <a:ea typeface="ＭＳ Ｐゴシック" charset="0"/>
                <a:cs typeface="ＭＳ Ｐゴシック" charset="0"/>
              </a:rPr>
              <a:t>WIE – </a:t>
            </a:r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April 23-25, 2015, </a:t>
            </a:r>
            <a:r>
              <a:rPr lang="en-US" b="1" dirty="0">
                <a:latin typeface="Verdana" charset="0"/>
                <a:ea typeface="ＭＳ Ｐゴシック" charset="0"/>
                <a:cs typeface="ＭＳ Ｐゴシック" charset="0"/>
              </a:rPr>
              <a:t>San </a:t>
            </a:r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Jose </a:t>
            </a:r>
            <a:endParaRPr lang="en-US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Verdana" charset="0"/>
                <a:ea typeface="ＭＳ Ｐゴシック" charset="0"/>
                <a:cs typeface="ＭＳ Ｐゴシック" charset="0"/>
              </a:rPr>
              <a:t>GHTC – </a:t>
            </a:r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October 2015, Seattle</a:t>
            </a:r>
            <a:endParaRPr lang="en-US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 err="1" smtClean="0">
                <a:latin typeface="Verdana" charset="0"/>
                <a:ea typeface="ＭＳ Ｐゴシック" charset="0"/>
                <a:cs typeface="ＭＳ Ｐゴシック" charset="0"/>
              </a:rPr>
              <a:t>SusTech</a:t>
            </a:r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latin typeface="Verdana" charset="0"/>
                <a:ea typeface="ＭＳ Ｐゴシック" charset="0"/>
                <a:cs typeface="ＭＳ Ｐゴシック" charset="0"/>
              </a:rPr>
              <a:t>– </a:t>
            </a:r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July/August 2015, near Salt Lake City</a:t>
            </a:r>
          </a:p>
          <a:p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Rising Stars—January 3 &amp; 4, 2016, Las Vegas</a:t>
            </a:r>
          </a:p>
          <a:p>
            <a:r>
              <a:rPr lang="en-US" b="1" dirty="0" smtClean="0">
                <a:latin typeface="Verdana" charset="0"/>
                <a:ea typeface="ＭＳ Ｐゴシック" charset="0"/>
                <a:cs typeface="ＭＳ Ｐゴシック" charset="0"/>
              </a:rPr>
              <a:t>IEEE Day, October 6, 2015</a:t>
            </a:r>
            <a:endParaRPr lang="en-US" b="1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4" name="Rectangle 9"/>
          <p:cNvSpPr>
            <a:spLocks noChangeArrowheads="1"/>
          </p:cNvSpPr>
          <p:nvPr/>
        </p:nvSpPr>
        <p:spPr bwMode="auto">
          <a:xfrm>
            <a:off x="5147948" y="4921082"/>
            <a:ext cx="2427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b="1">
                <a:solidFill>
                  <a:schemeClr val="bg1"/>
                </a:solidFill>
              </a:rPr>
              <a:t>SUSTECH 2013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6085" name="Rectangle 10"/>
          <p:cNvSpPr>
            <a:spLocks noChangeArrowheads="1"/>
          </p:cNvSpPr>
          <p:nvPr/>
        </p:nvSpPr>
        <p:spPr bwMode="auto">
          <a:xfrm>
            <a:off x="-960437" y="6244505"/>
            <a:ext cx="37115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t-BR" sz="600" b="1" i="1">
                <a:solidFill>
                  <a:schemeClr val="bg1"/>
                </a:solidFill>
              </a:rPr>
              <a:t>1</a:t>
            </a:r>
            <a:r>
              <a:rPr lang="pt-BR" sz="600" b="1" i="1" baseline="30000">
                <a:solidFill>
                  <a:schemeClr val="bg1"/>
                </a:solidFill>
              </a:rPr>
              <a:t>st</a:t>
            </a:r>
            <a:r>
              <a:rPr lang="pt-BR" sz="600" b="1" i="1">
                <a:solidFill>
                  <a:schemeClr val="bg1"/>
                </a:solidFill>
              </a:rPr>
              <a:t>  I E E E  Co n f e r e n c e  o n  T e c h n o l o g i e s  f o r  Su s t a i n a b i l i t y</a:t>
            </a:r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46086" name="Rectangle 1"/>
          <p:cNvSpPr>
            <a:spLocks noChangeArrowheads="1"/>
          </p:cNvSpPr>
          <p:nvPr/>
        </p:nvSpPr>
        <p:spPr bwMode="auto">
          <a:xfrm>
            <a:off x="4960938" y="5332638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800" b="1" dirty="0"/>
              <a:t>Women in Engineering</a:t>
            </a:r>
          </a:p>
          <a:p>
            <a:pPr algn="ctr" eaLnBrk="0" hangingPunct="0"/>
            <a:r>
              <a:rPr lang="en-US" sz="1800" b="1" dirty="0"/>
              <a:t>International Leadership Conference </a:t>
            </a:r>
          </a:p>
        </p:txBody>
      </p:sp>
      <p:pic>
        <p:nvPicPr>
          <p:cNvPr id="460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08" y="5545045"/>
            <a:ext cx="3340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8" y="4356100"/>
            <a:ext cx="292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4796063"/>
            <a:ext cx="17319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308" y="4026746"/>
            <a:ext cx="1892300" cy="23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8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656"/>
            <a:ext cx="8229600" cy="1143000"/>
          </a:xfrm>
        </p:spPr>
        <p:txBody>
          <a:bodyPr/>
          <a:lstStyle/>
          <a:p>
            <a:r>
              <a:rPr lang="en-US" dirty="0" smtClean="0"/>
              <a:t>New Conference Ideas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656"/>
            <a:ext cx="8229600" cy="4873969"/>
          </a:xfrm>
        </p:spPr>
        <p:txBody>
          <a:bodyPr>
            <a:noAutofit/>
          </a:bodyPr>
          <a:lstStyle/>
          <a:p>
            <a:r>
              <a:rPr lang="en-US" sz="3100" dirty="0" smtClean="0"/>
              <a:t>We want to make the Region 6 web site the a resource for students, section leaders and IEEE members</a:t>
            </a:r>
          </a:p>
          <a:p>
            <a:r>
              <a:rPr lang="en-US" sz="3100" dirty="0" smtClean="0"/>
              <a:t>Region 6 is looking at creating annual technology conferences with an industrial focus</a:t>
            </a:r>
          </a:p>
          <a:p>
            <a:r>
              <a:rPr lang="en-US" sz="3100" dirty="0" smtClean="0"/>
              <a:t>Region 6 is looking into a conference on Intellectual Property</a:t>
            </a:r>
          </a:p>
          <a:p>
            <a:r>
              <a:rPr lang="en-US" sz="3100" dirty="0" smtClean="0"/>
              <a:t>We will partner with other IEEE and non-IEEE entities on worthwhile events—like </a:t>
            </a:r>
            <a:r>
              <a:rPr lang="en-US" sz="3100" dirty="0" err="1" smtClean="0"/>
              <a:t>Techmanity</a:t>
            </a:r>
            <a:r>
              <a:rPr lang="en-US" sz="3100" dirty="0" smtClean="0"/>
              <a:t>, a SMPTE Conference, etc.</a:t>
            </a:r>
          </a:p>
          <a:p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843882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1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Create a Region 6 Meeting </a:t>
            </a:r>
            <a:r>
              <a:rPr lang="en-US" dirty="0" err="1" smtClean="0"/>
              <a:t>DataBase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74212" cy="4525963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 smtClean="0"/>
              <a:t>We need a federated and easily searchable list of Region 6 meetings so IEEE members and others can find one where ever they go in R6</a:t>
            </a:r>
          </a:p>
          <a:p>
            <a:r>
              <a:rPr lang="en-US" sz="3600" dirty="0" smtClean="0"/>
              <a:t>This could tie into our chapter meeting recording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313" y="1795303"/>
            <a:ext cx="42672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0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an On-Line Collection of Technical Chapter Meeting Recordings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IEEE NIC funding of a pilot program in Region 4 and Region 6 starting this year</a:t>
            </a:r>
          </a:p>
          <a:p>
            <a:r>
              <a:rPr lang="en-US" dirty="0" smtClean="0"/>
              <a:t>We will host these recordings with the IEEE Computer Society--available for free to all IEEE members</a:t>
            </a:r>
          </a:p>
          <a:p>
            <a:r>
              <a:rPr lang="en-US" dirty="0" smtClean="0"/>
              <a:t>We intend to sell access to these recordings to non-members--enhance IEEE membership</a:t>
            </a:r>
          </a:p>
          <a:p>
            <a:r>
              <a:rPr lang="en-US" dirty="0" smtClean="0"/>
              <a:t>We could have 100’s of these in a year’s time, 1000’s in 5 year’s time—this is cutting edge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23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and Hybrid Conferences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IEEE Region 6 has acquired a license for </a:t>
            </a:r>
            <a:r>
              <a:rPr lang="en-US" dirty="0" err="1" smtClean="0"/>
              <a:t>VCopious</a:t>
            </a:r>
            <a:r>
              <a:rPr lang="en-US" dirty="0" smtClean="0"/>
              <a:t>, a program developed by the IEEE EAB for hosting virtual events</a:t>
            </a:r>
          </a:p>
          <a:p>
            <a:r>
              <a:rPr lang="en-US" dirty="0" smtClean="0"/>
              <a:t>We are using this capability for the first time for this Rising Stars Conference</a:t>
            </a:r>
          </a:p>
          <a:p>
            <a:r>
              <a:rPr lang="en-US" dirty="0" smtClean="0"/>
              <a:t>We plan to make this capability widely available for Region 6 events in 2015 </a:t>
            </a:r>
          </a:p>
          <a:p>
            <a:r>
              <a:rPr lang="en-US" dirty="0" smtClean="0"/>
              <a:t>This functionality can be used for many different types of events…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5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0F82-6457-4461-A987-8FFFEC79C98F}" type="slidenum">
              <a:rPr lang="en-US"/>
              <a:pPr/>
              <a:t>38</a:t>
            </a:fld>
            <a:endParaRPr lang="en-US"/>
          </a:p>
        </p:txBody>
      </p:sp>
      <p:pic>
        <p:nvPicPr>
          <p:cNvPr id="660487" name="Picture 7" descr="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81200" y="-1524000"/>
            <a:ext cx="12649200" cy="9486900"/>
          </a:xfrm>
          <a:prstGeom prst="rect">
            <a:avLst/>
          </a:prstGeom>
          <a:noFill/>
        </p:spPr>
      </p:pic>
      <p:sp>
        <p:nvSpPr>
          <p:cNvPr id="66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2130425"/>
            <a:ext cx="8153400" cy="1470025"/>
          </a:xfrm>
        </p:spPr>
        <p:txBody>
          <a:bodyPr>
            <a:normAutofit fontScale="90000"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Ayuthaya"/>
                <a:cs typeface="Ayuthaya"/>
              </a:rPr>
              <a:t>Schedule for the Weekend</a:t>
            </a:r>
            <a:endParaRPr lang="en-US" sz="9600" dirty="0">
              <a:solidFill>
                <a:schemeClr val="bg1"/>
              </a:solidFill>
              <a:latin typeface="Ayuthaya"/>
              <a:cs typeface="Ayuthaya"/>
            </a:endParaRPr>
          </a:p>
        </p:txBody>
      </p:sp>
    </p:spTree>
    <p:extLst>
      <p:ext uri="{BB962C8B-B14F-4D97-AF65-F5344CB8AC3E}">
        <p14:creationId xmlns:p14="http://schemas.microsoft.com/office/powerpoint/2010/main" val="104136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 </a:t>
            </a:r>
            <a:r>
              <a:rPr lang="en-US" dirty="0" smtClean="0"/>
              <a:t>Schedule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267"/>
            <a:ext cx="8229600" cy="5791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12</a:t>
            </a:r>
            <a:r>
              <a:rPr lang="en-US" dirty="0"/>
              <a:t>:00 PM Lunch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1:00 PM  Call to Order</a:t>
            </a:r>
          </a:p>
          <a:p>
            <a:pPr lvl="1"/>
            <a:r>
              <a:rPr lang="en-US" dirty="0"/>
              <a:t>Introduction </a:t>
            </a:r>
          </a:p>
          <a:p>
            <a:pPr lvl="1"/>
            <a:r>
              <a:rPr lang="en-US" dirty="0"/>
              <a:t>Review and vote on budget </a:t>
            </a:r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:00 PM  Presentation and Discussion of Region 6 Strategies</a:t>
            </a:r>
          </a:p>
          <a:p>
            <a:pPr lvl="1"/>
            <a:r>
              <a:rPr lang="en-US" dirty="0"/>
              <a:t>Region and Area meeting agendas and schedules</a:t>
            </a:r>
          </a:p>
          <a:p>
            <a:pPr lvl="1"/>
            <a:r>
              <a:rPr lang="en-US" dirty="0"/>
              <a:t>Chapter Recording Initiative</a:t>
            </a:r>
          </a:p>
          <a:p>
            <a:pPr lvl="1"/>
            <a:r>
              <a:rPr lang="en-US" dirty="0"/>
              <a:t>Corporate Outreach</a:t>
            </a:r>
          </a:p>
          <a:p>
            <a:pPr lvl="1"/>
            <a:r>
              <a:rPr lang="en-US" dirty="0"/>
              <a:t>Academic Outreach</a:t>
            </a:r>
          </a:p>
          <a:p>
            <a:pPr lvl="1"/>
            <a:r>
              <a:rPr lang="en-US" dirty="0"/>
              <a:t>Conference Plans for Region 6 (including remote conference access plans)</a:t>
            </a:r>
          </a:p>
          <a:p>
            <a:pPr lvl="1"/>
            <a:r>
              <a:rPr lang="en-US" dirty="0"/>
              <a:t>Web Site Plans</a:t>
            </a:r>
          </a:p>
          <a:p>
            <a:pPr lvl="1"/>
            <a:r>
              <a:rPr lang="en-US" dirty="0"/>
              <a:t>Improving Section Meeting Publicity</a:t>
            </a:r>
          </a:p>
          <a:p>
            <a:pPr lvl="1"/>
            <a:r>
              <a:rPr lang="en-US" dirty="0"/>
              <a:t>Publications</a:t>
            </a:r>
          </a:p>
          <a:p>
            <a:pPr lvl="1"/>
            <a:r>
              <a:rPr lang="en-US" dirty="0"/>
              <a:t>STEM and Student Activities</a:t>
            </a:r>
          </a:p>
          <a:p>
            <a:pPr lvl="1"/>
            <a:r>
              <a:rPr lang="en-US" dirty="0"/>
              <a:t>Project Planning for initiatives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3:00 PM  </a:t>
            </a:r>
            <a:r>
              <a:rPr lang="en-US" dirty="0" smtClean="0"/>
              <a:t>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40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's Basketball and Greece 061807 365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71600" y="0"/>
            <a:ext cx="1143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5199" y="2923661"/>
            <a:ext cx="8987692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IEEE and Region 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2015 Coughlin Associates &amp; Objective Analysis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B0FB6-BC18-E94A-B8DE-5FA165D435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4943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 Schedule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6934"/>
            <a:ext cx="3793067" cy="5334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3</a:t>
            </a:r>
            <a:r>
              <a:rPr lang="en-US" dirty="0"/>
              <a:t>:15 PM  </a:t>
            </a:r>
            <a:r>
              <a:rPr lang="en-US" dirty="0" smtClean="0"/>
              <a:t>Committee </a:t>
            </a:r>
            <a:r>
              <a:rPr lang="en-US" dirty="0"/>
              <a:t>Reports and </a:t>
            </a:r>
            <a:r>
              <a:rPr lang="en-US" dirty="0" smtClean="0"/>
              <a:t>Updates</a:t>
            </a:r>
          </a:p>
          <a:p>
            <a:r>
              <a:rPr lang="en-US" dirty="0" smtClean="0"/>
              <a:t>Government </a:t>
            </a:r>
            <a:r>
              <a:rPr lang="en-US" dirty="0"/>
              <a:t>Activities</a:t>
            </a:r>
          </a:p>
          <a:p>
            <a:pPr lvl="0"/>
            <a:r>
              <a:rPr lang="en-US" b="1" dirty="0"/>
              <a:t>PACE</a:t>
            </a:r>
            <a:endParaRPr lang="en-US" dirty="0"/>
          </a:p>
          <a:p>
            <a:pPr lvl="0"/>
            <a:r>
              <a:rPr lang="en-US" b="1" dirty="0"/>
              <a:t>Student Activities</a:t>
            </a:r>
            <a:endParaRPr lang="en-US" dirty="0"/>
          </a:p>
          <a:p>
            <a:pPr lvl="0"/>
            <a:r>
              <a:rPr lang="en-US" b="1" dirty="0"/>
              <a:t>Conferences</a:t>
            </a:r>
            <a:endParaRPr lang="en-US" dirty="0"/>
          </a:p>
          <a:p>
            <a:pPr lvl="0"/>
            <a:r>
              <a:rPr lang="en-US" dirty="0" smtClean="0"/>
              <a:t>Education</a:t>
            </a:r>
            <a:endParaRPr lang="en-US" dirty="0"/>
          </a:p>
          <a:p>
            <a:pPr lvl="0"/>
            <a:r>
              <a:rPr lang="en-US" dirty="0"/>
              <a:t>Electronic Communication</a:t>
            </a:r>
          </a:p>
          <a:p>
            <a:pPr lvl="0"/>
            <a:r>
              <a:rPr lang="en-US" dirty="0"/>
              <a:t>Social Media/Webcasts</a:t>
            </a:r>
          </a:p>
          <a:p>
            <a:pPr lvl="0"/>
            <a:r>
              <a:rPr lang="en-US" dirty="0"/>
              <a:t>SAMIEEE</a:t>
            </a:r>
          </a:p>
          <a:p>
            <a:pPr lvl="0"/>
            <a:r>
              <a:rPr lang="en-US" b="1" dirty="0" err="1"/>
              <a:t>eGRID</a:t>
            </a:r>
            <a:r>
              <a:rPr lang="en-US" b="1" dirty="0"/>
              <a:t> Propagation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30800" y="1286933"/>
            <a:ext cx="3793067" cy="55710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WIE</a:t>
            </a:r>
            <a:endParaRPr lang="en-US" dirty="0" smtClean="0"/>
          </a:p>
          <a:p>
            <a:r>
              <a:rPr lang="en-US" b="1" dirty="0" smtClean="0"/>
              <a:t>Young Professionals</a:t>
            </a:r>
            <a:endParaRPr lang="en-US" dirty="0" smtClean="0"/>
          </a:p>
          <a:p>
            <a:r>
              <a:rPr lang="en-US" b="1" dirty="0" smtClean="0"/>
              <a:t>Membership Development</a:t>
            </a:r>
            <a:endParaRPr lang="en-US" dirty="0" smtClean="0"/>
          </a:p>
          <a:p>
            <a:r>
              <a:rPr lang="en-US" dirty="0" smtClean="0"/>
              <a:t>Pre-University</a:t>
            </a:r>
          </a:p>
          <a:p>
            <a:r>
              <a:rPr lang="en-US" b="1" dirty="0" smtClean="0"/>
              <a:t>Awards and Recognition</a:t>
            </a:r>
            <a:endParaRPr lang="en-US" dirty="0" smtClean="0"/>
          </a:p>
          <a:p>
            <a:r>
              <a:rPr lang="en-US" dirty="0" smtClean="0"/>
              <a:t>Section/Chapter Report</a:t>
            </a:r>
          </a:p>
          <a:p>
            <a:r>
              <a:rPr lang="en-US" dirty="0" smtClean="0"/>
              <a:t>Strategic Planning</a:t>
            </a:r>
          </a:p>
          <a:p>
            <a:r>
              <a:rPr lang="en-US" dirty="0" smtClean="0"/>
              <a:t>Humanitarian Activities</a:t>
            </a:r>
          </a:p>
          <a:p>
            <a:r>
              <a:rPr lang="en-US" dirty="0" smtClean="0"/>
              <a:t>Region Vitality</a:t>
            </a:r>
          </a:p>
          <a:p>
            <a:r>
              <a:rPr lang="en-US" dirty="0" smtClean="0"/>
              <a:t>IEEE Engineering Milestones 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3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Schedule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5:00 PM Break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5:15 PM  R4/R6 Welcome, Introductions and Plans and Goals for the Weekend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6:00 PM Barry </a:t>
            </a:r>
            <a:r>
              <a:rPr lang="en-US" dirty="0" err="1"/>
              <a:t>Shoop</a:t>
            </a:r>
            <a:r>
              <a:rPr lang="en-US" dirty="0"/>
              <a:t>, IEEE President Elect (Joint </a:t>
            </a:r>
            <a:r>
              <a:rPr lang="en-US" dirty="0" smtClean="0"/>
              <a:t>R </a:t>
            </a:r>
            <a:r>
              <a:rPr lang="en-US" dirty="0"/>
              <a:t>4 and </a:t>
            </a:r>
            <a:r>
              <a:rPr lang="en-US" dirty="0" smtClean="0"/>
              <a:t>R </a:t>
            </a:r>
            <a:r>
              <a:rPr lang="en-US" dirty="0"/>
              <a:t>6)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6:15 PM Cecelia Jankowski, Managing Director, Members and Geographic Services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6:30 PM R6/R4 Mixer and Reception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7:00 PM Supper Region 4 and Region 6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38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3240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Saturday January 24, 2015 (Region Meeting and Joint Training Day</a:t>
            </a:r>
            <a:endParaRPr lang="en-US" dirty="0"/>
          </a:p>
          <a:p>
            <a:r>
              <a:rPr lang="en-US" dirty="0"/>
              <a:t>7:30  AM Breakfast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8:30 AM  Area/Section Breakouts, Region 6 </a:t>
            </a:r>
          </a:p>
          <a:p>
            <a:pPr lvl="0"/>
            <a:r>
              <a:rPr lang="en-US" dirty="0"/>
              <a:t>Northeast Area</a:t>
            </a:r>
          </a:p>
          <a:p>
            <a:pPr lvl="0"/>
            <a:r>
              <a:rPr lang="en-US" dirty="0"/>
              <a:t>Northwest Area</a:t>
            </a:r>
          </a:p>
          <a:p>
            <a:pPr lvl="0"/>
            <a:r>
              <a:rPr lang="en-US" dirty="0"/>
              <a:t>Central Area</a:t>
            </a:r>
          </a:p>
          <a:p>
            <a:pPr lvl="0"/>
            <a:r>
              <a:rPr lang="en-US" dirty="0"/>
              <a:t>Southern Area</a:t>
            </a:r>
          </a:p>
          <a:p>
            <a:pPr lvl="0"/>
            <a:r>
              <a:rPr lang="en-US" dirty="0"/>
              <a:t>Southwest Area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9:45 AM Break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10:00 AM  Region 6 and Region 4 Section </a:t>
            </a:r>
            <a:r>
              <a:rPr lang="en-US" dirty="0" smtClean="0"/>
              <a:t>Discussions: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Sections (&gt;1,000 members)</a:t>
            </a:r>
          </a:p>
          <a:p>
            <a:pPr lvl="1"/>
            <a:r>
              <a:rPr lang="en-US" dirty="0"/>
              <a:t>Medium Sections (1,000 to 500 members)</a:t>
            </a:r>
          </a:p>
          <a:p>
            <a:pPr lvl="1"/>
            <a:r>
              <a:rPr lang="en-US" dirty="0"/>
              <a:t>Small Sections (&lt;500 members)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9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961495"/>
          </a:xfrm>
        </p:spPr>
        <p:txBody>
          <a:bodyPr/>
          <a:lstStyle/>
          <a:p>
            <a:r>
              <a:rPr lang="en-US" dirty="0"/>
              <a:t>Saturday </a:t>
            </a:r>
            <a:r>
              <a:rPr lang="en-US" dirty="0" smtClean="0"/>
              <a:t>(2)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107812"/>
              </p:ext>
            </p:extLst>
          </p:nvPr>
        </p:nvGraphicFramePr>
        <p:xfrm>
          <a:off x="1127125" y="658813"/>
          <a:ext cx="7573963" cy="624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Document" r:id="rId4" imgW="5638800" imgH="4648200" progId="Word.Document.12">
                  <p:embed/>
                </p:oleObj>
              </mc:Choice>
              <mc:Fallback>
                <p:oleObj name="Document" r:id="rId4" imgW="5638800" imgH="4648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27125" y="658813"/>
                        <a:ext cx="7573963" cy="6245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204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6:00 PM IEEE President Elect Candidate Dialog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6:30 PM Lawrence Wong, Vice President, Member and Geographical Activities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6:45 PM Jeff Jeffries, IEEE USA President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7:00 PM  IEEE USA President Elect Candidate Dialog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7:30 PM Supper on your own (or better with small groups from Region 6 and Region 4)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5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271812"/>
              </p:ext>
            </p:extLst>
          </p:nvPr>
        </p:nvGraphicFramePr>
        <p:xfrm>
          <a:off x="457199" y="530991"/>
          <a:ext cx="8539667" cy="601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Document" r:id="rId4" imgW="5626100" imgH="3962400" progId="Word.Document.12">
                  <p:embed/>
                </p:oleObj>
              </mc:Choice>
              <mc:Fallback>
                <p:oleObj name="Document" r:id="rId4" imgW="5626100" imgH="3962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199" y="530991"/>
                        <a:ext cx="8539667" cy="6014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33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Create the Future of the IEEE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rcRect t="14661" b="146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556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Tom Coughlin for IEEE CE Society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5792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>
                <a:solidFill>
                  <a:schemeClr val="bg1"/>
                </a:solidFill>
                <a:latin typeface="Lucida Calligraphy"/>
                <a:cs typeface="Lucida Calligraphy"/>
              </a:rPr>
              <a:t>Thanks</a:t>
            </a:r>
            <a:endParaRPr lang="en-US" sz="7200" dirty="0">
              <a:solidFill>
                <a:schemeClr val="bg1"/>
              </a:solidFill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126160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"/>
          <p:cNvSpPr txBox="1">
            <a:spLocks noChangeArrowheads="1"/>
          </p:cNvSpPr>
          <p:nvPr/>
        </p:nvSpPr>
        <p:spPr bwMode="auto">
          <a:xfrm>
            <a:off x="601124" y="203202"/>
            <a:ext cx="7515225" cy="952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 anchor="b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>
                <a:solidFill>
                  <a:srgbClr val="005582"/>
                </a:solidFill>
                <a:latin typeface="Verdana" pitchFamily="32" charset="0"/>
              </a:rPr>
              <a:t>IEEE Organization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76400" y="1143000"/>
            <a:ext cx="5808663" cy="744538"/>
            <a:chOff x="1056" y="720"/>
            <a:chExt cx="3659" cy="469"/>
          </a:xfrm>
        </p:grpSpPr>
        <p:graphicFrame>
          <p:nvGraphicFramePr>
            <p:cNvPr id="1026" name="Object 3"/>
            <p:cNvGraphicFramePr>
              <a:graphicFrameLocks noChangeAspect="1"/>
            </p:cNvGraphicFramePr>
            <p:nvPr/>
          </p:nvGraphicFramePr>
          <p:xfrm>
            <a:off x="1056" y="720"/>
            <a:ext cx="3659" cy="4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r:id="rId4" imgW="13040719" imgH="855333" progId="">
                    <p:embed/>
                  </p:oleObj>
                </mc:Choice>
                <mc:Fallback>
                  <p:oleObj r:id="rId4" imgW="13040719" imgH="85533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720"/>
                          <a:ext cx="3659" cy="4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6" name="Text Box 4"/>
            <p:cNvSpPr txBox="1">
              <a:spLocks noChangeArrowheads="1"/>
            </p:cNvSpPr>
            <p:nvPr/>
          </p:nvSpPr>
          <p:spPr bwMode="auto">
            <a:xfrm>
              <a:off x="1056" y="720"/>
              <a:ext cx="3659" cy="4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741738" y="1828800"/>
            <a:ext cx="17367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000000"/>
                </a:solidFill>
              </a:rPr>
              <a:t>MEMBERS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828800" y="2438400"/>
            <a:ext cx="3057525" cy="454025"/>
          </a:xfrm>
          <a:prstGeom prst="rect">
            <a:avLst/>
          </a:prstGeom>
          <a:solidFill>
            <a:srgbClr val="000099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FFFF"/>
                </a:solidFill>
              </a:rPr>
              <a:t>Board of Directors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5791200" y="2438400"/>
            <a:ext cx="2209800" cy="454025"/>
          </a:xfrm>
          <a:prstGeom prst="rect">
            <a:avLst/>
          </a:prstGeom>
          <a:solidFill>
            <a:srgbClr val="000099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FFFF"/>
                </a:solidFill>
              </a:rPr>
              <a:t>Assembly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3048000"/>
            <a:ext cx="2600325" cy="454025"/>
          </a:xfrm>
          <a:prstGeom prst="rect">
            <a:avLst/>
          </a:prstGeom>
          <a:solidFill>
            <a:srgbClr val="0066FF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FFFF"/>
                </a:solidFill>
              </a:rPr>
              <a:t>PSPB*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3962400" y="3048000"/>
            <a:ext cx="2743200" cy="454025"/>
          </a:xfrm>
          <a:prstGeom prst="rect">
            <a:avLst/>
          </a:prstGeom>
          <a:solidFill>
            <a:srgbClr val="0066FF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FFFF"/>
                </a:solidFill>
              </a:rPr>
              <a:t>IEEE-USA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962399" y="3657600"/>
            <a:ext cx="3005667" cy="520312"/>
          </a:xfrm>
          <a:prstGeom prst="rect">
            <a:avLst/>
          </a:prstGeom>
          <a:solidFill>
            <a:srgbClr val="0066FF"/>
          </a:solidFill>
          <a:ln w="9525">
            <a:noFill/>
            <a:round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>
                <a:solidFill>
                  <a:srgbClr val="FFFFFF"/>
                </a:solidFill>
              </a:rPr>
              <a:t>S</a:t>
            </a:r>
            <a:r>
              <a:rPr lang="en-US" b="1" dirty="0">
                <a:solidFill>
                  <a:srgbClr val="FFFFFF"/>
                </a:solidFill>
              </a:rPr>
              <a:t>tandards Assoc.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57200" y="3657600"/>
            <a:ext cx="2600325" cy="458757"/>
          </a:xfrm>
          <a:prstGeom prst="rect">
            <a:avLst/>
          </a:prstGeom>
          <a:solidFill>
            <a:srgbClr val="0066FF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FFFF"/>
                </a:solidFill>
              </a:rPr>
              <a:t>Educational </a:t>
            </a:r>
            <a:r>
              <a:rPr lang="en-US" sz="2000" b="1" dirty="0">
                <a:solidFill>
                  <a:srgbClr val="FFFFFF"/>
                </a:solidFill>
              </a:rPr>
              <a:t>Act.</a:t>
            </a: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57200" y="4419600"/>
            <a:ext cx="2600325" cy="638175"/>
          </a:xfrm>
          <a:prstGeom prst="rect">
            <a:avLst/>
          </a:prstGeom>
          <a:solidFill>
            <a:srgbClr val="0066FF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dirty="0">
                <a:solidFill>
                  <a:srgbClr val="FFFFFF"/>
                </a:solidFill>
              </a:rPr>
              <a:t>Member </a:t>
            </a:r>
            <a:r>
              <a:rPr lang="en-US" sz="1800" b="1" dirty="0" smtClean="0">
                <a:solidFill>
                  <a:srgbClr val="FFFFFF"/>
                </a:solidFill>
              </a:rPr>
              <a:t>&amp; Geographic </a:t>
            </a:r>
            <a:r>
              <a:rPr lang="en-US" sz="1800" b="1" dirty="0">
                <a:solidFill>
                  <a:srgbClr val="FFFFFF"/>
                </a:solidFill>
              </a:rPr>
              <a:t>Act.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200400" y="4419600"/>
            <a:ext cx="2600325" cy="551090"/>
          </a:xfrm>
          <a:prstGeom prst="rect">
            <a:avLst/>
          </a:prstGeom>
          <a:solidFill>
            <a:srgbClr val="0066FF"/>
          </a:solidFill>
          <a:ln w="9525">
            <a:noFill/>
            <a:round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FFFF"/>
                </a:solidFill>
              </a:rPr>
              <a:t>Technical Act</a:t>
            </a:r>
            <a:r>
              <a:rPr lang="en-US" b="1" dirty="0" smtClean="0">
                <a:solidFill>
                  <a:srgbClr val="FFFFFF"/>
                </a:solidFill>
              </a:rPr>
              <a:t>.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6019800" y="4419600"/>
            <a:ext cx="2600325" cy="458757"/>
          </a:xfrm>
          <a:prstGeom prst="rect">
            <a:avLst/>
          </a:prstGeom>
          <a:solidFill>
            <a:srgbClr val="0066FF"/>
          </a:solidFill>
          <a:ln w="9525">
            <a:noFill/>
            <a:round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FFFF"/>
                </a:solidFill>
              </a:rPr>
              <a:t>Executive</a:t>
            </a:r>
            <a:r>
              <a:rPr lang="en-US" sz="2000" b="1" dirty="0">
                <a:solidFill>
                  <a:srgbClr val="FFFFFF"/>
                </a:solidFill>
              </a:rPr>
              <a:t> Comm.  </a:t>
            </a: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3505200" y="2895600"/>
            <a:ext cx="1588" cy="1371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1828800" y="4267200"/>
            <a:ext cx="5486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>
            <a:off x="3048000" y="3276600"/>
            <a:ext cx="914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auto">
          <a:xfrm>
            <a:off x="3048000" y="3886200"/>
            <a:ext cx="914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1828800" y="4267200"/>
            <a:ext cx="1588" cy="152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4495800" y="4267200"/>
            <a:ext cx="1588" cy="152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7315200" y="4267200"/>
            <a:ext cx="1588" cy="152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457200" y="5206998"/>
            <a:ext cx="2600325" cy="704978"/>
          </a:xfrm>
          <a:prstGeom prst="rect">
            <a:avLst/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>
                <a:solidFill>
                  <a:srgbClr val="FFFFFF"/>
                </a:solidFill>
              </a:rPr>
              <a:t>Regions &amp;  Sections </a:t>
            </a: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3200400" y="5164663"/>
            <a:ext cx="2600325" cy="704978"/>
          </a:xfrm>
          <a:prstGeom prst="rect">
            <a:avLst/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>
                <a:solidFill>
                  <a:srgbClr val="FFFFFF"/>
                </a:solidFill>
              </a:rPr>
              <a:t>Societies &amp; Tech. Councils</a:t>
            </a: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6019800" y="5147729"/>
            <a:ext cx="2600325" cy="674200"/>
          </a:xfrm>
          <a:prstGeom prst="rect">
            <a:avLst/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>
                <a:solidFill>
                  <a:srgbClr val="FFFFFF"/>
                </a:solidFill>
              </a:rPr>
              <a:t>S</a:t>
            </a:r>
            <a:r>
              <a:rPr lang="en-US" sz="1800" b="1" dirty="0">
                <a:solidFill>
                  <a:srgbClr val="FFFFFF"/>
                </a:solidFill>
              </a:rPr>
              <a:t>taff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1800" b="1" dirty="0">
                <a:solidFill>
                  <a:srgbClr val="FFFFFF"/>
                </a:solidFill>
              </a:rPr>
              <a:t>&amp; Society Executive Directors</a:t>
            </a: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auto">
          <a:xfrm>
            <a:off x="1828800" y="5029200"/>
            <a:ext cx="0" cy="18626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auto">
          <a:xfrm flipH="1">
            <a:off x="4504266" y="4961467"/>
            <a:ext cx="1" cy="211666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auto">
          <a:xfrm>
            <a:off x="7315199" y="4876800"/>
            <a:ext cx="1" cy="27093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52" name="Line 28"/>
          <p:cNvSpPr>
            <a:spLocks noChangeShapeType="1"/>
          </p:cNvSpPr>
          <p:nvPr/>
        </p:nvSpPr>
        <p:spPr bwMode="auto">
          <a:xfrm>
            <a:off x="5257800" y="2209800"/>
            <a:ext cx="1588" cy="457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53" name="Line 29"/>
          <p:cNvSpPr>
            <a:spLocks noChangeShapeType="1"/>
          </p:cNvSpPr>
          <p:nvPr/>
        </p:nvSpPr>
        <p:spPr bwMode="auto">
          <a:xfrm>
            <a:off x="4191000" y="2209800"/>
            <a:ext cx="1588" cy="228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54" name="Line 30"/>
          <p:cNvSpPr>
            <a:spLocks noChangeShapeType="1"/>
          </p:cNvSpPr>
          <p:nvPr/>
        </p:nvSpPr>
        <p:spPr bwMode="auto">
          <a:xfrm>
            <a:off x="5257800" y="2667000"/>
            <a:ext cx="533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55" name="Text Box 31"/>
          <p:cNvSpPr txBox="1">
            <a:spLocks noChangeArrowheads="1"/>
          </p:cNvSpPr>
          <p:nvPr/>
        </p:nvSpPr>
        <p:spPr bwMode="auto">
          <a:xfrm>
            <a:off x="457200" y="6248400"/>
            <a:ext cx="4086225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dirty="0">
                <a:solidFill>
                  <a:srgbClr val="0000FF"/>
                </a:solidFill>
              </a:rPr>
              <a:t>*Publication Services &amp;  Products Board</a:t>
            </a:r>
          </a:p>
        </p:txBody>
      </p:sp>
    </p:spTree>
    <p:extLst>
      <p:ext uri="{BB962C8B-B14F-4D97-AF65-F5344CB8AC3E}">
        <p14:creationId xmlns:p14="http://schemas.microsoft.com/office/powerpoint/2010/main" val="172145372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eee us reg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5029200" cy="3227388"/>
          </a:xfrm>
          <a:prstGeom prst="rect">
            <a:avLst/>
          </a:prstGeom>
          <a:noFill/>
        </p:spPr>
      </p:pic>
      <p:pic>
        <p:nvPicPr>
          <p:cNvPr id="36867" name="Picture 3" descr="ieee global 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4365" y="3778623"/>
            <a:ext cx="3703638" cy="2095500"/>
          </a:xfrm>
          <a:prstGeom prst="rect">
            <a:avLst/>
          </a:prstGeom>
          <a:noFill/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21341" y="3621740"/>
            <a:ext cx="445545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latin typeface="Tahoma" pitchFamily="34" charset="0"/>
              </a:rPr>
              <a:t>10 Regions, more than </a:t>
            </a:r>
          </a:p>
          <a:p>
            <a:pPr eaLnBrk="1" hangingPunct="1"/>
            <a:r>
              <a:rPr lang="en-US" sz="2400" b="1" i="1" dirty="0">
                <a:latin typeface="Tahoma" pitchFamily="34" charset="0"/>
              </a:rPr>
              <a:t>300 Sections and </a:t>
            </a:r>
          </a:p>
          <a:p>
            <a:pPr eaLnBrk="1" hangingPunct="1"/>
            <a:r>
              <a:rPr lang="en-US" sz="2400" b="1" i="1" dirty="0">
                <a:latin typeface="Tahoma" pitchFamily="34" charset="0"/>
              </a:rPr>
              <a:t>1,450 Student Branches, 38 </a:t>
            </a:r>
            <a:r>
              <a:rPr lang="en-US" sz="2400" b="1" i="1" dirty="0" smtClean="0">
                <a:latin typeface="Tahoma" pitchFamily="34" charset="0"/>
              </a:rPr>
              <a:t>Societies, 7 Councils, plus a growing number of  Networks and Communities</a:t>
            </a:r>
            <a:endParaRPr lang="en-US" sz="2400" b="1" i="1" dirty="0">
              <a:latin typeface="Tahoma" pitchFamily="34" charset="0"/>
            </a:endParaRPr>
          </a:p>
          <a:p>
            <a:pPr eaLnBrk="1" hangingPunct="1"/>
            <a:r>
              <a:rPr lang="en-US" sz="2400" b="1" i="1" dirty="0" smtClean="0">
                <a:latin typeface="Tahoma" pitchFamily="34" charset="0"/>
              </a:rPr>
              <a:t>425,000 </a:t>
            </a:r>
            <a:r>
              <a:rPr lang="en-US" sz="2400" b="1" i="1" dirty="0">
                <a:latin typeface="Tahoma" pitchFamily="34" charset="0"/>
              </a:rPr>
              <a:t>members</a:t>
            </a:r>
          </a:p>
        </p:txBody>
      </p:sp>
      <p:pic>
        <p:nvPicPr>
          <p:cNvPr id="36869" name="Picture 5" descr="MBblue.gif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6172200" y="1371600"/>
            <a:ext cx="1981200" cy="6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138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694" y="170329"/>
            <a:ext cx="1811338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990600"/>
            <a:ext cx="6705600" cy="4964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12933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3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Arial"/>
                <a:cs typeface="Arial"/>
              </a:rPr>
              <a:t>Region 6 - High Grade Members 2000-2014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41728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367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6 - Student Members 2000-2014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3359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116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8824</TotalTime>
  <Words>2982</Words>
  <Application>Microsoft Macintosh PowerPoint</Application>
  <PresentationFormat>On-screen Show (4:3)</PresentationFormat>
  <Paragraphs>1374</Paragraphs>
  <Slides>47</Slides>
  <Notes>47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Document</vt:lpstr>
      <vt:lpstr>Microsoft Word Document</vt:lpstr>
      <vt:lpstr>Letting a Thousand  Flowers Bloom</vt:lpstr>
      <vt:lpstr>Outline</vt:lpstr>
      <vt:lpstr>IEEE Region 6 Objectives, 2015</vt:lpstr>
      <vt:lpstr>The IEEE and Region 6</vt:lpstr>
      <vt:lpstr>PowerPoint Presentation</vt:lpstr>
      <vt:lpstr>PowerPoint Presentation</vt:lpstr>
      <vt:lpstr>PowerPoint Presentation</vt:lpstr>
      <vt:lpstr>Region 6 - High Grade Members 2000-2014 </vt:lpstr>
      <vt:lpstr>Region 6 - Student Members 2000-2014</vt:lpstr>
      <vt:lpstr>STATISTICS – Region 6</vt:lpstr>
      <vt:lpstr>Can We Reverse this Trend?</vt:lpstr>
      <vt:lpstr>STATISTICS – Region 6, Sections</vt:lpstr>
      <vt:lpstr>Region 6 Society Memberships</vt:lpstr>
      <vt:lpstr>STATISTICS - Total</vt:lpstr>
      <vt:lpstr>IMPORTANT LINKS</vt:lpstr>
      <vt:lpstr>DEADLINES</vt:lpstr>
      <vt:lpstr>DEADLINES</vt:lpstr>
      <vt:lpstr>DEADLINES</vt:lpstr>
      <vt:lpstr>Region 6 Resources</vt:lpstr>
      <vt:lpstr>Region 6 Roster (1)</vt:lpstr>
      <vt:lpstr>Region 6 Roster (2)</vt:lpstr>
      <vt:lpstr>Region 6 Roster (3)</vt:lpstr>
      <vt:lpstr>Typical Spring Area Meeting</vt:lpstr>
      <vt:lpstr>Typical Fall Area Meeting</vt:lpstr>
      <vt:lpstr>2015 Region and Area Meeting Schedule</vt:lpstr>
      <vt:lpstr>2015 Region and Area Meeting Schedule (2)</vt:lpstr>
      <vt:lpstr>Pursuing the Visions of Engineering</vt:lpstr>
      <vt:lpstr>Many IEEE Products to Keep You Current</vt:lpstr>
      <vt:lpstr>SXSW</vt:lpstr>
      <vt:lpstr>PowerPoint Presentation</vt:lpstr>
      <vt:lpstr>IEEE Can Be Cool, and Lead</vt:lpstr>
      <vt:lpstr>IEEE Region 6  Plans</vt:lpstr>
      <vt:lpstr>Region 6 Conferences</vt:lpstr>
      <vt:lpstr>New Conference Ideas </vt:lpstr>
      <vt:lpstr>Create a Region 6 Meeting DataBase </vt:lpstr>
      <vt:lpstr>Create an On-Line Collection of Technical Chapter Meeting Recordings</vt:lpstr>
      <vt:lpstr>Virtual and Hybrid Conferences</vt:lpstr>
      <vt:lpstr>Schedule for the Weekend</vt:lpstr>
      <vt:lpstr>Friday Schedule (1)</vt:lpstr>
      <vt:lpstr>Friday Schedule (2)</vt:lpstr>
      <vt:lpstr>Friday Schedule (3)</vt:lpstr>
      <vt:lpstr>Saturday (1)</vt:lpstr>
      <vt:lpstr>Saturday (2)</vt:lpstr>
      <vt:lpstr>Saturday (3)</vt:lpstr>
      <vt:lpstr>PowerPoint Presentation</vt:lpstr>
      <vt:lpstr>Create the Future of the IEEE</vt:lpstr>
      <vt:lpstr>PowerPoint Presentation</vt:lpstr>
    </vt:vector>
  </TitlesOfParts>
  <Company>Coughlin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Letting a Thousand  Flowers Bloom</dc:title>
  <dc:creator>Thomas Coughlin </dc:creator>
  <cp:lastModifiedBy>Thomas Coughlin </cp:lastModifiedBy>
  <cp:revision>33</cp:revision>
  <dcterms:created xsi:type="dcterms:W3CDTF">2014-11-15T05:43:07Z</dcterms:created>
  <dcterms:modified xsi:type="dcterms:W3CDTF">2015-01-24T16:21:43Z</dcterms:modified>
</cp:coreProperties>
</file>