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705" r:id="rId2"/>
    <p:sldMasterId id="2147483703" r:id="rId3"/>
  </p:sldMasterIdLst>
  <p:notesMasterIdLst>
    <p:notesMasterId r:id="rId63"/>
  </p:notesMasterIdLst>
  <p:sldIdLst>
    <p:sldId id="328" r:id="rId4"/>
    <p:sldId id="326" r:id="rId5"/>
    <p:sldId id="270" r:id="rId6"/>
    <p:sldId id="315" r:id="rId7"/>
    <p:sldId id="266" r:id="rId8"/>
    <p:sldId id="267" r:id="rId9"/>
    <p:sldId id="268" r:id="rId10"/>
    <p:sldId id="316" r:id="rId11"/>
    <p:sldId id="260" r:id="rId12"/>
    <p:sldId id="319" r:id="rId13"/>
    <p:sldId id="261" r:id="rId14"/>
    <p:sldId id="262" r:id="rId15"/>
    <p:sldId id="263" r:id="rId16"/>
    <p:sldId id="264" r:id="rId17"/>
    <p:sldId id="265" r:id="rId18"/>
    <p:sldId id="272" r:id="rId19"/>
    <p:sldId id="318" r:id="rId20"/>
    <p:sldId id="327" r:id="rId21"/>
    <p:sldId id="273" r:id="rId22"/>
    <p:sldId id="274" r:id="rId23"/>
    <p:sldId id="276" r:id="rId24"/>
    <p:sldId id="277" r:id="rId25"/>
    <p:sldId id="281" r:id="rId26"/>
    <p:sldId id="278" r:id="rId27"/>
    <p:sldId id="282" r:id="rId28"/>
    <p:sldId id="280" r:id="rId29"/>
    <p:sldId id="283" r:id="rId30"/>
    <p:sldId id="285" r:id="rId31"/>
    <p:sldId id="324" r:id="rId32"/>
    <p:sldId id="284" r:id="rId33"/>
    <p:sldId id="325" r:id="rId34"/>
    <p:sldId id="331" r:id="rId35"/>
    <p:sldId id="333" r:id="rId36"/>
    <p:sldId id="334" r:id="rId37"/>
    <p:sldId id="332" r:id="rId38"/>
    <p:sldId id="320" r:id="rId39"/>
    <p:sldId id="323" r:id="rId40"/>
    <p:sldId id="321" r:id="rId41"/>
    <p:sldId id="286" r:id="rId42"/>
    <p:sldId id="329" r:id="rId43"/>
    <p:sldId id="330" r:id="rId44"/>
    <p:sldId id="287" r:id="rId45"/>
    <p:sldId id="288" r:id="rId46"/>
    <p:sldId id="289" r:id="rId47"/>
    <p:sldId id="290" r:id="rId48"/>
    <p:sldId id="291" r:id="rId49"/>
    <p:sldId id="292" r:id="rId50"/>
    <p:sldId id="322" r:id="rId51"/>
    <p:sldId id="304" r:id="rId52"/>
    <p:sldId id="305" r:id="rId53"/>
    <p:sldId id="306" r:id="rId54"/>
    <p:sldId id="307" r:id="rId55"/>
    <p:sldId id="308" r:id="rId56"/>
    <p:sldId id="309" r:id="rId57"/>
    <p:sldId id="310" r:id="rId58"/>
    <p:sldId id="311" r:id="rId59"/>
    <p:sldId id="312" r:id="rId60"/>
    <p:sldId id="313" r:id="rId61"/>
    <p:sldId id="314" r:id="rId6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60" d="100"/>
          <a:sy n="60" d="100"/>
        </p:scale>
        <p:origin x="-80" y="-80"/>
      </p:cViewPr>
      <p:guideLst>
        <p:guide orient="horz" pos="2160"/>
        <p:guide pos="2880"/>
      </p:guideLst>
    </p:cSldViewPr>
  </p:slideViewPr>
  <p:outlineViewPr>
    <p:cViewPr>
      <p:scale>
        <a:sx n="33" d="100"/>
        <a:sy n="33" d="100"/>
      </p:scale>
      <p:origin x="0" y="7992"/>
    </p:cViewPr>
  </p:outlineViewPr>
  <p:notesTextViewPr>
    <p:cViewPr>
      <p:scale>
        <a:sx n="1" d="1"/>
        <a:sy n="1" d="1"/>
      </p:scale>
      <p:origin x="0" y="0"/>
    </p:cViewPr>
  </p:notesTextViewPr>
  <p:sorterViewPr>
    <p:cViewPr>
      <p:scale>
        <a:sx n="100" d="100"/>
        <a:sy n="100" d="100"/>
      </p:scale>
      <p:origin x="0" y="73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
        <p:cNvGrpSpPr/>
        <p:nvPr/>
      </p:nvGrpSpPr>
      <p:grpSpPr>
        <a:xfrm>
          <a:off x="0" y="0"/>
          <a:ext cx="0" cy="0"/>
          <a:chOff x="0" y="0"/>
          <a:chExt cx="0" cy="0"/>
        </a:xfrm>
      </p:grpSpPr>
      <p:sp>
        <p:nvSpPr>
          <p:cNvPr id="2" name="Shape 2"/>
          <p:cNvSpPr/>
          <p:nvPr/>
        </p:nvSpPr>
        <p:spPr>
          <a:xfrm>
            <a:off x="0" y="0"/>
            <a:ext cx="6858000" cy="9144000"/>
          </a:xfrm>
          <a:prstGeom prst="roundRect">
            <a:avLst>
              <a:gd name="adj" fmla="val 5"/>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sp>
        <p:nvSpPr>
          <p:cNvPr id="3" name="Shape 3"/>
          <p:cNvSpPr txBox="1"/>
          <p:nvPr/>
        </p:nvSpPr>
        <p:spPr>
          <a:xfrm>
            <a:off x="0" y="0"/>
            <a:ext cx="2971799"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sp>
        <p:nvSpPr>
          <p:cNvPr id="4" name="Shape 4"/>
          <p:cNvSpPr txBox="1"/>
          <p:nvPr/>
        </p:nvSpPr>
        <p:spPr>
          <a:xfrm>
            <a:off x="3886200" y="0"/>
            <a:ext cx="2971799"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sp>
        <p:nvSpPr>
          <p:cNvPr id="5" name="Shape 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p:nvPr/>
        </p:nvSpPr>
        <p:spPr>
          <a:xfrm>
            <a:off x="0" y="8686800"/>
            <a:ext cx="2971799"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rgbClr val="000000"/>
              </a:solidFill>
              <a:latin typeface="Arial"/>
              <a:ea typeface="Arial"/>
              <a:cs typeface="Arial"/>
              <a:sym typeface="Arial"/>
            </a:endParaRPr>
          </a:p>
        </p:txBody>
      </p:sp>
      <p:sp>
        <p:nvSpPr>
          <p:cNvPr id="8" name="Shape 8"/>
          <p:cNvSpPr txBox="1"/>
          <p:nvPr/>
        </p:nvSpPr>
        <p:spPr>
          <a:xfrm>
            <a:off x="3886200" y="8686800"/>
            <a:ext cx="2971799" cy="457200"/>
          </a:xfrm>
          <a:prstGeom prst="rect">
            <a:avLst/>
          </a:prstGeom>
          <a:noFill/>
          <a:ln>
            <a:noFill/>
          </a:ln>
        </p:spPr>
        <p:txBody>
          <a:bodyPr lIns="90000" tIns="46800" rIns="90000" bIns="46800"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baseline="0">
                <a:solidFill>
                  <a:srgbClr val="000000"/>
                </a:solidFill>
                <a:latin typeface="Times New Roman"/>
                <a:ea typeface="Times New Roman"/>
                <a:cs typeface="Times New Roman"/>
                <a:sym typeface="Times New Roman"/>
              </a:rPr>
              <a:t>‹#›</a:t>
            </a:fld>
            <a:endParaRPr lang="en-US" sz="1200" b="0" i="0" u="none" strike="noStrike" cap="none" baseline="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7149670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ieee.org/organizations/tab/ciaoverview1.html" TargetMode="External"/><Relationship Id="rId4" Type="http://schemas.openxmlformats.org/officeDocument/2006/relationships/hyperlink" Target="mailto:society-lecturers@ieee.org" TargetMode="External"/><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3"/>
          <p:cNvSpPr>
            <a:spLocks noGrp="1" noChangeArrowheads="1"/>
          </p:cNvSpPr>
          <p:nvPr>
            <p:ph type="dt" sz="quarter"/>
          </p:nvPr>
        </p:nvSpPr>
        <p:spPr>
          <a:xfrm>
            <a:off x="3884463" y="0"/>
            <a:ext cx="2972004" cy="456704"/>
          </a:xfrm>
          <a:prstGeom prst="rect">
            <a:avLst/>
          </a:prstGeom>
          <a:noFill/>
        </p:spPr>
        <p:txBody>
          <a:bodyPr lIns="84408" tIns="42204" rIns="84408" bIns="42204"/>
          <a:lstStyle/>
          <a:p>
            <a:r>
              <a:rPr lang="en-US" dirty="0" smtClean="0"/>
              <a:t>04/02/11</a:t>
            </a:r>
          </a:p>
        </p:txBody>
      </p:sp>
      <p:sp>
        <p:nvSpPr>
          <p:cNvPr id="52227" name="Rectangle 7"/>
          <p:cNvSpPr>
            <a:spLocks noGrp="1" noChangeArrowheads="1"/>
          </p:cNvSpPr>
          <p:nvPr>
            <p:ph type="sldNum" sz="quarter"/>
          </p:nvPr>
        </p:nvSpPr>
        <p:spPr>
          <a:xfrm>
            <a:off x="3884463" y="8685878"/>
            <a:ext cx="2972004" cy="456704"/>
          </a:xfrm>
          <a:prstGeom prst="rect">
            <a:avLst/>
          </a:prstGeom>
          <a:noFill/>
        </p:spPr>
        <p:txBody>
          <a:bodyPr lIns="84408" tIns="42204" rIns="84408" bIns="42204"/>
          <a:lstStyle/>
          <a:p>
            <a:fld id="{1268EB97-47B9-4BBF-B26F-433AAC680807}" type="slidenum">
              <a:rPr lang="en-US" smtClean="0"/>
              <a:pPr/>
              <a:t>2</a:t>
            </a:fld>
            <a:endParaRPr lang="en-US" dirty="0" smtClean="0"/>
          </a:p>
        </p:txBody>
      </p:sp>
      <p:sp>
        <p:nvSpPr>
          <p:cNvPr id="52228" name="Rectangle 1"/>
          <p:cNvSpPr>
            <a:spLocks noGrp="1" noChangeArrowheads="1"/>
          </p:cNvSpPr>
          <p:nvPr>
            <p:ph type="body"/>
          </p:nvPr>
        </p:nvSpPr>
        <p:spPr>
          <a:xfrm>
            <a:off x="923925" y="4343400"/>
            <a:ext cx="5086350" cy="4116388"/>
          </a:xfrm>
          <a:noFill/>
          <a:ln/>
        </p:spPr>
        <p:txBody>
          <a:bodyPr wrap="none" anchor="ctr"/>
          <a:lstStyle/>
          <a:p>
            <a:endParaRPr lang="en-US" dirty="0" smtClean="0"/>
          </a:p>
        </p:txBody>
      </p:sp>
      <p:sp>
        <p:nvSpPr>
          <p:cNvPr id="52229" name="Rectangle 2"/>
          <p:cNvSpPr>
            <a:spLocks noGrp="1" noRot="1" noChangeAspect="1" noChangeArrowheads="1" noTextEdit="1"/>
          </p:cNvSpPr>
          <p:nvPr>
            <p:ph type="sldImg" idx="1"/>
          </p:nvPr>
        </p:nvSpPr>
        <p:spPr>
          <a:xfrm>
            <a:off x="1187450" y="688975"/>
            <a:ext cx="4562475" cy="3422650"/>
          </a:xfrm>
          <a:solidFill>
            <a:srgbClr val="FFFFFF"/>
          </a:solidFill>
          <a:ln/>
        </p:spPr>
      </p:sp>
    </p:spTree>
    <p:extLst>
      <p:ext uri="{BB962C8B-B14F-4D97-AF65-F5344CB8AC3E}">
        <p14:creationId xmlns:p14="http://schemas.microsoft.com/office/powerpoint/2010/main" val="1005558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7" name="Shape 137"/>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dirty="0"/>
              <a:t>Before I talk about what the Section Chair does, I should mention that this is also what the Vice Chair does when the Chair is not around.  It’s a training ground for the Vice Chair to take over, as is often the case. </a:t>
            </a:r>
          </a:p>
          <a:p>
            <a:pPr marL="0" marR="0" lvl="0" indent="0" algn="l" rtl="0">
              <a:spcBef>
                <a:spcPts val="0"/>
              </a:spcBef>
              <a:buFont typeface="Arial"/>
              <a:buNone/>
            </a:pPr>
            <a:endParaRPr sz="1000" b="0" i="0" u="none" strike="noStrike" cap="none" baseline="0" dirty="0"/>
          </a:p>
          <a:p>
            <a:pPr marL="0" marR="0" lvl="0" indent="0" algn="l" rtl="0">
              <a:spcBef>
                <a:spcPts val="0"/>
              </a:spcBef>
              <a:buSzPct val="25000"/>
              <a:buFont typeface="Arial"/>
              <a:buNone/>
            </a:pPr>
            <a:r>
              <a:rPr lang="en-US" sz="1000" b="0" i="0" u="none" strike="noStrike" cap="none" baseline="0" dirty="0"/>
              <a:t>As Section chair, you are expected to be familiar with the IEEE bylaws, Policy and Financial Operations Manual as well as the </a:t>
            </a:r>
            <a:r>
              <a:rPr lang="en-US" sz="1000" b="0" i="0" u="none" strike="noStrike" cap="none" baseline="0" dirty="0" smtClean="0"/>
              <a:t>MGA </a:t>
            </a:r>
            <a:r>
              <a:rPr lang="en-US" sz="1000" b="0" i="0" u="none" strike="noStrike" cap="none" baseline="0" dirty="0"/>
              <a:t>Operations Manual. You will chair the Section meetings, not just the </a:t>
            </a:r>
            <a:r>
              <a:rPr lang="en-US" sz="1000" b="0" i="0" u="none" strike="noStrike" cap="none" baseline="0" dirty="0" err="1"/>
              <a:t>ExCom</a:t>
            </a:r>
            <a:r>
              <a:rPr lang="en-US" sz="1000" b="0" i="0" u="none" strike="noStrike" cap="none" baseline="0" dirty="0"/>
              <a:t>, but also, if appropriate, Section general meetings.</a:t>
            </a:r>
          </a:p>
          <a:p>
            <a:pPr marL="0" marR="0" lvl="0" indent="0" algn="l" rtl="0">
              <a:spcBef>
                <a:spcPts val="0"/>
              </a:spcBef>
              <a:buSzPct val="25000"/>
              <a:buFont typeface="Arial"/>
              <a:buNone/>
            </a:pPr>
            <a:r>
              <a:rPr lang="en-US" sz="1000" b="0" i="0" u="none" strike="noStrike" cap="none" baseline="0" dirty="0"/>
              <a:t>As Chair you should work with the </a:t>
            </a:r>
            <a:r>
              <a:rPr lang="en-US" sz="1000" b="0" i="0" u="none" strike="noStrike" cap="none" baseline="0" dirty="0" err="1"/>
              <a:t>ExCom</a:t>
            </a:r>
            <a:r>
              <a:rPr lang="en-US" sz="1000" b="0" i="0" u="none" strike="noStrike" cap="none" baseline="0" dirty="0"/>
              <a:t> and other officers to support the activities of the Section’s subunits.</a:t>
            </a:r>
          </a:p>
          <a:p>
            <a:pPr marL="0" marR="0" lvl="0" indent="0" algn="l" rtl="0">
              <a:spcBef>
                <a:spcPts val="0"/>
              </a:spcBef>
              <a:buSzPct val="25000"/>
              <a:buFont typeface="Arial"/>
              <a:buNone/>
            </a:pPr>
            <a:r>
              <a:rPr lang="en-US" sz="1000" b="0" i="0" u="none" strike="noStrike" cap="none" baseline="0" dirty="0"/>
              <a:t>You represent your Section at Region meetings, and should be authorized to sign checks against the Section’s bank account.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3" name="Shape 143"/>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a:t>As Vice Chair you do everything the Chair does on call, but you are also responsible for additional duties as maybe assigned by the Section Chair or Section Executive Committee.  Some Sections have structured their organization such that the Section’s Vice Chair is the liaison to the Section’s Chapters.  Perhaps your Vice Chair should be responsible for volunteer recruitment?  Or maybe conferences – tracking conference activity within the Section and attracting conferences to your Section?  If the role of Vice Chair in your Section isn’t clearly defined, consider the possibilities.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9" name="Shape 149"/>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a:t>As the Section Treasurer, you are responsible for drafting the annual budget for presentation to the Section Executive Committee prior to the beginning of the budget year.</a:t>
            </a:r>
          </a:p>
          <a:p>
            <a:pPr marL="0" marR="0" lvl="0" indent="0" algn="l" rtl="0">
              <a:spcBef>
                <a:spcPts val="0"/>
              </a:spcBef>
              <a:buSzPct val="25000"/>
              <a:buFont typeface="Arial"/>
              <a:buNone/>
            </a:pPr>
            <a:r>
              <a:rPr lang="en-US" sz="1000" b="0" i="0" u="none" strike="noStrike" cap="none" baseline="0"/>
              <a:t>In addition, you record all expenses and income, and any other financial activity.  On a monthly basis, you reconcile the bank statements.  At every Section Executive Committee meeting, you should provide a brief report on the status of the Section’s finances.  If possible and appropriate, you should share concerns or triumphs with regard to subunit finances, such as Chapters that are struggling financially, or a Chapter that was recently awarded a grant.</a:t>
            </a:r>
          </a:p>
          <a:p>
            <a:pPr marL="0" marR="0" lvl="0" indent="0" algn="l" rtl="0">
              <a:spcBef>
                <a:spcPts val="0"/>
              </a:spcBef>
              <a:buSzPct val="25000"/>
              <a:buFont typeface="Arial"/>
              <a:buNone/>
            </a:pPr>
            <a:r>
              <a:rPr lang="en-US" sz="1000" b="0" i="0" u="none" strike="noStrike" cap="none" baseline="0"/>
              <a:t>The Treasurer prepares the annual financial report, known as the “L50,” to IEEE Headquarters.  The Treasurer is also an authorized signer on the Section’s bank account.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55" name="Shape 155"/>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a:t>The Section Secretary is expected to record and publish the minutes of the Section’s Executive Committee meetings, and when appropriate, Section general meetings.  The Secretary handles all general correspondence for the Section, including notifying officers of Executive Committee meetings and the membership of general meetings.  </a:t>
            </a:r>
          </a:p>
          <a:p>
            <a:pPr marL="0" marR="0" lvl="0" indent="0" algn="l" rtl="0">
              <a:spcBef>
                <a:spcPts val="0"/>
              </a:spcBef>
              <a:buSzPct val="25000"/>
              <a:buFont typeface="Arial"/>
              <a:buNone/>
            </a:pPr>
            <a:r>
              <a:rPr lang="en-US" sz="1000" b="0" i="0" u="none" strike="noStrike" cap="none" baseline="0"/>
              <a:t>The Section Secretary maintains the Section’s records, including officer reporting and meeting activity reports.  The Secretary accumulates this information for submission annually to IEEE Headquarters.</a:t>
            </a:r>
          </a:p>
          <a:p>
            <a:pPr marL="0" marR="0" lvl="0" indent="0" algn="l" rtl="0">
              <a:spcBef>
                <a:spcPts val="0"/>
              </a:spcBef>
              <a:buSzPct val="25000"/>
              <a:buFont typeface="Arial"/>
              <a:buNone/>
            </a:pPr>
            <a:r>
              <a:rPr lang="en-US" sz="1000" b="0" i="0" u="none" strike="noStrike" cap="none" baseline="0"/>
              <a:t>If there is a change in officers during the year, it is the responsibility of the Secretary to notify IEEE as soon as possible.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61" name="Shape 161"/>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a:t>Chapter chairs are responsible for the smooth operation of their Chapter, and that includes chairing the meetings.  In addition, the Chair should be working with their fellow Chapter officers to determine a program of activities.  Chapter Chairs may also find it advantageous to keep track of the general activities of the other Chapters in the Section.  There maybe opportunities for collaboration.</a:t>
            </a:r>
          </a:p>
          <a:p>
            <a:pPr marL="0" marR="0" lvl="0" indent="0" algn="l" rtl="0">
              <a:spcBef>
                <a:spcPts val="0"/>
              </a:spcBef>
              <a:buSzPct val="25000"/>
              <a:buFont typeface="Arial"/>
              <a:buNone/>
            </a:pPr>
            <a:r>
              <a:rPr lang="en-US" sz="1000" b="0" i="0" u="none" strike="noStrike" cap="none" baseline="0"/>
              <a:t>The Chapter Chair represents the Chapter at Section and Society meetings, if called upon to do so.  Some Sections have so many Chapters that they have one individual designated as a Chapter representative.  In that case, the Chapter chair should be proactive in keeping the Chapter representative informed.  </a:t>
            </a:r>
          </a:p>
          <a:p>
            <a:pPr marL="0" marR="0" lvl="0" indent="0" algn="l" rtl="0">
              <a:spcBef>
                <a:spcPts val="0"/>
              </a:spcBef>
              <a:buSzPct val="25000"/>
              <a:buFont typeface="Arial"/>
              <a:buNone/>
            </a:pPr>
            <a:r>
              <a:rPr lang="en-US" sz="1000" b="0" i="0" u="none" strike="noStrike" cap="none" baseline="0"/>
              <a:t>The Chapter Chair is familiar with the appropriate governance documents, as well.</a:t>
            </a:r>
          </a:p>
          <a:p>
            <a:pPr marL="0" marR="0" lvl="0" indent="0" algn="l" rtl="0">
              <a:spcBef>
                <a:spcPts val="0"/>
              </a:spcBef>
              <a:buSzPct val="25000"/>
              <a:buFont typeface="Arial"/>
              <a:buNone/>
            </a:pPr>
            <a:r>
              <a:rPr lang="en-US" sz="1000" b="0" i="0" u="none" strike="noStrike" cap="none" baseline="0"/>
              <a:t>Last, the Chapter Chair should either submit or make sure that the appropriate volunteer is submitting their reports, copying the Section Secretary.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45" name="Shape 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1" name="Shape 321"/>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lvl="0" algn="just">
              <a:buClr>
                <a:schemeClr val="accent2"/>
              </a:buClr>
              <a:buSzPct val="25000"/>
            </a:pPr>
            <a:r>
              <a:rPr lang="en-US" sz="1000" b="0" i="0" u="none" strike="noStrike" cap="none" baseline="0" dirty="0"/>
              <a:t>Here is the </a:t>
            </a:r>
            <a:r>
              <a:rPr lang="en-US" sz="1000" b="0" i="0" u="none" strike="noStrike" cap="none" baseline="0" dirty="0" smtClean="0"/>
              <a:t>vision of MGA, </a:t>
            </a:r>
            <a:r>
              <a:rPr lang="en-US" sz="1000" b="0" i="0" u="none" strike="noStrike" cap="none" baseline="0" dirty="0"/>
              <a:t>to </a:t>
            </a:r>
            <a:r>
              <a:rPr lang="en-US" sz="1000" b="0" i="0" u="none" strike="noStrike" cap="none" baseline="0" dirty="0" smtClean="0">
                <a:solidFill>
                  <a:schemeClr val="accent2"/>
                </a:solidFill>
              </a:rPr>
              <a:t>e</a:t>
            </a:r>
            <a:r>
              <a:rPr lang="en-US" sz="1000" dirty="0" smtClean="0">
                <a:solidFill>
                  <a:schemeClr val="accent2"/>
                </a:solidFill>
              </a:rPr>
              <a:t>nsure quality member opportunities for continuous engagement.</a:t>
            </a:r>
            <a:endParaRPr lang="en-US" sz="1000" b="0" i="0" u="none" strike="noStrike" cap="none" baseline="0" dirty="0">
              <a:solidFill>
                <a:schemeClr val="accent2"/>
              </a:solidFill>
              <a:latin typeface="+mn-lt"/>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56" name="Shape 356"/>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a:t>Here is a list of recent policy changes which should be included in an update of your Section’s bylaws.  As I said, non-US units maybe constrained by government or banking regulations.  If that is the case, please keep staff informed of your Section’s status.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13" name="Shape 413"/>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bwMode="auto">
          <a:xfrm>
            <a:off x="3884027"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a:spcBef>
                <a:spcPct val="30000"/>
              </a:spcBef>
              <a:defRPr sz="1200">
                <a:solidFill>
                  <a:schemeClr val="tx1"/>
                </a:solidFill>
                <a:latin typeface="Calibri" pitchFamily="34" charset="0"/>
              </a:defRPr>
            </a:lvl1pPr>
            <a:lvl2pPr marL="729057" indent="-280406">
              <a:spcBef>
                <a:spcPct val="30000"/>
              </a:spcBef>
              <a:defRPr sz="1200">
                <a:solidFill>
                  <a:schemeClr val="tx1"/>
                </a:solidFill>
                <a:latin typeface="Calibri" pitchFamily="34" charset="0"/>
              </a:defRPr>
            </a:lvl2pPr>
            <a:lvl3pPr marL="1121626" indent="-224325">
              <a:spcBef>
                <a:spcPct val="30000"/>
              </a:spcBef>
              <a:defRPr sz="1200">
                <a:solidFill>
                  <a:schemeClr val="tx1"/>
                </a:solidFill>
                <a:latin typeface="Calibri" pitchFamily="34" charset="0"/>
              </a:defRPr>
            </a:lvl3pPr>
            <a:lvl4pPr marL="1570276" indent="-224325">
              <a:spcBef>
                <a:spcPct val="30000"/>
              </a:spcBef>
              <a:defRPr sz="1200">
                <a:solidFill>
                  <a:schemeClr val="tx1"/>
                </a:solidFill>
                <a:latin typeface="Calibri" pitchFamily="34" charset="0"/>
              </a:defRPr>
            </a:lvl4pPr>
            <a:lvl5pPr marL="2018927" indent="-224325">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a:spcBef>
                <a:spcPct val="0"/>
              </a:spcBef>
            </a:pPr>
            <a:fld id="{16C7488A-CB58-4745-B34E-4F5E3475F33D}" type="slidenum">
              <a:rPr lang="en-US" altLang="en-US">
                <a:solidFill>
                  <a:srgbClr val="000000"/>
                </a:solidFill>
                <a:latin typeface="Arial" pitchFamily="34" charset="0"/>
              </a:rPr>
              <a:pPr>
                <a:spcBef>
                  <a:spcPct val="0"/>
                </a:spcBef>
              </a:pPr>
              <a:t>34</a:t>
            </a:fld>
            <a:endParaRPr lang="en-US" altLang="en-US">
              <a:solidFill>
                <a:srgbClr val="000000"/>
              </a:solidFill>
              <a:latin typeface="Arial" pitchFamily="34" charset="0"/>
            </a:endParaRPr>
          </a:p>
        </p:txBody>
      </p:sp>
      <p:sp>
        <p:nvSpPr>
          <p:cNvPr id="18944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591" tIns="45795" rIns="91591" bIns="45795" numCol="1" anchor="t" anchorCtr="0" compatLnSpc="1">
            <a:prstTxWarp prst="textNoShape">
              <a:avLst/>
            </a:prstTxWarp>
          </a:bodyPr>
          <a:lstStyle/>
          <a:p>
            <a:pPr eaLnBrk="1" hangingPunct="1">
              <a:spcBef>
                <a:spcPct val="0"/>
              </a:spcBef>
              <a:buFontTx/>
              <a:buChar char="-"/>
            </a:pPr>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1" name="Shape 321"/>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lvl="0">
              <a:buClr>
                <a:schemeClr val="accent2"/>
              </a:buClr>
              <a:buSzPct val="25000"/>
            </a:pPr>
            <a:r>
              <a:rPr lang="en-US" sz="1000" b="0" i="0" u="none" strike="noStrike" cap="none" baseline="0" dirty="0"/>
              <a:t>Here is the mission of </a:t>
            </a:r>
            <a:r>
              <a:rPr lang="en-US" sz="1000" b="0" i="0" u="none" strike="noStrike" cap="none" baseline="0" dirty="0" smtClean="0"/>
              <a:t>MGA, </a:t>
            </a:r>
            <a:r>
              <a:rPr lang="en-US" sz="1000" b="0" i="0" u="none" strike="noStrike" cap="none" baseline="0" dirty="0"/>
              <a:t>to </a:t>
            </a:r>
            <a:r>
              <a:rPr lang="en-US" sz="1000" dirty="0" smtClean="0">
                <a:solidFill>
                  <a:schemeClr val="accent2"/>
                </a:solidFill>
              </a:rPr>
              <a:t>Inspire, Enable, Empower and Engage Members of IEEE</a:t>
            </a:r>
          </a:p>
          <a:p>
            <a:pPr lvl="0">
              <a:buClr>
                <a:schemeClr val="accent2"/>
              </a:buClr>
              <a:buSzPct val="25000"/>
            </a:pPr>
            <a:r>
              <a:rPr lang="en-US" sz="1000" dirty="0" smtClean="0">
                <a:solidFill>
                  <a:schemeClr val="accent2"/>
                </a:solidFill>
              </a:rPr>
              <a:t>For the purposes of:</a:t>
            </a:r>
          </a:p>
          <a:p>
            <a:pPr marL="571500" lvl="0" indent="-571500">
              <a:buClr>
                <a:schemeClr val="accent2"/>
              </a:buClr>
              <a:buSzPct val="25000"/>
              <a:buFont typeface="Wingdings" panose="05000000000000000000" pitchFamily="2" charset="2"/>
              <a:buChar char="§"/>
            </a:pPr>
            <a:r>
              <a:rPr lang="en-US" sz="1000" dirty="0" smtClean="0">
                <a:solidFill>
                  <a:schemeClr val="accent2"/>
                </a:solidFill>
              </a:rPr>
              <a:t>fulfilling the mission of IEEE;</a:t>
            </a:r>
          </a:p>
          <a:p>
            <a:pPr marL="571500" lvl="0" indent="-571500">
              <a:buClr>
                <a:schemeClr val="accent2"/>
              </a:buClr>
              <a:buSzPct val="25000"/>
              <a:buFont typeface="Wingdings" panose="05000000000000000000" pitchFamily="2" charset="2"/>
              <a:buChar char="§"/>
            </a:pPr>
            <a:r>
              <a:rPr lang="en-US" sz="1000" dirty="0" smtClean="0">
                <a:solidFill>
                  <a:schemeClr val="accent2"/>
                </a:solidFill>
              </a:rPr>
              <a:t>enhancing the members growth and development through their life cycle;</a:t>
            </a:r>
          </a:p>
          <a:p>
            <a:pPr marL="571500" lvl="0" indent="-571500">
              <a:buClr>
                <a:schemeClr val="accent2"/>
              </a:buClr>
              <a:buSzPct val="25000"/>
              <a:buFont typeface="Wingdings" panose="05000000000000000000" pitchFamily="2" charset="2"/>
              <a:buChar char="§"/>
            </a:pPr>
            <a:r>
              <a:rPr lang="en-US" sz="1000" dirty="0" smtClean="0">
                <a:solidFill>
                  <a:schemeClr val="accent2"/>
                </a:solidFill>
              </a:rPr>
              <a:t>providing a professional home.</a:t>
            </a:r>
            <a:endParaRPr lang="en-US" sz="1000" b="0" i="0" u="none" strike="noStrike" cap="none" baseline="0" dirty="0">
              <a:solidFill>
                <a:schemeClr val="accent2"/>
              </a:solidFil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r>
              <a:rPr lang="en-US" dirty="0" smtClean="0"/>
              <a:t>The overall</a:t>
            </a:r>
            <a:r>
              <a:rPr lang="en-US" baseline="0" dirty="0" smtClean="0"/>
              <a:t> planning for your Section, Region and all IEEE Operating Units should reflect the Initiatives that MGA is trying to accomplish.</a:t>
            </a:r>
            <a:endParaRPr dirty="0"/>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r>
              <a:rPr lang="en-US" dirty="0" smtClean="0"/>
              <a:t>The overall</a:t>
            </a:r>
            <a:r>
              <a:rPr lang="en-US" baseline="0" dirty="0" smtClean="0"/>
              <a:t> planning for your Section, Region and all IEEE Operating Units should reflect the Initiatives that MGA is trying to accomplish.</a:t>
            </a:r>
            <a:endParaRPr dirty="0"/>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19" name="Shape 419"/>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6C6666F-94F6-43E7-895F-D0C0EFF13666}" type="slidenum">
              <a:rPr lang="en-US"/>
              <a:pPr/>
              <a:t>40</a:t>
            </a:fld>
            <a:endParaRPr lang="en-US" dirty="0"/>
          </a:p>
        </p:txBody>
      </p:sp>
    </p:spTree>
    <p:extLst>
      <p:ext uri="{BB962C8B-B14F-4D97-AF65-F5344CB8AC3E}">
        <p14:creationId xmlns:p14="http://schemas.microsoft.com/office/powerpoint/2010/main" val="1838759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6C6666F-94F6-43E7-895F-D0C0EFF13666}" type="slidenum">
              <a:rPr lang="en-US"/>
              <a:pPr/>
              <a:t>41</a:t>
            </a:fld>
            <a:endParaRPr lang="en-US" dirty="0"/>
          </a:p>
        </p:txBody>
      </p:sp>
    </p:spTree>
    <p:extLst>
      <p:ext uri="{BB962C8B-B14F-4D97-AF65-F5344CB8AC3E}">
        <p14:creationId xmlns:p14="http://schemas.microsoft.com/office/powerpoint/2010/main" val="3751795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25" name="Shape 425"/>
          <p:cNvSpPr txBox="1">
            <a:spLocks noGrp="1"/>
          </p:cNvSpPr>
          <p:nvPr>
            <p:ph type="body" idx="1"/>
          </p:nvPr>
        </p:nvSpPr>
        <p:spPr>
          <a:xfrm>
            <a:off x="914400" y="4343400"/>
            <a:ext cx="5029199" cy="4114800"/>
          </a:xfrm>
          <a:prstGeom prst="rect">
            <a:avLst/>
          </a:prstGeom>
          <a:noFill/>
          <a:ln>
            <a:noFill/>
          </a:ln>
        </p:spPr>
        <p:txBody>
          <a:bodyPr lIns="0" tIns="0" rIns="0" bIns="0" anchor="t" anchorCtr="0">
            <a:noAutofit/>
          </a:bodyPr>
          <a:lstStyle/>
          <a:p>
            <a:pPr marL="0" marR="0" lvl="0" indent="0" algn="l" rtl="0">
              <a:lnSpc>
                <a:spcPct val="95000"/>
              </a:lnSpc>
              <a:spcBef>
                <a:spcPts val="0"/>
              </a:spcBef>
              <a:buSzPct val="25000"/>
              <a:buFont typeface="Arial"/>
              <a:buNone/>
            </a:pPr>
            <a:r>
              <a:rPr lang="en-US" sz="1800" b="0" i="0" u="none" strike="noStrike" cap="none" baseline="0">
                <a:latin typeface="Rambla"/>
                <a:ea typeface="Rambla"/>
                <a:cs typeface="Rambla"/>
                <a:sym typeface="Rambla"/>
              </a:rPr>
              <a:t>The subject and format are easy to establish. You will usually have a good idea of the kinds of subjects that most interest your Section, Chapter and Affinity Group members. In addition, it is helpful to ask the members to submit suggestions. Keep in mind that the subject matter need not be limited to electrical engineering – any related technical field is appropriate, as long as it interests the membership.</a:t>
            </a:r>
          </a:p>
          <a:p>
            <a:pPr marL="0" marR="0" lvl="0" indent="0" algn="l" rtl="0">
              <a:spcBef>
                <a:spcPts val="400"/>
              </a:spcBef>
              <a:buSzPct val="25000"/>
              <a:buFont typeface="Arial"/>
              <a:buNone/>
            </a:pPr>
            <a:r>
              <a:rPr lang="en-US" sz="1800" b="0" i="0" u="none" strike="noStrike" cap="none" baseline="0">
                <a:latin typeface="Rambla"/>
                <a:ea typeface="Rambla"/>
                <a:cs typeface="Rambla"/>
                <a:sym typeface="Rambla"/>
              </a:rPr>
              <a:t>Choosing the format for the meeting – seminar, tutorial, conference or lecture – will largely depend on your objectives. Do you wish to present diverse opinions on a current topic? Will your members benefit most from the knowledge of several authorities or the expertise of a single individual? How much time do you have available? Answering questions like these will help determine the most appropriate format for your meeting.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31" name="Shape 431"/>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37" name="Shape 437"/>
          <p:cNvSpPr txBox="1">
            <a:spLocks noGrp="1"/>
          </p:cNvSpPr>
          <p:nvPr>
            <p:ph type="body" idx="1"/>
          </p:nvPr>
        </p:nvSpPr>
        <p:spPr>
          <a:xfrm>
            <a:off x="914400" y="4343400"/>
            <a:ext cx="5029199" cy="4114800"/>
          </a:xfrm>
          <a:prstGeom prst="rect">
            <a:avLst/>
          </a:prstGeom>
          <a:noFill/>
          <a:ln>
            <a:noFill/>
          </a:ln>
        </p:spPr>
        <p:txBody>
          <a:bodyPr lIns="0" tIns="0" rIns="0" bIns="0" anchor="t" anchorCtr="0">
            <a:noAutofit/>
          </a:bodyPr>
          <a:lstStyle/>
          <a:p>
            <a:pPr marL="0" marR="0" lvl="0" indent="0" algn="l" rtl="0">
              <a:lnSpc>
                <a:spcPct val="95000"/>
              </a:lnSpc>
              <a:spcBef>
                <a:spcPts val="0"/>
              </a:spcBef>
              <a:buSzPct val="25000"/>
              <a:buFont typeface="Arial"/>
              <a:buNone/>
            </a:pPr>
            <a:r>
              <a:rPr lang="en-US" sz="1800" b="0" i="0" u="none" strike="noStrike" cap="none" baseline="0">
                <a:latin typeface="Rambla"/>
                <a:ea typeface="Rambla"/>
                <a:cs typeface="Rambla"/>
                <a:sym typeface="Rambla"/>
              </a:rPr>
              <a:t>An excellent tool available to facilitate the process of finding speakers is the</a:t>
            </a:r>
            <a:r>
              <a:rPr lang="en-US" sz="1800" b="0" i="0" u="sng" strike="noStrike" cap="none" baseline="0">
                <a:solidFill>
                  <a:srgbClr val="000000"/>
                </a:solidFill>
                <a:hlinkClick r:id="rId3"/>
              </a:rPr>
              <a:t> IEEE Distinguished Lecturers Program</a:t>
            </a:r>
            <a:r>
              <a:rPr lang="en-US" sz="1800" b="0" i="0" u="none" strike="noStrike" cap="none" baseline="0">
                <a:latin typeface="Rambla"/>
                <a:ea typeface="Rambla"/>
                <a:cs typeface="Rambla"/>
                <a:sym typeface="Rambla"/>
              </a:rPr>
              <a:t>.  This program lists the names, topics and contact information for lecturers from participating IEEE Societies and Technical Councils. To find out more, send an email to </a:t>
            </a:r>
            <a:r>
              <a:rPr lang="en-US" sz="1800" b="0" i="0" u="sng" strike="noStrike" cap="none" baseline="0">
                <a:solidFill>
                  <a:srgbClr val="000000"/>
                </a:solidFill>
                <a:hlinkClick r:id="rId4"/>
              </a:rPr>
              <a:t>society-lecturers@ieee.org</a:t>
            </a:r>
            <a:r>
              <a:rPr lang="en-US" sz="1800" b="0" i="0" u="none" strike="noStrike" cap="none" baseline="0">
                <a:latin typeface="Rambla"/>
                <a:ea typeface="Rambla"/>
                <a:cs typeface="Rambla"/>
                <a:sym typeface="Rambla"/>
              </a:rPr>
              <a:t>. You may also want to consider the following mechanisms for finding speakers: </a:t>
            </a:r>
          </a:p>
          <a:p>
            <a:pPr marL="0" marR="0" lvl="0" indent="0" algn="l" rtl="0">
              <a:spcBef>
                <a:spcPts val="400"/>
              </a:spcBef>
              <a:buSzPct val="25000"/>
              <a:buNone/>
            </a:pPr>
            <a:r>
              <a:rPr lang="en-US" sz="1800" b="0" i="0" u="none" strike="noStrike" cap="none" baseline="0">
                <a:latin typeface="Rambla"/>
                <a:ea typeface="Rambla"/>
                <a:cs typeface="Rambla"/>
                <a:sym typeface="Rambla"/>
              </a:rPr>
              <a:t> Survey recently published papers and contact authors of appropriate or interesting material. </a:t>
            </a:r>
          </a:p>
          <a:p>
            <a:pPr marL="0" marR="0" lvl="0" indent="0" algn="l" rtl="0">
              <a:spcBef>
                <a:spcPts val="400"/>
              </a:spcBef>
              <a:buSzPct val="25000"/>
              <a:buNone/>
            </a:pPr>
            <a:r>
              <a:rPr lang="en-US" sz="1800" b="0" i="0" u="none" strike="noStrike" cap="none" baseline="0">
                <a:latin typeface="Rambla"/>
                <a:ea typeface="Rambla"/>
                <a:cs typeface="Rambla"/>
                <a:sym typeface="Rambla"/>
              </a:rPr>
              <a:t> Consult other Chapters or your Society. </a:t>
            </a:r>
          </a:p>
          <a:p>
            <a:pPr marL="0" marR="0" lvl="0" indent="0" algn="l" rtl="0">
              <a:spcBef>
                <a:spcPts val="400"/>
              </a:spcBef>
              <a:buSzPct val="25000"/>
              <a:buNone/>
            </a:pPr>
            <a:r>
              <a:rPr lang="en-US" sz="1800" b="0" i="0" u="none" strike="noStrike" cap="none" baseline="0">
                <a:latin typeface="Rambla"/>
                <a:ea typeface="Rambla"/>
                <a:cs typeface="Rambla"/>
                <a:sym typeface="Rambla"/>
              </a:rPr>
              <a:t> Check with other professional associations in your area. </a:t>
            </a:r>
          </a:p>
          <a:p>
            <a:pPr marL="0" marR="0" lvl="0" indent="0" algn="l" rtl="0">
              <a:spcBef>
                <a:spcPts val="400"/>
              </a:spcBef>
              <a:buSzPct val="25000"/>
              <a:buNone/>
            </a:pPr>
            <a:r>
              <a:rPr lang="en-US" sz="1800" b="0" i="0" u="none" strike="noStrike" cap="none" baseline="0">
                <a:latin typeface="Rambla"/>
                <a:ea typeface="Rambla"/>
                <a:cs typeface="Rambla"/>
                <a:sym typeface="Rambla"/>
              </a:rPr>
              <a:t> Contact local colleges or universities. Faculty members who belong to IEEE will be glad to recommend possible speakers. Calling on the head of the Electrical Engineering Department could be a first step. The Student Branch of the IEEE is also a good resource for identifying speakers on campus. </a:t>
            </a:r>
          </a:p>
          <a:p>
            <a:pPr marL="0" marR="0" lvl="0" indent="0" algn="l" rtl="0">
              <a:spcBef>
                <a:spcPts val="400"/>
              </a:spcBef>
              <a:buSzPct val="25000"/>
              <a:buFont typeface="Arial"/>
              <a:buNone/>
            </a:pPr>
            <a:r>
              <a:rPr lang="en-US" sz="1800" b="0" i="0" u="none" strike="noStrike" cap="none" baseline="0">
                <a:latin typeface="Rambla"/>
                <a:ea typeface="Rambla"/>
                <a:cs typeface="Rambla"/>
                <a:sym typeface="Rambla"/>
              </a:rPr>
              <a:t>Corporations in your area are another possible source of speakers. The Director of Engineering, who might also be an IEEE member, can probably tell you if the company has a suitable candidate on staff. You may even discover that the company has a speaker referral service for just this purpose.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43" name="Shape 443"/>
          <p:cNvSpPr txBox="1">
            <a:spLocks noGrp="1"/>
          </p:cNvSpPr>
          <p:nvPr>
            <p:ph type="body" idx="1"/>
          </p:nvPr>
        </p:nvSpPr>
        <p:spPr>
          <a:xfrm>
            <a:off x="914400" y="4343400"/>
            <a:ext cx="5029199" cy="4114800"/>
          </a:xfrm>
          <a:prstGeom prst="rect">
            <a:avLst/>
          </a:prstGeom>
          <a:noFill/>
          <a:ln>
            <a:noFill/>
          </a:ln>
        </p:spPr>
        <p:txBody>
          <a:bodyPr lIns="0" tIns="0" rIns="0" bIns="0" anchor="t" anchorCtr="0">
            <a:noAutofit/>
          </a:bodyPr>
          <a:lstStyle/>
          <a:p>
            <a:pPr marL="0" marR="0" lvl="0" indent="0" algn="l" rtl="0">
              <a:lnSpc>
                <a:spcPct val="95000"/>
              </a:lnSpc>
              <a:spcBef>
                <a:spcPts val="0"/>
              </a:spcBef>
              <a:spcAft>
                <a:spcPts val="0"/>
              </a:spcAft>
              <a:buSzPct val="25000"/>
              <a:buFont typeface="Arial"/>
              <a:buNone/>
            </a:pPr>
            <a:r>
              <a:rPr lang="en-US" sz="1800" b="0" i="0" u="none" strike="noStrike" cap="none" baseline="0">
                <a:latin typeface="Rambla"/>
                <a:ea typeface="Rambla"/>
                <a:cs typeface="Rambla"/>
                <a:sym typeface="Rambla"/>
              </a:rPr>
              <a:t>Technical Societies offer tutorials and short courses at conferences; Sections and Chapters sponsor short courses and talks at their meetings. </a:t>
            </a:r>
          </a:p>
          <a:p>
            <a:pPr marL="0" marR="0" lvl="0" indent="0" algn="l" rtl="0">
              <a:lnSpc>
                <a:spcPct val="95000"/>
              </a:lnSpc>
              <a:spcBef>
                <a:spcPts val="1600"/>
              </a:spcBef>
              <a:spcAft>
                <a:spcPts val="0"/>
              </a:spcAft>
              <a:buSzPct val="25000"/>
              <a:buFont typeface="Arial"/>
              <a:buNone/>
            </a:pPr>
            <a:r>
              <a:rPr lang="en-US" sz="1800" b="0" i="0" u="none" strike="noStrike" cap="none" baseline="0">
                <a:latin typeface="Rambla"/>
                <a:ea typeface="Rambla"/>
                <a:cs typeface="Rambla"/>
                <a:sym typeface="Rambla"/>
              </a:rPr>
              <a:t>IEEE Expert Now is a course collection designed for those in the engineering sciences, research and technology. The courses are selected from IEEE conference tutorials, presented by esteemed experts, one or two hours long, web accessible and offer CEUs. They fit well in Career and Professional Development, and as a way to enhance organizational Performance Management. </a:t>
            </a:r>
          </a:p>
          <a:p>
            <a:pPr marL="0" marR="0" lvl="0" indent="0" algn="l" rtl="0">
              <a:lnSpc>
                <a:spcPct val="95000"/>
              </a:lnSpc>
              <a:spcBef>
                <a:spcPts val="1600"/>
              </a:spcBef>
              <a:spcAft>
                <a:spcPts val="0"/>
              </a:spcAft>
              <a:buFont typeface="Arial"/>
              <a:buNone/>
            </a:pPr>
            <a:endParaRPr sz="1800" b="0" i="0" u="none" strike="noStrike" cap="none" baseline="0">
              <a:latin typeface="Rambla"/>
              <a:ea typeface="Rambla"/>
              <a:cs typeface="Rambla"/>
              <a:sym typeface="Rambla"/>
            </a:endParaRPr>
          </a:p>
          <a:p>
            <a:pPr marL="0" marR="0" lvl="0" indent="0" algn="l" rtl="0">
              <a:lnSpc>
                <a:spcPct val="95000"/>
              </a:lnSpc>
              <a:spcBef>
                <a:spcPts val="1600"/>
              </a:spcBef>
              <a:spcAft>
                <a:spcPts val="800"/>
              </a:spcAft>
              <a:buSzPct val="25000"/>
              <a:buFont typeface="Arial"/>
              <a:buNone/>
            </a:pPr>
            <a:r>
              <a:rPr lang="en-US" sz="1800" b="0" i="0" u="none" strike="noStrike" cap="none" baseline="0">
                <a:latin typeface="Rambla"/>
                <a:ea typeface="Rambla"/>
                <a:cs typeface="Rambla"/>
                <a:sym typeface="Rambla"/>
              </a:rPr>
              <a:t>Standards Education is an IEEE web portal that provides instructional resources to assist in the teaching of Standards in universities. Standards are exemplified by 802.11g for cell phones, and hundreds of others that were developed by IEEE and applied extensively in the world of technology. </a:t>
            </a:r>
          </a:p>
          <a:p>
            <a:pPr>
              <a:spcBef>
                <a:spcPts val="0"/>
              </a:spcBef>
              <a:buNone/>
            </a:pPr>
            <a:endParaRPr sz="1800" b="0" i="0" u="none" strike="noStrike" cap="none" baseline="0">
              <a:latin typeface="Rambla"/>
              <a:ea typeface="Rambla"/>
              <a:cs typeface="Rambla"/>
              <a:sym typeface="Rambla"/>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49" name="Shape 449"/>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3" name="Shape 213"/>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dirty="0"/>
              <a:t>This slide represents one part of the IEEE</a:t>
            </a:r>
          </a:p>
          <a:p>
            <a:pPr marL="0" marR="0" lvl="0" indent="0" algn="l" rtl="0">
              <a:spcBef>
                <a:spcPts val="0"/>
              </a:spcBef>
              <a:buSzPct val="25000"/>
              <a:buFont typeface="Arial"/>
              <a:buNone/>
            </a:pPr>
            <a:r>
              <a:rPr lang="en-US" sz="1000" b="0" i="0" u="none" strike="noStrike" cap="none" baseline="0" dirty="0"/>
              <a:t>It is intended to help you visualize the relationships between the Technical and Geographic organizations of the IEEE.</a:t>
            </a:r>
          </a:p>
          <a:p>
            <a:pPr marL="0" marR="0" lvl="0" indent="0" algn="l" rtl="0">
              <a:spcBef>
                <a:spcPts val="0"/>
              </a:spcBef>
              <a:buSzPct val="25000"/>
              <a:buFont typeface="Arial"/>
              <a:buNone/>
            </a:pPr>
            <a:r>
              <a:rPr lang="en-US" sz="1000" b="0" i="0" u="none" strike="noStrike" cap="none" baseline="0" dirty="0"/>
              <a:t>For example, a technical Chapter is the responsibility of both the Section where it is located and the particular technical Society, while Student Branch Chapters are the responsibility of the particular Student Branch and the Society.</a:t>
            </a:r>
          </a:p>
          <a:p>
            <a:pPr marL="0" marR="0" lvl="0" indent="0" algn="l" rtl="0">
              <a:spcBef>
                <a:spcPts val="0"/>
              </a:spcBef>
              <a:buSzPct val="25000"/>
              <a:buFont typeface="Arial"/>
              <a:buNone/>
            </a:pPr>
            <a:r>
              <a:rPr lang="en-US" sz="1000" b="0" i="0" u="none" strike="noStrike" cap="none" baseline="0" dirty="0"/>
              <a:t>Note that Councils can have Chapters and/or Affinity Groups, just like a Section.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55" name="Shape 455"/>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20" name="Shape 520"/>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60" name="Shape 460"/>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66" name="Shape 466"/>
          <p:cNvSpPr txBox="1">
            <a:spLocks noGrp="1"/>
          </p:cNvSpPr>
          <p:nvPr>
            <p:ph type="body" idx="1"/>
          </p:nvPr>
        </p:nvSpPr>
        <p:spPr>
          <a:xfrm>
            <a:off x="914400" y="4343400"/>
            <a:ext cx="5029199" cy="4114800"/>
          </a:xfrm>
          <a:prstGeom prst="rect">
            <a:avLst/>
          </a:prstGeom>
          <a:noFill/>
          <a:ln>
            <a:noFill/>
          </a:ln>
        </p:spPr>
        <p:txBody>
          <a:bodyPr lIns="90000" tIns="46800" rIns="90000" bIns="46800"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90" name="Shape 4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9" name="Shape 219"/>
          <p:cNvSpPr txBox="1">
            <a:spLocks noGrp="1"/>
          </p:cNvSpPr>
          <p:nvPr>
            <p:ph type="body" idx="1"/>
          </p:nvPr>
        </p:nvSpPr>
        <p:spPr>
          <a:xfrm>
            <a:off x="915987" y="4325937"/>
            <a:ext cx="5238750" cy="4494212"/>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dirty="0"/>
              <a:t>In an effort to better understand the way the IEEE volunteer organization works, it’s important to understand the relationships between units as explained here.</a:t>
            </a:r>
          </a:p>
          <a:p>
            <a:pPr marL="0" marR="0" lvl="0" indent="0" algn="l" rtl="0">
              <a:spcBef>
                <a:spcPts val="0"/>
              </a:spcBef>
              <a:buSzPct val="25000"/>
              <a:buFont typeface="Arial"/>
              <a:buNone/>
            </a:pPr>
            <a:r>
              <a:rPr lang="en-US" sz="1000" b="0" i="0" u="none" strike="noStrike" cap="none" baseline="0" dirty="0"/>
              <a:t>Note that while Councils can have subunits just like Sections, they are managed by their member Sections, and, as per IEEE Bylaws, exist at the pleasure of the Sections.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914400" y="4343400"/>
            <a:ext cx="5029199" cy="4114800"/>
          </a:xfrm>
          <a:prstGeom prst="rect">
            <a:avLst/>
          </a:prstGeom>
        </p:spPr>
        <p:txBody>
          <a:bodyPr lIns="91425" tIns="91425" rIns="91425" bIns="91425" anchor="ctr" anchorCtr="0">
            <a:noAutofit/>
          </a:bodyPr>
          <a:lstStyle/>
          <a:p>
            <a:pPr>
              <a:spcBef>
                <a:spcPts val="0"/>
              </a:spcBef>
              <a:buNone/>
            </a:pPr>
            <a:endParaRPr/>
          </a:p>
        </p:txBody>
      </p:sp>
      <p:sp>
        <p:nvSpPr>
          <p:cNvPr id="514" name="Shape 5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20" name="Shape 520"/>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25" name="Shape 225"/>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dirty="0"/>
              <a:t>In the last three years, we have seen the growth of Affinity Groups.  Right now, there are three types of approved Affinity Groups:  Women in Engineering, Consultants’ Networks and Graduates of the Last Decade, or GOLD.  Like Chapters, the Affinity Groups have two “parents” . . . The Section and the sponsoring parent committee.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25" name="Shape 225"/>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dirty="0" smtClean="0"/>
              <a:t>The Goals and Objectives of the Section should follow the Goals and Objectives of the Region</a:t>
            </a:r>
            <a:endParaRPr lang="en-US" sz="1000" b="0" i="0" u="none" strike="noStrike" cap="none" baseline="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52525" y="682625"/>
            <a:ext cx="4554538"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1" name="Shape 131"/>
          <p:cNvSpPr txBox="1">
            <a:spLocks noGrp="1"/>
          </p:cNvSpPr>
          <p:nvPr>
            <p:ph type="body" idx="1"/>
          </p:nvPr>
        </p:nvSpPr>
        <p:spPr>
          <a:xfrm>
            <a:off x="915987" y="4325937"/>
            <a:ext cx="5026025" cy="4098924"/>
          </a:xfrm>
          <a:prstGeom prst="rect">
            <a:avLst/>
          </a:prstGeom>
          <a:noFill/>
          <a:ln>
            <a:noFill/>
          </a:ln>
        </p:spPr>
        <p:txBody>
          <a:bodyPr lIns="90000" tIns="46800" rIns="90000" bIns="46800" anchor="t" anchorCtr="0">
            <a:noAutofit/>
          </a:bodyPr>
          <a:lstStyle/>
          <a:p>
            <a:pPr marL="0" marR="0" lvl="0" indent="0" algn="l" rtl="0">
              <a:spcBef>
                <a:spcPts val="0"/>
              </a:spcBef>
              <a:buSzPct val="25000"/>
              <a:buFont typeface="Arial"/>
              <a:buNone/>
            </a:pPr>
            <a:r>
              <a:rPr lang="en-US" sz="1000" b="0" i="0" u="none" strike="noStrike" cap="none" baseline="0"/>
              <a:t>Before addressing the issue of the individual tasks of Section Volunteers, I’d like to take a moment to remind you of the IEEE Code of Ethics.  The Code of Ethics was last revised &amp; approved by the IEEE Board of Directors in 1990.  </a:t>
            </a:r>
          </a:p>
          <a:p>
            <a:pPr marL="0" marR="0" lvl="0" indent="0" algn="l" rtl="0">
              <a:spcBef>
                <a:spcPts val="0"/>
              </a:spcBef>
              <a:buSzPct val="25000"/>
              <a:buFont typeface="Arial"/>
              <a:buNone/>
            </a:pPr>
            <a:r>
              <a:rPr lang="en-US" sz="1000" b="0" i="0" u="none" strike="noStrike" cap="none" baseline="0"/>
              <a:t>Although all 10 points are relevant to every member and volunteer of our organization, I would like to bring to your attention the last three items in particular.  These are especially important for our volunteers to remember:  </a:t>
            </a:r>
            <a:r>
              <a:rPr lang="en-US" sz="1000" b="0" i="0" u="none" strike="noStrike" cap="none" baseline="0">
                <a:latin typeface="Arial"/>
                <a:ea typeface="Arial"/>
                <a:cs typeface="Arial"/>
                <a:sym typeface="Arial"/>
              </a:rPr>
              <a:t>to treat fairly all persons regardless of such factors as race, religion, gender, disability, age, or national origin; </a:t>
            </a:r>
          </a:p>
          <a:p>
            <a:pPr marL="0" marR="0" lvl="0" indent="0" algn="l" rtl="0">
              <a:spcBef>
                <a:spcPts val="0"/>
              </a:spcBef>
              <a:buSzPct val="25000"/>
              <a:buFont typeface="Arial"/>
              <a:buNone/>
            </a:pPr>
            <a:r>
              <a:rPr lang="en-US" sz="1000" b="0" i="0" u="none" strike="noStrike" cap="none" baseline="0">
                <a:latin typeface="Arial"/>
                <a:ea typeface="Arial"/>
                <a:cs typeface="Arial"/>
                <a:sym typeface="Arial"/>
              </a:rPr>
              <a:t>to avoid injuring others, their property, reputation, or employment by false or malicious action; and </a:t>
            </a:r>
          </a:p>
          <a:p>
            <a:pPr marL="0" marR="0" lvl="0" indent="0" algn="l" rtl="0">
              <a:spcBef>
                <a:spcPts val="0"/>
              </a:spcBef>
              <a:buSzPct val="25000"/>
              <a:buFont typeface="Arial"/>
              <a:buNone/>
            </a:pPr>
            <a:r>
              <a:rPr lang="en-US" sz="1000" b="0" i="0" u="none" strike="noStrike" cap="none" baseline="0">
                <a:latin typeface="Arial"/>
                <a:ea typeface="Arial"/>
                <a:cs typeface="Arial"/>
                <a:sym typeface="Arial"/>
              </a:rPr>
              <a:t>to assist colleagues and co-workers in their professional development and to support them in following this code of ethics.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Shape 5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20" name="Shape 520"/>
          <p:cNvSpPr txBox="1">
            <a:spLocks noGrp="1"/>
          </p:cNvSpPr>
          <p:nvPr>
            <p:ph type="body" idx="1"/>
          </p:nvPr>
        </p:nvSpPr>
        <p:spPr>
          <a:xfrm>
            <a:off x="914400" y="4343400"/>
            <a:ext cx="5029199" cy="4114800"/>
          </a:xfrm>
          <a:prstGeom prst="rect">
            <a:avLst/>
          </a:prstGeom>
          <a:noFill/>
          <a:ln>
            <a:noFill/>
          </a:ln>
        </p:spPr>
        <p:txBody>
          <a:bodyPr lIns="90000" tIns="46800" rIns="90000" bIns="46800" anchor="ctr"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1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7A1BA54C-15D4-9240-8562-B9A40EF211EB}" type="datetime1">
              <a:rPr lang="en-US" smtClean="0">
                <a:solidFill>
                  <a:prstClr val="black">
                    <a:tint val="75000"/>
                  </a:prstClr>
                </a:solidFill>
              </a:rPr>
              <a:pPr>
                <a:defRPr/>
              </a:pPr>
              <a:t>1/20/15</a:t>
            </a:fld>
            <a:endParaRPr lang="en-US" dirty="0">
              <a:solidFill>
                <a:prstClr val="black">
                  <a:tint val="75000"/>
                </a:prstClr>
              </a:solidFill>
            </a:endParaRPr>
          </a:p>
        </p:txBody>
      </p:sp>
      <p:sp>
        <p:nvSpPr>
          <p:cNvPr id="15" name="Slide Number Placeholder 2"/>
          <p:cNvSpPr>
            <a:spLocks noGrp="1"/>
          </p:cNvSpPr>
          <p:nvPr>
            <p:ph type="sldNum" sz="quarter" idx="15"/>
          </p:nvPr>
        </p:nvSpPr>
        <p:spPr/>
        <p:txBody>
          <a:bodyPr/>
          <a:lstStyle>
            <a:lvl1pPr>
              <a:defRPr/>
            </a:lvl1pPr>
          </a:lstStyle>
          <a:p>
            <a:pPr>
              <a:defRPr/>
            </a:pPr>
            <a:fld id="{A5C22AA5-3C49-2E42-8195-7332F437CD6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546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solidFill>
                  <a:prstClr val="black">
                    <a:tint val="75000"/>
                  </a:prstClr>
                </a:solidFill>
              </a:rPr>
              <a:pPr>
                <a:defRPr/>
              </a:pPr>
              <a:t>‹#›</a:t>
            </a:fld>
            <a:endParaRPr lang="en-US" dirty="0">
              <a:solidFill>
                <a:prstClr val="black">
                  <a:tint val="75000"/>
                </a:prstClr>
              </a:solidFill>
            </a:endParaRPr>
          </a:p>
        </p:txBody>
      </p:sp>
      <p:sp>
        <p:nvSpPr>
          <p:cNvPr id="7" name="Date Placeholder 2"/>
          <p:cNvSpPr>
            <a:spLocks noGrp="1"/>
          </p:cNvSpPr>
          <p:nvPr>
            <p:ph type="dt" sz="half" idx="26"/>
          </p:nvPr>
        </p:nvSpPr>
        <p:spPr/>
        <p:txBody>
          <a:bodyPr/>
          <a:lstStyle>
            <a:lvl1pPr>
              <a:defRPr/>
            </a:lvl1pPr>
          </a:lstStyle>
          <a:p>
            <a:pPr>
              <a:defRPr/>
            </a:pPr>
            <a:fld id="{421CA678-D006-7B41-A446-6998EA1314C2}"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38276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solidFill>
                  <a:prstClr val="black">
                    <a:tint val="75000"/>
                  </a:prstClr>
                </a:solidFill>
              </a:rPr>
              <a:pPr>
                <a:defRPr/>
              </a:pPr>
              <a:t>‹#›</a:t>
            </a:fld>
            <a:endParaRPr lang="en-US" dirty="0">
              <a:solidFill>
                <a:prstClr val="black">
                  <a:tint val="75000"/>
                </a:prstClr>
              </a:solidFill>
            </a:endParaRPr>
          </a:p>
        </p:txBody>
      </p:sp>
      <p:sp>
        <p:nvSpPr>
          <p:cNvPr id="9" name="Date Placeholder 2"/>
          <p:cNvSpPr>
            <a:spLocks noGrp="1"/>
          </p:cNvSpPr>
          <p:nvPr>
            <p:ph type="dt" sz="half" idx="27"/>
          </p:nvPr>
        </p:nvSpPr>
        <p:spPr/>
        <p:txBody>
          <a:bodyPr/>
          <a:lstStyle>
            <a:lvl1pPr>
              <a:defRPr/>
            </a:lvl1pPr>
          </a:lstStyle>
          <a:p>
            <a:pPr>
              <a:defRPr/>
            </a:pPr>
            <a:fld id="{2591F2DA-4C0E-AF48-AAE7-6B5FD0673F17}"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390551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solidFill>
                  <a:prstClr val="black">
                    <a:tint val="75000"/>
                  </a:prstClr>
                </a:solidFill>
              </a:rPr>
              <a:pPr>
                <a:defRPr/>
              </a:pPr>
              <a:t>‹#›</a:t>
            </a:fld>
            <a:endParaRPr lang="en-US" dirty="0">
              <a:solidFill>
                <a:prstClr val="black">
                  <a:tint val="75000"/>
                </a:prstClr>
              </a:solidFill>
            </a:endParaRPr>
          </a:p>
        </p:txBody>
      </p:sp>
      <p:sp>
        <p:nvSpPr>
          <p:cNvPr id="7" name="Date Placeholder 2"/>
          <p:cNvSpPr>
            <a:spLocks noGrp="1"/>
          </p:cNvSpPr>
          <p:nvPr>
            <p:ph type="dt" sz="half" idx="24"/>
          </p:nvPr>
        </p:nvSpPr>
        <p:spPr/>
        <p:txBody>
          <a:bodyPr/>
          <a:lstStyle>
            <a:lvl1pPr>
              <a:defRPr/>
            </a:lvl1pPr>
          </a:lstStyle>
          <a:p>
            <a:pPr>
              <a:defRPr/>
            </a:pPr>
            <a:fld id="{8D23548A-BD02-5246-9AB8-6847FF416924}"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1927213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smtClean="0"/>
          </a:p>
        </p:txBody>
      </p:sp>
      <p:sp>
        <p:nvSpPr>
          <p:cNvPr id="6" name="Slide Number Placeholder 1"/>
          <p:cNvSpPr>
            <a:spLocks noGrp="1"/>
          </p:cNvSpPr>
          <p:nvPr>
            <p:ph type="sldNum" sz="quarter" idx="26"/>
          </p:nvPr>
        </p:nvSpPr>
        <p:spPr/>
        <p:txBody>
          <a:bodyPr/>
          <a:lstStyle>
            <a:lvl1pPr>
              <a:defRPr/>
            </a:lvl1pPr>
          </a:lstStyle>
          <a:p>
            <a:pPr>
              <a:defRPr/>
            </a:pPr>
            <a:fld id="{1E993407-65FC-FE4D-88F4-AEF403839CD9}" type="slidenum">
              <a:rPr lang="en-US">
                <a:solidFill>
                  <a:prstClr val="black">
                    <a:tint val="75000"/>
                  </a:prstClr>
                </a:solidFill>
              </a:rPr>
              <a:pPr>
                <a:defRPr/>
              </a:pPr>
              <a:t>‹#›</a:t>
            </a:fld>
            <a:endParaRPr lang="en-US" dirty="0">
              <a:solidFill>
                <a:prstClr val="black">
                  <a:tint val="75000"/>
                </a:prstClr>
              </a:solidFill>
            </a:endParaRPr>
          </a:p>
        </p:txBody>
      </p:sp>
      <p:sp>
        <p:nvSpPr>
          <p:cNvPr id="7" name="Date Placeholder 2"/>
          <p:cNvSpPr>
            <a:spLocks noGrp="1"/>
          </p:cNvSpPr>
          <p:nvPr>
            <p:ph type="dt" sz="half" idx="27"/>
          </p:nvPr>
        </p:nvSpPr>
        <p:spPr/>
        <p:txBody>
          <a:bodyPr/>
          <a:lstStyle>
            <a:lvl1pPr>
              <a:defRPr/>
            </a:lvl1pPr>
          </a:lstStyle>
          <a:p>
            <a:pPr>
              <a:defRPr/>
            </a:pPr>
            <a:fld id="{AEA8D185-C16F-1640-8DAC-102BF7935C96}"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4067701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pPr>
              <a:defRPr/>
            </a:pPr>
            <a:fld id="{9DD27109-24EE-2347-96D6-102C90AEE2D2}" type="slidenum">
              <a:rPr lang="en-US">
                <a:solidFill>
                  <a:prstClr val="black">
                    <a:tint val="75000"/>
                  </a:prstClr>
                </a:solidFill>
              </a:rPr>
              <a:pPr>
                <a:defRPr/>
              </a:pPr>
              <a:t>‹#›</a:t>
            </a:fld>
            <a:endParaRPr lang="en-US" dirty="0">
              <a:solidFill>
                <a:prstClr val="black">
                  <a:tint val="75000"/>
                </a:prstClr>
              </a:solidFill>
            </a:endParaRPr>
          </a:p>
        </p:txBody>
      </p:sp>
      <p:sp>
        <p:nvSpPr>
          <p:cNvPr id="8" name="Date Placeholder 2"/>
          <p:cNvSpPr>
            <a:spLocks noGrp="1"/>
          </p:cNvSpPr>
          <p:nvPr>
            <p:ph type="dt" sz="half" idx="24"/>
          </p:nvPr>
        </p:nvSpPr>
        <p:spPr/>
        <p:txBody>
          <a:bodyPr/>
          <a:lstStyle>
            <a:lvl1pPr>
              <a:defRPr/>
            </a:lvl1pPr>
          </a:lstStyle>
          <a:p>
            <a:pPr>
              <a:defRPr/>
            </a:pPr>
            <a:fld id="{F1857901-D09E-C540-886C-A84B89EC06B5}"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527989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smtClean="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E7E4D66E-442A-4A48-B266-9493CAB2FACE}"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4"/>
          </p:nvPr>
        </p:nvSpPr>
        <p:spPr/>
        <p:txBody>
          <a:bodyPr/>
          <a:lstStyle>
            <a:lvl1pPr>
              <a:defRPr/>
            </a:lvl1pPr>
          </a:lstStyle>
          <a:p>
            <a:pPr>
              <a:defRPr/>
            </a:pPr>
            <a:fld id="{B999A51E-2230-E643-98DA-6D8C23BE670E}"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3608354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prstClr val="white"/>
              </a:solidFill>
            </a:endParaRPr>
          </a:p>
        </p:txBody>
      </p:sp>
      <p:sp>
        <p:nvSpPr>
          <p:cNvPr id="3" name="Slide Number Placeholder 2"/>
          <p:cNvSpPr>
            <a:spLocks noGrp="1"/>
          </p:cNvSpPr>
          <p:nvPr>
            <p:ph type="sldNum" sz="quarter" idx="10"/>
          </p:nvPr>
        </p:nvSpPr>
        <p:spPr/>
        <p:txBody>
          <a:bodyPr/>
          <a:lstStyle>
            <a:lvl1pPr>
              <a:defRPr/>
            </a:lvl1pPr>
          </a:lstStyle>
          <a:p>
            <a:pPr>
              <a:defRPr/>
            </a:pPr>
            <a:fld id="{95C35BB7-581E-8647-B3F0-DC585189ABCD}" type="slidenum">
              <a:rPr lang="en-US">
                <a:solidFill>
                  <a:prstClr val="black">
                    <a:tint val="75000"/>
                  </a:prstClr>
                </a:solidFill>
              </a:rPr>
              <a:pPr>
                <a:defRPr/>
              </a:pPr>
              <a:t>‹#›</a:t>
            </a:fld>
            <a:endParaRPr lang="en-US" dirty="0">
              <a:solidFill>
                <a:prstClr val="black">
                  <a:tint val="75000"/>
                </a:prstClr>
              </a:solidFill>
            </a:endParaRPr>
          </a:p>
        </p:txBody>
      </p:sp>
      <p:sp>
        <p:nvSpPr>
          <p:cNvPr id="4" name="Date Placeholder 3"/>
          <p:cNvSpPr>
            <a:spLocks noGrp="1"/>
          </p:cNvSpPr>
          <p:nvPr>
            <p:ph type="dt" sz="half" idx="11"/>
          </p:nvPr>
        </p:nvSpPr>
        <p:spPr/>
        <p:txBody>
          <a:bodyPr/>
          <a:lstStyle>
            <a:lvl1pPr>
              <a:defRPr/>
            </a:lvl1pPr>
          </a:lstStyle>
          <a:p>
            <a:pPr>
              <a:defRPr/>
            </a:pPr>
            <a:fld id="{740C83E5-B64E-4C42-86F1-FC250D09C402}"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406494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r" rtl="0">
              <a:spcBef>
                <a:spcPts val="0"/>
              </a:spcBef>
              <a:spcAft>
                <a:spcPts val="0"/>
              </a:spcAft>
              <a:defRPr sz="4000" i="1" baseline="0">
                <a:solidFill>
                  <a:schemeClr val="bg1"/>
                </a:solidFill>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dirty="0"/>
          </a:p>
        </p:txBody>
      </p:sp>
      <p:sp>
        <p:nvSpPr>
          <p:cNvPr id="25" name="Shape 2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rgbClr val="002060"/>
              </a:buClr>
              <a:buFont typeface="Arial"/>
              <a:buChar char="•"/>
              <a:defRPr sz="2400" baseline="0">
                <a:solidFill>
                  <a:schemeClr val="accent2"/>
                </a:solidFill>
              </a:defRPr>
            </a:lvl1pPr>
            <a:lvl2pPr marL="742950" indent="-107950" algn="l" rtl="0">
              <a:spcBef>
                <a:spcPts val="560"/>
              </a:spcBef>
              <a:spcAft>
                <a:spcPts val="0"/>
              </a:spcAft>
              <a:buClr>
                <a:srgbClr val="002060"/>
              </a:buClr>
              <a:buFont typeface="Arial"/>
              <a:buChar char="–"/>
              <a:defRPr sz="2000" baseline="0">
                <a:solidFill>
                  <a:srgbClr val="002060"/>
                </a:solidFill>
              </a:defRPr>
            </a:lvl2pPr>
            <a:lvl3pPr marL="1143000" indent="-76200" algn="l" rtl="0">
              <a:spcBef>
                <a:spcPts val="480"/>
              </a:spcBef>
              <a:spcAft>
                <a:spcPts val="0"/>
              </a:spcAft>
              <a:buClr>
                <a:srgbClr val="002060"/>
              </a:buClr>
              <a:buFont typeface="Arial"/>
              <a:buChar char="•"/>
              <a:defRPr sz="1800" baseline="0">
                <a:solidFill>
                  <a:srgbClr val="002060"/>
                </a:solidFill>
              </a:defRPr>
            </a:lvl3pPr>
            <a:lvl4pPr marL="1600200" indent="-101600" algn="l" rtl="0">
              <a:spcBef>
                <a:spcPts val="400"/>
              </a:spcBef>
              <a:spcAft>
                <a:spcPts val="0"/>
              </a:spcAft>
              <a:buClr>
                <a:srgbClr val="002060"/>
              </a:buClr>
              <a:buFont typeface="Arial"/>
              <a:buChar char="–"/>
              <a:defRPr sz="1600" baseline="0">
                <a:solidFill>
                  <a:srgbClr val="002060"/>
                </a:solidFill>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pPr lvl="3"/>
            <a:endParaRPr lang="en-US" dirty="0" smtClean="0"/>
          </a:p>
          <a:p>
            <a:pPr lvl="3"/>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r" rtl="0">
              <a:spcBef>
                <a:spcPts val="0"/>
              </a:spcBef>
              <a:spcAft>
                <a:spcPts val="0"/>
              </a:spcAft>
              <a:defRPr sz="4000" baseline="0">
                <a:solidFill>
                  <a:schemeClr val="bg1"/>
                </a:solidFill>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srcRect/>
          <a:stretch>
            <a:fillRect/>
          </a:stretch>
        </p:blipFill>
        <p:spPr bwMode="auto">
          <a:xfrm>
            <a:off x="7772400" y="6019800"/>
            <a:ext cx="1143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0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18346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solidFill>
                  <a:prstClr val="black">
                    <a:tint val="75000"/>
                  </a:prstClr>
                </a:solidFill>
              </a:rPr>
              <a:pPr>
                <a:defRPr/>
              </a:pPr>
              <a:t>‹#›</a:t>
            </a:fld>
            <a:endParaRPr lang="en-US" dirty="0">
              <a:solidFill>
                <a:prstClr val="black">
                  <a:tint val="75000"/>
                </a:prstClr>
              </a:solidFill>
            </a:endParaRPr>
          </a:p>
        </p:txBody>
      </p:sp>
      <p:sp>
        <p:nvSpPr>
          <p:cNvPr id="6" name="Date Placeholder 2"/>
          <p:cNvSpPr>
            <a:spLocks noGrp="1"/>
          </p:cNvSpPr>
          <p:nvPr>
            <p:ph type="dt" sz="half" idx="16"/>
          </p:nvPr>
        </p:nvSpPr>
        <p:spPr/>
        <p:txBody>
          <a:bodyPr/>
          <a:lstStyle>
            <a:lvl1pPr>
              <a:defRPr/>
            </a:lvl1pPr>
          </a:lstStyle>
          <a:p>
            <a:pPr>
              <a:defRPr/>
            </a:pPr>
            <a:fld id="{3137D54C-61CE-1041-9449-8583DE2630BB}"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2983370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srcRect/>
          <a:stretch>
            <a:fillRect/>
          </a:stretch>
        </p:blipFill>
        <p:spPr bwMode="auto">
          <a:xfrm>
            <a:off x="7772400" y="6019800"/>
            <a:ext cx="1143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4183468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5E48ED65-8163-284B-A5F1-B9F57DC77EBC}" type="datetime1">
              <a:rPr lang="en-US" smtClean="0">
                <a:solidFill>
                  <a:prstClr val="black">
                    <a:tint val="75000"/>
                  </a:prstClr>
                </a:solidFill>
              </a:rPr>
              <a:pPr>
                <a:defRPr/>
              </a:pPr>
              <a:t>1/20/15</a:t>
            </a:fld>
            <a:endParaRPr lang="en-US" dirty="0">
              <a:solidFill>
                <a:prstClr val="black">
                  <a:tint val="75000"/>
                </a:prstClr>
              </a:solidFill>
            </a:endParaRPr>
          </a:p>
        </p:txBody>
      </p:sp>
      <p:sp>
        <p:nvSpPr>
          <p:cNvPr id="14" name="Slide Number Placeholder 2"/>
          <p:cNvSpPr>
            <a:spLocks noGrp="1"/>
          </p:cNvSpPr>
          <p:nvPr>
            <p:ph type="sldNum" sz="quarter" idx="15"/>
          </p:nvPr>
        </p:nvSpPr>
        <p:spPr/>
        <p:txBody>
          <a:bodyPr/>
          <a:lstStyle>
            <a:lvl1pPr>
              <a:defRPr/>
            </a:lvl1pPr>
          </a:lstStyle>
          <a:p>
            <a:pPr>
              <a:defRPr/>
            </a:pPr>
            <a:fld id="{6355A293-0598-674E-87F9-A3870D2D28D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88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75A6F66B-E128-9D4F-AC2D-96A590684299}" type="datetime1">
              <a:rPr lang="en-US" smtClean="0">
                <a:solidFill>
                  <a:prstClr val="black">
                    <a:tint val="75000"/>
                  </a:prstClr>
                </a:solidFill>
              </a:rPr>
              <a:pPr>
                <a:defRPr/>
              </a:pPr>
              <a:t>1/20/15</a:t>
            </a:fld>
            <a:endParaRPr lang="en-US" dirty="0">
              <a:solidFill>
                <a:prstClr val="black">
                  <a:tint val="75000"/>
                </a:prstClr>
              </a:solidFill>
            </a:endParaRPr>
          </a:p>
        </p:txBody>
      </p:sp>
      <p:sp>
        <p:nvSpPr>
          <p:cNvPr id="14" name="Slide Number Placeholder 2"/>
          <p:cNvSpPr>
            <a:spLocks noGrp="1"/>
          </p:cNvSpPr>
          <p:nvPr>
            <p:ph type="sldNum" sz="quarter" idx="15"/>
          </p:nvPr>
        </p:nvSpPr>
        <p:spPr/>
        <p:txBody>
          <a:bodyPr/>
          <a:lstStyle>
            <a:lvl1pPr>
              <a:defRPr/>
            </a:lvl1pPr>
          </a:lstStyle>
          <a:p>
            <a:pPr>
              <a:defRPr/>
            </a:pPr>
            <a:fld id="{A6DEB17E-ADF1-CA40-ACD9-D24AF83ACC4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3305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prstClr val="white"/>
              </a:solidFill>
            </a:endParaRPr>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pPr>
              <a:defRPr/>
            </a:pPr>
            <a:fld id="{061DBC4B-18FA-4641-AED3-09167062A95C}" type="datetime1">
              <a:rPr lang="en-US" smtClean="0">
                <a:solidFill>
                  <a:prstClr val="black">
                    <a:tint val="75000"/>
                  </a:prstClr>
                </a:solidFill>
              </a:rPr>
              <a:pPr>
                <a:defRPr/>
              </a:pPr>
              <a:t>1/20/15</a:t>
            </a:fld>
            <a:endParaRPr lang="en-US" dirty="0">
              <a:solidFill>
                <a:prstClr val="black">
                  <a:tint val="75000"/>
                </a:prstClr>
              </a:solidFill>
            </a:endParaRPr>
          </a:p>
        </p:txBody>
      </p:sp>
      <p:sp>
        <p:nvSpPr>
          <p:cNvPr id="12" name="Slide Number Placeholder 2"/>
          <p:cNvSpPr>
            <a:spLocks noGrp="1"/>
          </p:cNvSpPr>
          <p:nvPr>
            <p:ph type="sldNum" sz="quarter" idx="15"/>
          </p:nvPr>
        </p:nvSpPr>
        <p:spPr/>
        <p:txBody>
          <a:bodyPr/>
          <a:lstStyle>
            <a:lvl1pPr>
              <a:defRPr/>
            </a:lvl1pPr>
          </a:lstStyle>
          <a:p>
            <a:pPr>
              <a:defRPr/>
            </a:pPr>
            <a:fld id="{FA0FCE97-1E5D-3942-9893-29D29393C49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8383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prstClr val="white"/>
              </a:solidFill>
            </a:endParaRPr>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p:txBody>
          <a:bodyPr/>
          <a:lstStyle>
            <a:lvl1pPr>
              <a:defRPr/>
            </a:lvl1pPr>
          </a:lstStyle>
          <a:p>
            <a:pPr>
              <a:defRPr/>
            </a:pPr>
            <a:fld id="{AB4BF150-A3C3-104C-9179-59C0B0DE31A3}" type="datetime1">
              <a:rPr lang="en-US" smtClean="0">
                <a:solidFill>
                  <a:prstClr val="black">
                    <a:tint val="75000"/>
                  </a:prstClr>
                </a:solidFill>
              </a:rPr>
              <a:pPr>
                <a:defRPr/>
              </a:pPr>
              <a:t>1/20/15</a:t>
            </a:fld>
            <a:endParaRPr lang="en-US" dirty="0">
              <a:solidFill>
                <a:prstClr val="black">
                  <a:tint val="75000"/>
                </a:prstClr>
              </a:solidFill>
            </a:endParaRPr>
          </a:p>
        </p:txBody>
      </p:sp>
      <p:sp>
        <p:nvSpPr>
          <p:cNvPr id="18" name="Slide Number Placeholder 2"/>
          <p:cNvSpPr>
            <a:spLocks noGrp="1"/>
          </p:cNvSpPr>
          <p:nvPr>
            <p:ph type="sldNum" sz="quarter" idx="19"/>
          </p:nvPr>
        </p:nvSpPr>
        <p:spPr/>
        <p:txBody>
          <a:bodyPr/>
          <a:lstStyle>
            <a:lvl1pPr>
              <a:defRPr/>
            </a:lvl1pPr>
          </a:lstStyle>
          <a:p>
            <a:pPr>
              <a:defRPr/>
            </a:pPr>
            <a:fld id="{E6EC6ACD-EA72-FB41-82BD-66EB6B610A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316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kern="1200">
              <a:solidFill>
                <a:prstClr val="white"/>
              </a:solidFill>
            </a:endParaRPr>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p:txBody>
          <a:bodyPr/>
          <a:lstStyle>
            <a:lvl1pPr>
              <a:defRPr/>
            </a:lvl1pPr>
          </a:lstStyle>
          <a:p>
            <a:pPr>
              <a:defRPr/>
            </a:pPr>
            <a:fld id="{6DBDE583-60AA-884C-A5CE-BF1B865B6032}" type="datetime1">
              <a:rPr lang="en-US" smtClean="0">
                <a:solidFill>
                  <a:prstClr val="black">
                    <a:tint val="75000"/>
                  </a:prstClr>
                </a:solidFill>
              </a:rPr>
              <a:pPr>
                <a:defRPr/>
              </a:pPr>
              <a:t>1/20/15</a:t>
            </a:fld>
            <a:endParaRPr lang="en-US" dirty="0">
              <a:solidFill>
                <a:prstClr val="black">
                  <a:tint val="75000"/>
                </a:prstClr>
              </a:solidFill>
            </a:endParaRPr>
          </a:p>
        </p:txBody>
      </p:sp>
      <p:sp>
        <p:nvSpPr>
          <p:cNvPr id="13" name="Slide Number Placeholder 2"/>
          <p:cNvSpPr>
            <a:spLocks noGrp="1"/>
          </p:cNvSpPr>
          <p:nvPr>
            <p:ph type="sldNum" sz="quarter" idx="16"/>
          </p:nvPr>
        </p:nvSpPr>
        <p:spPr/>
        <p:txBody>
          <a:bodyPr/>
          <a:lstStyle>
            <a:lvl1pPr>
              <a:defRPr/>
            </a:lvl1pPr>
          </a:lstStyle>
          <a:p>
            <a:pPr>
              <a:defRPr/>
            </a:pPr>
            <a:fld id="{C080D3A5-9708-8F4C-8053-5C6766873F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65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solidFill>
                  <a:prstClr val="black">
                    <a:tint val="75000"/>
                  </a:prstClr>
                </a:solidFill>
              </a:rPr>
              <a:pPr>
                <a:defRPr/>
              </a:pPr>
              <a:t>‹#›</a:t>
            </a:fld>
            <a:endParaRPr lang="en-US" dirty="0">
              <a:solidFill>
                <a:prstClr val="black">
                  <a:tint val="75000"/>
                </a:prstClr>
              </a:solidFill>
            </a:endParaRPr>
          </a:p>
        </p:txBody>
      </p:sp>
      <p:sp>
        <p:nvSpPr>
          <p:cNvPr id="5" name="Date Placeholder 3"/>
          <p:cNvSpPr>
            <a:spLocks noGrp="1"/>
          </p:cNvSpPr>
          <p:nvPr>
            <p:ph type="dt" sz="half" idx="11"/>
          </p:nvPr>
        </p:nvSpPr>
        <p:spPr/>
        <p:txBody>
          <a:bodyPr/>
          <a:lstStyle>
            <a:lvl1pPr>
              <a:defRPr/>
            </a:lvl1pPr>
          </a:lstStyle>
          <a:p>
            <a:pPr>
              <a:defRPr/>
            </a:pPr>
            <a:fld id="{A93E3956-5BF0-9741-A8A0-EC870CD029F6}"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3075001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solidFill>
                  <a:prstClr val="black">
                    <a:tint val="75000"/>
                  </a:prstClr>
                </a:solidFill>
              </a:rPr>
              <a:pPr>
                <a:defRPr/>
              </a:pPr>
              <a:t>‹#›</a:t>
            </a:fld>
            <a:endParaRPr lang="en-US" dirty="0">
              <a:solidFill>
                <a:prstClr val="black">
                  <a:tint val="75000"/>
                </a:prstClr>
              </a:solidFill>
            </a:endParaRPr>
          </a:p>
        </p:txBody>
      </p:sp>
      <p:sp>
        <p:nvSpPr>
          <p:cNvPr id="4" name="Date Placeholder 2"/>
          <p:cNvSpPr>
            <a:spLocks noGrp="1"/>
          </p:cNvSpPr>
          <p:nvPr>
            <p:ph type="dt" sz="half" idx="11"/>
          </p:nvPr>
        </p:nvSpPr>
        <p:spPr/>
        <p:txBody>
          <a:bodyPr/>
          <a:lstStyle>
            <a:lvl1pPr>
              <a:defRPr/>
            </a:lvl1pPr>
          </a:lstStyle>
          <a:p>
            <a:pPr>
              <a:defRPr/>
            </a:pPr>
            <a:fld id="{18616975-30F2-B74D-B90F-E83C4C9562E7}" type="datetime1">
              <a:rPr lang="en-US" smtClean="0">
                <a:solidFill>
                  <a:prstClr val="black">
                    <a:tint val="75000"/>
                  </a:prstClr>
                </a:solidFill>
              </a:rPr>
              <a:pPr>
                <a:defRPr/>
              </a:pPr>
              <a:t>1/20/15</a:t>
            </a:fld>
            <a:endParaRPr lang="en-US" dirty="0">
              <a:solidFill>
                <a:prstClr val="black">
                  <a:tint val="75000"/>
                </a:prstClr>
              </a:solidFill>
            </a:endParaRPr>
          </a:p>
        </p:txBody>
      </p:sp>
    </p:spTree>
    <p:extLst>
      <p:ext uri="{BB962C8B-B14F-4D97-AF65-F5344CB8AC3E}">
        <p14:creationId xmlns:p14="http://schemas.microsoft.com/office/powerpoint/2010/main" val="138355732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21" Type="http://schemas.openxmlformats.org/officeDocument/2006/relationships/image" Target="../media/image2.png"/><Relationship Id="rId22"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19.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0.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defTabSz="457200">
              <a:defRPr/>
            </a:pPr>
            <a:fld id="{02B1F015-1154-6F45-9F5A-29B4836DF7ED}" type="slidenum">
              <a:rPr lang="en-US" kern="1200">
                <a:solidFill>
                  <a:prstClr val="black">
                    <a:tint val="75000"/>
                  </a:prstClr>
                </a:solidFill>
              </a:rPr>
              <a:pPr defTabSz="457200">
                <a:defRPr/>
              </a:pPr>
              <a:t>‹#›</a:t>
            </a:fld>
            <a:endParaRPr lang="en-US" kern="1200" dirty="0">
              <a:solidFill>
                <a:prstClr val="black">
                  <a:tint val="75000"/>
                </a:prstClr>
              </a:solidFill>
            </a:endParaRPr>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defTabSz="457200">
              <a:defRPr/>
            </a:pPr>
            <a:fld id="{C49DE922-2F34-1241-8A40-1B6D2996FA4E}" type="datetime1">
              <a:rPr lang="en-US" kern="1200" smtClean="0">
                <a:solidFill>
                  <a:prstClr val="black">
                    <a:tint val="75000"/>
                  </a:prstClr>
                </a:solidFill>
              </a:rPr>
              <a:pPr defTabSz="457200">
                <a:defRPr/>
              </a:pPr>
              <a:t>1/20/15</a:t>
            </a:fld>
            <a:endParaRPr lang="en-US" kern="1200" dirty="0">
              <a:solidFill>
                <a:prstClr val="black">
                  <a:tint val="75000"/>
                </a:prstClr>
              </a:solidFill>
            </a:endParaRPr>
          </a:p>
        </p:txBody>
      </p:sp>
      <p:pic>
        <p:nvPicPr>
          <p:cNvPr id="1029" name="Picture 6" descr="ieee_blue_R0G102B161-lg.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377113" y="6226175"/>
            <a:ext cx="13938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fontAlgn="base">
              <a:spcBef>
                <a:spcPct val="0"/>
              </a:spcBef>
              <a:spcAft>
                <a:spcPct val="0"/>
              </a:spcAft>
            </a:pPr>
            <a:r>
              <a:rPr lang="en-US" sz="600" kern="1200" dirty="0">
                <a:solidFill>
                  <a:srgbClr val="7F7F7F"/>
                </a:solidFill>
                <a:latin typeface="Verdana" charset="0"/>
                <a:ea typeface="ＭＳ Ｐゴシック" charset="0"/>
              </a:rPr>
              <a:t>12-CRS-0106 REVISED </a:t>
            </a:r>
            <a:r>
              <a:rPr lang="en-US" sz="600" kern="1200" dirty="0" smtClean="0">
                <a:solidFill>
                  <a:srgbClr val="7F7F7F"/>
                </a:solidFill>
                <a:latin typeface="Verdana" charset="0"/>
                <a:ea typeface="ＭＳ Ｐゴシック" charset="0"/>
              </a:rPr>
              <a:t>8 </a:t>
            </a:r>
            <a:r>
              <a:rPr lang="en-US" sz="600" kern="1200" dirty="0">
                <a:solidFill>
                  <a:srgbClr val="7F7F7F"/>
                </a:solidFill>
                <a:latin typeface="Verdana" charset="0"/>
                <a:ea typeface="ＭＳ Ｐゴシック" charset="0"/>
              </a:rPr>
              <a:t>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9305334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1" r:id="rId17"/>
    <p:sldLayoutId id="2147483702" r:id="rId18"/>
  </p:sldLayoutIdLst>
  <p:timing>
    <p:tnLst>
      <p:par>
        <p:cTn xmlns:p14="http://schemas.microsoft.com/office/powerpoint/2010/main" id="1" dur="indefinite" restart="never" nodeType="tmRoot"/>
      </p:par>
    </p:tnLst>
  </p:timing>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2"/>
        </a:buBlip>
        <a:defRPr sz="2400" kern="1200" baseline="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baseline="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eaLnBrk="0" fontAlgn="base" hangingPunct="0">
              <a:spcBef>
                <a:spcPct val="0"/>
              </a:spcBef>
              <a:spcAft>
                <a:spcPct val="0"/>
              </a:spcAft>
              <a:defRPr/>
            </a:pPr>
            <a:fld id="{9A2DF57A-82A3-447F-BCF1-F69EDABF228D}" type="datetime1">
              <a:rPr lang="en-US" kern="1200" smtClean="0">
                <a:latin typeface="Arial" charset="0"/>
                <a:cs typeface="+mn-cs"/>
              </a:rPr>
              <a:pPr eaLnBrk="0" fontAlgn="base" hangingPunct="0">
                <a:spcBef>
                  <a:spcPct val="0"/>
                </a:spcBef>
                <a:spcAft>
                  <a:spcPct val="0"/>
                </a:spcAft>
                <a:defRPr/>
              </a:pPr>
              <a:t>1/20/15</a:t>
            </a:fld>
            <a:endParaRPr lang="en-US" kern="1200" dirty="0">
              <a:latin typeface="Arial" charset="0"/>
              <a:cs typeface="+mn-cs"/>
            </a:endParaRPr>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eaLnBrk="0" fontAlgn="base" hangingPunct="0">
              <a:spcBef>
                <a:spcPct val="0"/>
              </a:spcBef>
              <a:spcAft>
                <a:spcPct val="0"/>
              </a:spcAft>
              <a:defRPr/>
            </a:pPr>
            <a:fld id="{4C95B54D-ECA4-416A-81C2-474F5FA9EE16}" type="slidenum">
              <a:rPr lang="en-US" kern="1200">
                <a:latin typeface="Arial" charset="0"/>
                <a:cs typeface="+mn-cs"/>
              </a:rPr>
              <a:pPr eaLnBrk="0" fontAlgn="base" hangingPunct="0">
                <a:spcBef>
                  <a:spcPct val="0"/>
                </a:spcBef>
                <a:spcAft>
                  <a:spcPct val="0"/>
                </a:spcAft>
                <a:defRPr/>
              </a:pPr>
              <a:t>‹#›</a:t>
            </a:fld>
            <a:endParaRPr lang="en-US" kern="1200" dirty="0">
              <a:latin typeface="Arial" charset="0"/>
              <a:cs typeface="+mn-cs"/>
            </a:endParaRPr>
          </a:p>
        </p:txBody>
      </p:sp>
      <p:pic>
        <p:nvPicPr>
          <p:cNvPr id="1030" name="Picture 7" descr="IEEE_TAG_BLUE.png"/>
          <p:cNvPicPr>
            <a:picLocks noChangeAspect="1"/>
          </p:cNvPicPr>
          <p:nvPr/>
        </p:nvPicPr>
        <p:blipFill>
          <a:blip r:embed="rId4"/>
          <a:srcRect/>
          <a:stretch>
            <a:fillRect/>
          </a:stretch>
        </p:blipFill>
        <p:spPr bwMode="auto">
          <a:xfrm>
            <a:off x="8001000" y="5924550"/>
            <a:ext cx="914400" cy="512763"/>
          </a:xfrm>
          <a:prstGeom prst="rect">
            <a:avLst/>
          </a:prstGeom>
          <a:noFill/>
          <a:ln w="9525">
            <a:noFill/>
            <a:miter lim="800000"/>
            <a:headEnd/>
            <a:tailEnd/>
          </a:ln>
        </p:spPr>
      </p:pic>
    </p:spTree>
    <p:extLst>
      <p:ext uri="{BB962C8B-B14F-4D97-AF65-F5344CB8AC3E}">
        <p14:creationId xmlns:p14="http://schemas.microsoft.com/office/powerpoint/2010/main" val="3742582255"/>
      </p:ext>
    </p:extLst>
  </p:cSld>
  <p:clrMap bg1="lt1" tx1="dk1" bg2="lt2" tx2="dk2" accent1="accent1" accent2="accent2" accent3="accent3" accent4="accent4" accent5="accent5" accent6="accent6" hlink="hlink" folHlink="folHlink"/>
  <p:sldLayoutIdLst>
    <p:sldLayoutId id="2147483706" r:id="rId1"/>
  </p:sldLayoutIdLst>
  <p:hf hdr="0" ftr="0"/>
  <p:txStyles>
    <p:titleStyle>
      <a:lvl1pPr algn="r" rtl="0" eaLnBrk="0" fontAlgn="base" hangingPunct="0">
        <a:spcBef>
          <a:spcPct val="0"/>
        </a:spcBef>
        <a:spcAft>
          <a:spcPct val="0"/>
        </a:spcAft>
        <a:defRPr sz="3200" b="1">
          <a:solidFill>
            <a:schemeClr val="tx2"/>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5"/>
        </a:buBlip>
        <a:defRPr sz="2800" b="1">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b="1">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595959"/>
        </a:buClr>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595959"/>
        </a:buClr>
        <a:buFont typeface="Wingdings" pitchFamily="2" charset="2"/>
        <a:buChar char="§"/>
        <a:defRPr b="1">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eaLnBrk="0" fontAlgn="base" hangingPunct="0">
              <a:spcBef>
                <a:spcPct val="0"/>
              </a:spcBef>
              <a:spcAft>
                <a:spcPct val="0"/>
              </a:spcAft>
              <a:defRPr/>
            </a:pPr>
            <a:fld id="{9A2DF57A-82A3-447F-BCF1-F69EDABF228D}" type="datetime1">
              <a:rPr lang="en-US" kern="1200" smtClean="0">
                <a:latin typeface="Arial" charset="0"/>
                <a:cs typeface="+mn-cs"/>
              </a:rPr>
              <a:pPr eaLnBrk="0" fontAlgn="base" hangingPunct="0">
                <a:spcBef>
                  <a:spcPct val="0"/>
                </a:spcBef>
                <a:spcAft>
                  <a:spcPct val="0"/>
                </a:spcAft>
                <a:defRPr/>
              </a:pPr>
              <a:t>1/20/15</a:t>
            </a:fld>
            <a:endParaRPr lang="en-US" kern="1200" dirty="0">
              <a:latin typeface="Arial" charset="0"/>
              <a:cs typeface="+mn-cs"/>
            </a:endParaRPr>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ea typeface="ＭＳ Ｐゴシック" pitchFamily="-112" charset="-128"/>
              </a:defRPr>
            </a:lvl1pPr>
          </a:lstStyle>
          <a:p>
            <a:pPr eaLnBrk="0" fontAlgn="base" hangingPunct="0">
              <a:spcBef>
                <a:spcPct val="0"/>
              </a:spcBef>
              <a:spcAft>
                <a:spcPct val="0"/>
              </a:spcAft>
              <a:defRPr/>
            </a:pPr>
            <a:fld id="{4C95B54D-ECA4-416A-81C2-474F5FA9EE16}" type="slidenum">
              <a:rPr lang="en-US" kern="1200">
                <a:latin typeface="Arial" charset="0"/>
                <a:cs typeface="+mn-cs"/>
              </a:rPr>
              <a:pPr eaLnBrk="0" fontAlgn="base" hangingPunct="0">
                <a:spcBef>
                  <a:spcPct val="0"/>
                </a:spcBef>
                <a:spcAft>
                  <a:spcPct val="0"/>
                </a:spcAft>
                <a:defRPr/>
              </a:pPr>
              <a:t>‹#›</a:t>
            </a:fld>
            <a:endParaRPr lang="en-US" kern="1200" dirty="0">
              <a:latin typeface="Arial" charset="0"/>
              <a:cs typeface="+mn-cs"/>
            </a:endParaRPr>
          </a:p>
        </p:txBody>
      </p:sp>
      <p:pic>
        <p:nvPicPr>
          <p:cNvPr id="1030" name="Picture 7" descr="IEEE_TAG_BLUE.png"/>
          <p:cNvPicPr>
            <a:picLocks noChangeAspect="1"/>
          </p:cNvPicPr>
          <p:nvPr/>
        </p:nvPicPr>
        <p:blipFill>
          <a:blip r:embed="rId4"/>
          <a:srcRect/>
          <a:stretch>
            <a:fillRect/>
          </a:stretch>
        </p:blipFill>
        <p:spPr bwMode="auto">
          <a:xfrm>
            <a:off x="8001000" y="5924550"/>
            <a:ext cx="914400" cy="512763"/>
          </a:xfrm>
          <a:prstGeom prst="rect">
            <a:avLst/>
          </a:prstGeom>
          <a:noFill/>
          <a:ln w="9525">
            <a:noFill/>
            <a:miter lim="800000"/>
            <a:headEnd/>
            <a:tailEnd/>
          </a:ln>
        </p:spPr>
      </p:pic>
    </p:spTree>
    <p:extLst>
      <p:ext uri="{BB962C8B-B14F-4D97-AF65-F5344CB8AC3E}">
        <p14:creationId xmlns:p14="http://schemas.microsoft.com/office/powerpoint/2010/main" val="3742582255"/>
      </p:ext>
    </p:extLst>
  </p:cSld>
  <p:clrMap bg1="lt1" tx1="dk1" bg2="lt2" tx2="dk2" accent1="accent1" accent2="accent2" accent3="accent3" accent4="accent4" accent5="accent5" accent6="accent6" hlink="hlink" folHlink="folHlink"/>
  <p:sldLayoutIdLst>
    <p:sldLayoutId id="2147483704" r:id="rId1"/>
  </p:sldLayoutIdLst>
  <p:hf hdr="0" ftr="0"/>
  <p:txStyles>
    <p:titleStyle>
      <a:lvl1pPr algn="r" rtl="0" eaLnBrk="0" fontAlgn="base" hangingPunct="0">
        <a:spcBef>
          <a:spcPct val="0"/>
        </a:spcBef>
        <a:spcAft>
          <a:spcPct val="0"/>
        </a:spcAft>
        <a:defRPr sz="3200" b="1">
          <a:solidFill>
            <a:schemeClr val="tx2"/>
          </a:solidFill>
          <a:latin typeface="+mj-lt"/>
          <a:ea typeface="ＭＳ Ｐゴシック"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ＭＳ Ｐゴシック"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5"/>
        </a:buBlip>
        <a:defRPr sz="2800" b="1">
          <a:solidFill>
            <a:schemeClr val="tx1"/>
          </a:solidFill>
          <a:latin typeface="+mn-lt"/>
          <a:ea typeface="ＭＳ Ｐゴシック"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b="1">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595959"/>
        </a:buClr>
        <a:buFont typeface="Wingdings" pitchFamily="2" charset="2"/>
        <a:buChar char="§"/>
        <a:defRPr sz="2200" b="1">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595959"/>
        </a:buClr>
        <a:buChar char="–"/>
        <a:defRPr sz="2000" b="1">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595959"/>
        </a:buClr>
        <a:buFont typeface="Wingdings" pitchFamily="2" charset="2"/>
        <a:buChar char="§"/>
        <a:defRPr b="1">
          <a:solidFill>
            <a:schemeClr val="tx1"/>
          </a:solidFill>
          <a:latin typeface="+mn-lt"/>
          <a:ea typeface="ＭＳ Ｐゴシック" pitchFamily="34" charset="-128"/>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17.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ieee.org/societies_communities/geo_activities/dashboard.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3.xml"/><Relationship Id="rId3" Type="http://schemas.openxmlformats.org/officeDocument/2006/relationships/hyperlink" Target="http://ieee-ee.eng.usf.edu/officers.html"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6.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 Id="rId3" Type="http://schemas.openxmlformats.org/officeDocument/2006/relationships/hyperlink" Target="http://www.ieee.org/portal/pages/tab/cha/lectweb2.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ieee.org/web/education/ceus/organize.html" TargetMode="External"/><Relationship Id="rId4" Type="http://schemas.openxmlformats.org/officeDocument/2006/relationships/hyperlink" Target="http://www.ieee.org/web/education/Expert_Now_IEEE/modules.html" TargetMode="External"/><Relationship Id="rId5" Type="http://schemas.openxmlformats.org/officeDocument/2006/relationships/hyperlink" Target="http://www.ieee.org/portal/cms_docs/education/setf/index.html" TargetMode="External"/><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 Id="rId3" Type="http://schemas.openxmlformats.org/officeDocument/2006/relationships/hyperlink" Target="http://www.ieeeusa.org/volunteers/pace/mpac.as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 Id="rId3" Type="http://schemas.openxmlformats.org/officeDocument/2006/relationships/hyperlink" Target="http://www.ieeeusa.org/volunteers/pace/funding.asp"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2.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2015 Joint Region 4 and Region 6</a:t>
            </a:r>
            <a:br>
              <a:rPr lang="en-US" dirty="0" smtClean="0"/>
            </a:br>
            <a:r>
              <a:rPr lang="en-US" dirty="0" smtClean="0"/>
              <a:t>Section Chair Training</a:t>
            </a:r>
            <a:endParaRPr lang="en-US" dirty="0"/>
          </a:p>
        </p:txBody>
      </p:sp>
      <p:sp>
        <p:nvSpPr>
          <p:cNvPr id="5" name="Subtitle 4"/>
          <p:cNvSpPr>
            <a:spLocks noGrp="1"/>
          </p:cNvSpPr>
          <p:nvPr>
            <p:ph type="subTitle" idx="1"/>
          </p:nvPr>
        </p:nvSpPr>
        <p:spPr/>
        <p:txBody>
          <a:bodyPr/>
          <a:lstStyle/>
          <a:p>
            <a:r>
              <a:rPr lang="en-US" b="1" dirty="0" smtClean="0"/>
              <a:t>January 24, 2015</a:t>
            </a:r>
            <a:endParaRPr lang="en-US" b="1" dirty="0"/>
          </a:p>
        </p:txBody>
      </p:sp>
      <p:sp>
        <p:nvSpPr>
          <p:cNvPr id="6" name="Text Placeholder 5"/>
          <p:cNvSpPr>
            <a:spLocks noGrp="1"/>
          </p:cNvSpPr>
          <p:nvPr>
            <p:ph type="body" sz="quarter" idx="13"/>
          </p:nvPr>
        </p:nvSpPr>
        <p:spPr/>
        <p:txBody>
          <a:bodyPr/>
          <a:lstStyle/>
          <a:p>
            <a:r>
              <a:rPr lang="en-US" b="1" dirty="0" smtClean="0"/>
              <a:t>Wyndham Bayside Hotel, San Diego</a:t>
            </a:r>
            <a:endParaRPr lang="en-US" b="1" dirty="0"/>
          </a:p>
        </p:txBody>
      </p:sp>
    </p:spTree>
    <p:extLst>
      <p:ext uri="{BB962C8B-B14F-4D97-AF65-F5344CB8AC3E}">
        <p14:creationId xmlns:p14="http://schemas.microsoft.com/office/powerpoint/2010/main" val="33630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p:txBody>
          <a:bodyPr/>
          <a:lstStyle/>
          <a:p>
            <a:pPr lvl="0"/>
            <a:r>
              <a:rPr lang="en-US" sz="3600" i="1" dirty="0" smtClean="0">
                <a:sym typeface="Arial"/>
              </a:rPr>
              <a:t>Questions?</a:t>
            </a:r>
            <a:endParaRPr lang="en-US" sz="3600" i="1" dirty="0">
              <a:sym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52600"/>
            <a:ext cx="4191000" cy="39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163668"/>
      </p:ext>
    </p:extLst>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p:txBody>
          <a:bodyPr/>
          <a:lstStyle/>
          <a:p>
            <a:pPr lvl="0" algn="l"/>
            <a:r>
              <a:rPr lang="en-US" sz="3600" dirty="0" smtClean="0">
                <a:sym typeface="Arial"/>
              </a:rPr>
              <a:t>I’m a Section Chair, I . . .</a:t>
            </a:r>
            <a:endParaRPr lang="en-US" sz="3600" dirty="0">
              <a:sym typeface="Arial"/>
            </a:endParaRPr>
          </a:p>
        </p:txBody>
      </p:sp>
      <p:sp>
        <p:nvSpPr>
          <p:cNvPr id="134" name="Shape 134"/>
          <p:cNvSpPr txBox="1">
            <a:spLocks noGrp="1"/>
          </p:cNvSpPr>
          <p:nvPr>
            <p:ph type="body" idx="1"/>
          </p:nvPr>
        </p:nvSpPr>
        <p:spPr/>
        <p:txBody>
          <a:bodyPr/>
          <a:lstStyle/>
          <a:p>
            <a:pPr marL="457200" lvl="0" indent="-457200"/>
            <a:r>
              <a:rPr lang="en-US" b="1" dirty="0" smtClean="0">
                <a:solidFill>
                  <a:schemeClr val="tx1"/>
                </a:solidFill>
                <a:sym typeface="Arial"/>
              </a:rPr>
              <a:t>Know about:  IEEE Bylaws; IEEE Policies; MGAB (Members and Geographical Activities Board) Operations Manual</a:t>
            </a:r>
          </a:p>
          <a:p>
            <a:pPr marL="457200" lvl="0" indent="-457200"/>
            <a:r>
              <a:rPr lang="en-US" b="1" dirty="0" smtClean="0">
                <a:solidFill>
                  <a:schemeClr val="tx1"/>
                </a:solidFill>
                <a:sym typeface="Arial"/>
              </a:rPr>
              <a:t>Chair meetings</a:t>
            </a:r>
          </a:p>
          <a:p>
            <a:pPr marL="457200" lvl="0" indent="-457200"/>
            <a:r>
              <a:rPr lang="en-US" b="1" dirty="0" smtClean="0">
                <a:solidFill>
                  <a:schemeClr val="tx1"/>
                </a:solidFill>
                <a:sym typeface="Arial"/>
              </a:rPr>
              <a:t>Work with ExCom, Committee, Chapter and Affinity Group Chairs to support activities</a:t>
            </a:r>
          </a:p>
          <a:p>
            <a:pPr marL="457200" lvl="0" indent="-457200"/>
            <a:r>
              <a:rPr lang="en-US" b="1" dirty="0" smtClean="0">
                <a:solidFill>
                  <a:schemeClr val="tx1"/>
                </a:solidFill>
                <a:sym typeface="Arial"/>
              </a:rPr>
              <a:t>Represent Section at Region meetings</a:t>
            </a:r>
          </a:p>
          <a:p>
            <a:pPr marL="457200" lvl="0" indent="-457200"/>
            <a:r>
              <a:rPr lang="en-US" b="1" dirty="0" smtClean="0">
                <a:solidFill>
                  <a:schemeClr val="tx1"/>
                </a:solidFill>
              </a:rPr>
              <a:t>Am the point of contact for Region Director</a:t>
            </a:r>
            <a:endParaRPr lang="en-US" b="1" dirty="0" smtClean="0">
              <a:solidFill>
                <a:schemeClr val="tx1"/>
              </a:solidFill>
              <a:sym typeface="Arial"/>
            </a:endParaRPr>
          </a:p>
          <a:p>
            <a:pPr marL="457200" lvl="0" indent="-457200"/>
            <a:r>
              <a:rPr lang="en-US" b="1" dirty="0" smtClean="0">
                <a:solidFill>
                  <a:schemeClr val="tx1"/>
                </a:solidFill>
                <a:sym typeface="Arial"/>
              </a:rPr>
              <a:t>Am a signer on bank account</a:t>
            </a:r>
          </a:p>
          <a:p>
            <a:pPr marL="457200" lvl="0" indent="-457200"/>
            <a:r>
              <a:rPr lang="en-US" b="1" dirty="0" smtClean="0">
                <a:solidFill>
                  <a:schemeClr val="tx1"/>
                </a:solidFill>
              </a:rPr>
              <a:t>Know where section archives are located</a:t>
            </a:r>
          </a:p>
          <a:p>
            <a:pPr marL="457200" lvl="0" indent="-457200"/>
            <a:r>
              <a:rPr lang="en-US" b="1" dirty="0" smtClean="0">
                <a:solidFill>
                  <a:schemeClr val="tx1"/>
                </a:solidFill>
                <a:sym typeface="Arial"/>
              </a:rPr>
              <a:t>Maintain mailing address</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p:txBody>
          <a:bodyPr/>
          <a:lstStyle/>
          <a:p>
            <a:pPr lvl="0" algn="l"/>
            <a:r>
              <a:rPr lang="en-US" sz="3600" dirty="0" smtClean="0">
                <a:sym typeface="Arial"/>
              </a:rPr>
              <a:t>I’m a Section Vice Chair, I . . . </a:t>
            </a:r>
            <a:endParaRPr lang="en-US" sz="3600" dirty="0">
              <a:sym typeface="Arial"/>
            </a:endParaRPr>
          </a:p>
        </p:txBody>
      </p:sp>
      <p:sp>
        <p:nvSpPr>
          <p:cNvPr id="140" name="Shape 140"/>
          <p:cNvSpPr txBox="1">
            <a:spLocks noGrp="1"/>
          </p:cNvSpPr>
          <p:nvPr>
            <p:ph type="body" idx="1"/>
          </p:nvPr>
        </p:nvSpPr>
        <p:spPr/>
        <p:txBody>
          <a:bodyPr/>
          <a:lstStyle/>
          <a:p>
            <a:pPr marL="457200" lvl="0" indent="-457200"/>
            <a:r>
              <a:rPr lang="en-US" b="1" dirty="0" smtClean="0">
                <a:solidFill>
                  <a:schemeClr val="tx1"/>
                </a:solidFill>
                <a:sym typeface="Arial"/>
              </a:rPr>
              <a:t>Chair meetings in absence of Chair</a:t>
            </a:r>
          </a:p>
          <a:p>
            <a:pPr marL="457200" lvl="0" indent="-457200"/>
            <a:r>
              <a:rPr lang="en-US" b="1" dirty="0" smtClean="0">
                <a:solidFill>
                  <a:schemeClr val="tx1"/>
                </a:solidFill>
                <a:sym typeface="Arial"/>
              </a:rPr>
              <a:t>Am familiar with the policies relating to the activity of the Section and subunits, including IEEE bylaws, IEEE Policies, MGAB Operations Manual</a:t>
            </a:r>
          </a:p>
          <a:p>
            <a:pPr marL="457200" lvl="0" indent="-457200"/>
            <a:r>
              <a:rPr lang="en-US" b="1" dirty="0" smtClean="0">
                <a:solidFill>
                  <a:schemeClr val="tx1"/>
                </a:solidFill>
                <a:sym typeface="Arial"/>
              </a:rPr>
              <a:t>Assume additional authority, responsibility or activity as designated by Chair</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p:txBody>
          <a:bodyPr/>
          <a:lstStyle/>
          <a:p>
            <a:pPr lvl="0" algn="l"/>
            <a:r>
              <a:rPr lang="en-US" sz="3600" dirty="0" smtClean="0">
                <a:sym typeface="Arial"/>
              </a:rPr>
              <a:t>I’m a Section Treasurer, I . . . </a:t>
            </a:r>
            <a:endParaRPr lang="en-US" sz="3600" dirty="0">
              <a:sym typeface="Arial"/>
            </a:endParaRPr>
          </a:p>
        </p:txBody>
      </p:sp>
      <p:sp>
        <p:nvSpPr>
          <p:cNvPr id="146" name="Shape 146"/>
          <p:cNvSpPr txBox="1">
            <a:spLocks noGrp="1"/>
          </p:cNvSpPr>
          <p:nvPr>
            <p:ph type="body" idx="1"/>
          </p:nvPr>
        </p:nvSpPr>
        <p:spPr/>
        <p:txBody>
          <a:bodyPr/>
          <a:lstStyle/>
          <a:p>
            <a:pPr marL="457200" lvl="0" indent="-457200"/>
            <a:r>
              <a:rPr lang="en-US" b="1" dirty="0" smtClean="0">
                <a:solidFill>
                  <a:schemeClr val="tx1"/>
                </a:solidFill>
                <a:sym typeface="Arial"/>
              </a:rPr>
              <a:t>Prepare the annual budget</a:t>
            </a:r>
          </a:p>
          <a:p>
            <a:pPr marL="457200" lvl="0" indent="-457200"/>
            <a:r>
              <a:rPr lang="en-US" b="1" dirty="0" smtClean="0">
                <a:solidFill>
                  <a:schemeClr val="tx1"/>
                </a:solidFill>
                <a:sym typeface="Arial"/>
              </a:rPr>
              <a:t>Record all financial activity </a:t>
            </a:r>
          </a:p>
          <a:p>
            <a:pPr marL="457200" lvl="0" indent="-457200"/>
            <a:r>
              <a:rPr lang="en-US" b="1" dirty="0" smtClean="0">
                <a:solidFill>
                  <a:schemeClr val="tx1"/>
                </a:solidFill>
                <a:sym typeface="Arial"/>
              </a:rPr>
              <a:t>Reconcile bank statements/activity</a:t>
            </a:r>
          </a:p>
          <a:p>
            <a:pPr marL="457200" lvl="0" indent="-457200"/>
            <a:r>
              <a:rPr lang="en-US" b="1" dirty="0" smtClean="0">
                <a:solidFill>
                  <a:schemeClr val="tx1"/>
                </a:solidFill>
                <a:sym typeface="Arial"/>
              </a:rPr>
              <a:t>Report status of unit’s finances to the Section ExCom on a regular basis</a:t>
            </a:r>
          </a:p>
          <a:p>
            <a:pPr marL="457200" lvl="0" indent="-457200"/>
            <a:r>
              <a:rPr lang="en-US" b="1" dirty="0" smtClean="0">
                <a:solidFill>
                  <a:schemeClr val="tx1"/>
                </a:solidFill>
                <a:sym typeface="Arial"/>
              </a:rPr>
              <a:t>Prepare and submit Annual Financial Report (L-50)</a:t>
            </a:r>
          </a:p>
          <a:p>
            <a:pPr marL="457200" lvl="0" indent="-457200"/>
            <a:r>
              <a:rPr lang="en-US" b="1" dirty="0" smtClean="0">
                <a:solidFill>
                  <a:schemeClr val="tx1"/>
                </a:solidFill>
                <a:sym typeface="Arial"/>
              </a:rPr>
              <a:t>Signer on bank account</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p:txBody>
          <a:bodyPr/>
          <a:lstStyle/>
          <a:p>
            <a:pPr lvl="0" algn="l"/>
            <a:r>
              <a:rPr lang="en-US" sz="3600" dirty="0" smtClean="0">
                <a:sym typeface="Arial"/>
              </a:rPr>
              <a:t>I’m a Section Secretary, I . . . </a:t>
            </a:r>
            <a:endParaRPr lang="en-US" sz="3600" dirty="0">
              <a:sym typeface="Arial"/>
            </a:endParaRPr>
          </a:p>
        </p:txBody>
      </p:sp>
      <p:sp>
        <p:nvSpPr>
          <p:cNvPr id="152" name="Shape 152"/>
          <p:cNvSpPr txBox="1">
            <a:spLocks noGrp="1"/>
          </p:cNvSpPr>
          <p:nvPr>
            <p:ph type="body" idx="1"/>
          </p:nvPr>
        </p:nvSpPr>
        <p:spPr/>
        <p:txBody>
          <a:bodyPr/>
          <a:lstStyle/>
          <a:p>
            <a:pPr marL="457200" lvl="0" indent="-457200"/>
            <a:r>
              <a:rPr lang="en-US" b="1" dirty="0" smtClean="0">
                <a:solidFill>
                  <a:schemeClr val="tx1"/>
                </a:solidFill>
                <a:sym typeface="Arial"/>
              </a:rPr>
              <a:t>Record minutes of ExCom and other Section meetings</a:t>
            </a:r>
          </a:p>
          <a:p>
            <a:pPr marL="457200" lvl="0" indent="-457200"/>
            <a:r>
              <a:rPr lang="en-US" b="1" dirty="0" smtClean="0">
                <a:solidFill>
                  <a:schemeClr val="tx1"/>
                </a:solidFill>
                <a:sym typeface="Arial"/>
              </a:rPr>
              <a:t>Handle correspondence</a:t>
            </a:r>
          </a:p>
          <a:p>
            <a:pPr marL="457200" lvl="0" indent="-457200"/>
            <a:r>
              <a:rPr lang="en-US" b="1" dirty="0" smtClean="0">
                <a:solidFill>
                  <a:schemeClr val="tx1"/>
                </a:solidFill>
                <a:sym typeface="Arial"/>
              </a:rPr>
              <a:t>Distribute meeting notices</a:t>
            </a:r>
          </a:p>
          <a:p>
            <a:pPr marL="457200" lvl="0" indent="-457200"/>
            <a:r>
              <a:rPr lang="en-US" b="1" dirty="0" smtClean="0">
                <a:solidFill>
                  <a:schemeClr val="tx1"/>
                </a:solidFill>
                <a:sym typeface="Arial"/>
              </a:rPr>
              <a:t>Maintain Section records and archives</a:t>
            </a:r>
          </a:p>
          <a:p>
            <a:pPr marL="457200" lvl="0" indent="-457200"/>
            <a:r>
              <a:rPr lang="en-US" b="1" dirty="0" smtClean="0">
                <a:solidFill>
                  <a:schemeClr val="tx1"/>
                </a:solidFill>
                <a:sym typeface="Arial"/>
              </a:rPr>
              <a:t>Submit officer and meeting reporting, including officer changes during the year, to IEEE Operations Center</a:t>
            </a:r>
          </a:p>
          <a:p>
            <a:pPr marL="457200" lvl="0" indent="-457200"/>
            <a:r>
              <a:rPr lang="en-US" b="1" dirty="0" smtClean="0">
                <a:solidFill>
                  <a:schemeClr val="tx1"/>
                </a:solidFill>
              </a:rPr>
              <a:t>Know mailing address</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p:txBody>
          <a:bodyPr/>
          <a:lstStyle/>
          <a:p>
            <a:pPr lvl="0" algn="l"/>
            <a:r>
              <a:rPr lang="en-US" sz="3600" dirty="0" smtClean="0">
                <a:sym typeface="Arial"/>
              </a:rPr>
              <a:t>I’m a Chapter Chair, I . . .</a:t>
            </a:r>
            <a:endParaRPr lang="en-US" sz="3600" dirty="0">
              <a:sym typeface="Arial"/>
            </a:endParaRPr>
          </a:p>
        </p:txBody>
      </p:sp>
      <p:sp>
        <p:nvSpPr>
          <p:cNvPr id="158" name="Shape 158"/>
          <p:cNvSpPr txBox="1">
            <a:spLocks noGrp="1"/>
          </p:cNvSpPr>
          <p:nvPr>
            <p:ph type="body" idx="1"/>
          </p:nvPr>
        </p:nvSpPr>
        <p:spPr/>
        <p:txBody>
          <a:bodyPr/>
          <a:lstStyle/>
          <a:p>
            <a:pPr marL="457200" lvl="0" indent="-457200"/>
            <a:r>
              <a:rPr lang="en-US" b="1" dirty="0" smtClean="0">
                <a:solidFill>
                  <a:schemeClr val="tx1"/>
                </a:solidFill>
                <a:sym typeface="Arial"/>
              </a:rPr>
              <a:t>Preside at Chapter ExCom and other meetings</a:t>
            </a:r>
          </a:p>
          <a:p>
            <a:pPr marL="457200" lvl="0" indent="-457200"/>
            <a:r>
              <a:rPr lang="en-US" b="1" dirty="0" smtClean="0">
                <a:solidFill>
                  <a:schemeClr val="tx1"/>
                </a:solidFill>
                <a:sym typeface="Arial"/>
              </a:rPr>
              <a:t>Work with other Chapter officers to determine program of activities for Chapter</a:t>
            </a:r>
          </a:p>
          <a:p>
            <a:pPr marL="457200" lvl="0" indent="-457200"/>
            <a:r>
              <a:rPr lang="en-US" b="1" dirty="0" smtClean="0">
                <a:solidFill>
                  <a:schemeClr val="tx1"/>
                </a:solidFill>
                <a:sym typeface="Arial"/>
              </a:rPr>
              <a:t>Represent Chapter at Section ExCom meetings and Society-sponsored meetings</a:t>
            </a:r>
          </a:p>
          <a:p>
            <a:pPr marL="457200" lvl="0" indent="-457200"/>
            <a:r>
              <a:rPr lang="en-US" b="1" dirty="0" smtClean="0">
                <a:solidFill>
                  <a:schemeClr val="tx1"/>
                </a:solidFill>
                <a:sym typeface="Arial"/>
              </a:rPr>
              <a:t>Am familiar with IEEE Bylaws, IEEE Policies, MGAB Operations Manual, and any Society requirements for activity</a:t>
            </a:r>
          </a:p>
          <a:p>
            <a:pPr marL="457200" lvl="0" indent="-457200"/>
            <a:r>
              <a:rPr lang="en-US" b="1" dirty="0" smtClean="0">
                <a:solidFill>
                  <a:schemeClr val="tx1"/>
                </a:solidFill>
                <a:sym typeface="Arial"/>
              </a:rPr>
              <a:t>Submit or ensure submission of required reporting to Section and Society</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pPr lvl="0"/>
            <a:r>
              <a:rPr lang="en-US" sz="3600" dirty="0" smtClean="0">
                <a:sym typeface="Arial"/>
              </a:rPr>
              <a:t>New Officer Training</a:t>
            </a:r>
            <a:endParaRPr lang="en-US" sz="3600" dirty="0">
              <a:sym typeface="Arial"/>
            </a:endParaRPr>
          </a:p>
        </p:txBody>
      </p:sp>
      <p:sp>
        <p:nvSpPr>
          <p:cNvPr id="329" name="Shape 329"/>
          <p:cNvSpPr txBox="1">
            <a:spLocks noGrp="1"/>
          </p:cNvSpPr>
          <p:nvPr>
            <p:ph type="body" idx="1"/>
          </p:nvPr>
        </p:nvSpPr>
        <p:spPr/>
        <p:txBody>
          <a:bodyPr/>
          <a:lstStyle/>
          <a:p>
            <a:pPr marL="203200" lvl="0" indent="0">
              <a:buNone/>
            </a:pPr>
            <a:r>
              <a:rPr lang="en-US" b="1" dirty="0" smtClean="0">
                <a:solidFill>
                  <a:schemeClr val="tx1"/>
                </a:solidFill>
                <a:sym typeface="Arial"/>
              </a:rPr>
              <a:t>As an ExCom team, ensure all new officers get the training they need to succeed</a:t>
            </a:r>
          </a:p>
          <a:p>
            <a:pPr lvl="1"/>
            <a:r>
              <a:rPr lang="en-US" b="1" dirty="0" smtClean="0">
                <a:solidFill>
                  <a:schemeClr val="tx1"/>
                </a:solidFill>
              </a:rPr>
              <a:t>IEEE CLE (Center for Leadership Excellence)</a:t>
            </a:r>
          </a:p>
          <a:p>
            <a:pPr lvl="2"/>
            <a:r>
              <a:rPr lang="en-US" b="1" dirty="0" smtClean="0">
                <a:solidFill>
                  <a:schemeClr val="tx1"/>
                </a:solidFill>
              </a:rPr>
              <a:t>  https://ieee-elearning.org/CLE/</a:t>
            </a:r>
          </a:p>
          <a:p>
            <a:pPr lvl="2"/>
            <a:r>
              <a:rPr lang="en-US" b="1" dirty="0" smtClean="0">
                <a:solidFill>
                  <a:schemeClr val="tx1"/>
                </a:solidFill>
              </a:rPr>
              <a:t>  25 Volunteer Positional Training Modules</a:t>
            </a:r>
          </a:p>
          <a:p>
            <a:pPr lvl="1"/>
            <a:r>
              <a:rPr lang="en-US" b="1" dirty="0" smtClean="0">
                <a:solidFill>
                  <a:schemeClr val="tx1"/>
                </a:solidFill>
                <a:sym typeface="Arial"/>
              </a:rPr>
              <a:t>http://www.ieee.org/web/geo_activities/units/Resources/Officer_Training/index.html - HQ training</a:t>
            </a:r>
          </a:p>
          <a:p>
            <a:pPr lvl="1"/>
            <a:r>
              <a:rPr lang="en-US" b="1" dirty="0" smtClean="0">
                <a:solidFill>
                  <a:schemeClr val="tx1"/>
                </a:solidFill>
                <a:sym typeface="Arial"/>
              </a:rPr>
              <a:t>http://ewh.ieee.org/reg/4/training.php – R4 training</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pPr lvl="0"/>
            <a:r>
              <a:rPr lang="en-US" sz="3600" dirty="0" smtClean="0"/>
              <a:t>Requirements of each Section</a:t>
            </a:r>
            <a:endParaRPr lang="en-US" sz="3600" dirty="0">
              <a:sym typeface="Arial"/>
            </a:endParaRPr>
          </a:p>
        </p:txBody>
      </p:sp>
      <p:sp>
        <p:nvSpPr>
          <p:cNvPr id="329" name="Shape 329"/>
          <p:cNvSpPr txBox="1">
            <a:spLocks noGrp="1"/>
          </p:cNvSpPr>
          <p:nvPr>
            <p:ph type="body" idx="1"/>
          </p:nvPr>
        </p:nvSpPr>
        <p:spPr>
          <a:xfrm>
            <a:off x="457200" y="1646239"/>
            <a:ext cx="8229600" cy="4525961"/>
          </a:xfrm>
        </p:spPr>
        <p:txBody>
          <a:bodyPr/>
          <a:lstStyle/>
          <a:p>
            <a:pPr marL="457200" indent="-457200"/>
            <a:r>
              <a:rPr lang="en-US" b="1" dirty="0" smtClean="0">
                <a:solidFill>
                  <a:schemeClr val="tx1"/>
                </a:solidFill>
              </a:rPr>
              <a:t>Monthly Officer Duties</a:t>
            </a:r>
          </a:p>
          <a:p>
            <a:pPr lvl="1"/>
            <a:r>
              <a:rPr lang="en-US" b="1" dirty="0" smtClean="0">
                <a:solidFill>
                  <a:schemeClr val="tx1"/>
                </a:solidFill>
              </a:rPr>
              <a:t>http://www.ieee.org/web/geo_activities/units/Resources/calendar_.html</a:t>
            </a:r>
          </a:p>
          <a:p>
            <a:pPr marL="457200" indent="-457200"/>
            <a:r>
              <a:rPr lang="en-US" b="1" dirty="0" smtClean="0">
                <a:solidFill>
                  <a:schemeClr val="tx1"/>
                </a:solidFill>
              </a:rPr>
              <a:t>All Sections are required to operate according to the MGAB Operations Manual (see 9.4)</a:t>
            </a:r>
          </a:p>
          <a:p>
            <a:pPr lvl="1"/>
            <a:r>
              <a:rPr lang="en-US" b="1" dirty="0" smtClean="0">
                <a:solidFill>
                  <a:schemeClr val="tx1"/>
                </a:solidFill>
                <a:sym typeface="Arial"/>
              </a:rPr>
              <a:t>www.ieee.org/portal/cms_docs_iportals/iportals/volunteers/mga/home/MGAOPSMAN/MGA-Manual-Jan2008.pdf </a:t>
            </a:r>
          </a:p>
        </p:txBody>
      </p:sp>
    </p:spTree>
    <p:extLst>
      <p:ext uri="{BB962C8B-B14F-4D97-AF65-F5344CB8AC3E}">
        <p14:creationId xmlns:p14="http://schemas.microsoft.com/office/powerpoint/2010/main" val="1835534513"/>
      </p:ext>
    </p:extLst>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pPr lvl="0"/>
            <a:r>
              <a:rPr lang="en-US" sz="3600" dirty="0" smtClean="0"/>
              <a:t>Requirements of each Section</a:t>
            </a:r>
            <a:endParaRPr lang="en-US" sz="3600" dirty="0">
              <a:sym typeface="Arial"/>
            </a:endParaRPr>
          </a:p>
        </p:txBody>
      </p:sp>
      <p:sp>
        <p:nvSpPr>
          <p:cNvPr id="329" name="Shape 329"/>
          <p:cNvSpPr txBox="1">
            <a:spLocks noGrp="1"/>
          </p:cNvSpPr>
          <p:nvPr>
            <p:ph type="body" idx="1"/>
          </p:nvPr>
        </p:nvSpPr>
        <p:spPr>
          <a:xfrm>
            <a:off x="457200" y="1646239"/>
            <a:ext cx="8229600" cy="4525961"/>
          </a:xfrm>
        </p:spPr>
        <p:txBody>
          <a:bodyPr/>
          <a:lstStyle/>
          <a:p>
            <a:pPr marL="457200" lvl="0" indent="-457200"/>
            <a:r>
              <a:rPr lang="en-US" b="1" dirty="0" smtClean="0">
                <a:solidFill>
                  <a:schemeClr val="tx1"/>
                </a:solidFill>
                <a:sym typeface="Arial"/>
              </a:rPr>
              <a:t>Sections are allowed to have an addendum or separate governance document</a:t>
            </a:r>
          </a:p>
          <a:p>
            <a:pPr marL="0" lvl="0" indent="0">
              <a:buNone/>
            </a:pPr>
            <a:endParaRPr lang="en-US" b="1" dirty="0" smtClean="0">
              <a:solidFill>
                <a:schemeClr val="tx1"/>
              </a:solidFill>
              <a:sym typeface="Arial"/>
            </a:endParaRPr>
          </a:p>
          <a:p>
            <a:pPr marL="457200" lvl="0" indent="-457200"/>
            <a:r>
              <a:rPr lang="en-US" b="1" dirty="0" smtClean="0">
                <a:solidFill>
                  <a:schemeClr val="tx1"/>
                </a:solidFill>
              </a:rPr>
              <a:t>Section bylaws are no longer required.  But, if required by local law, Sections and Councils may create their own addendum/bylaws, using the MGAB Operations Manual as a guideline. </a:t>
            </a:r>
            <a:endParaRPr lang="en-US" b="1" dirty="0">
              <a:solidFill>
                <a:schemeClr val="tx1"/>
              </a:solidFill>
              <a:sym typeface="Arial"/>
            </a:endParaRPr>
          </a:p>
        </p:txBody>
      </p:sp>
    </p:spTree>
    <p:extLst>
      <p:ext uri="{BB962C8B-B14F-4D97-AF65-F5344CB8AC3E}">
        <p14:creationId xmlns:p14="http://schemas.microsoft.com/office/powerpoint/2010/main" val="4160850616"/>
      </p:ext>
    </p:extLst>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p:txBody>
          <a:bodyPr/>
          <a:lstStyle/>
          <a:p>
            <a:pPr lvl="0"/>
            <a:r>
              <a:rPr lang="en-US" sz="3600" i="1" dirty="0" smtClean="0">
                <a:sym typeface="Arial"/>
              </a:rPr>
              <a:t>Monthly Section Officer Duties</a:t>
            </a:r>
            <a:endParaRPr lang="en-US" sz="3600" i="1" dirty="0">
              <a:sym typeface="Arial"/>
            </a:endParaRPr>
          </a:p>
        </p:txBody>
      </p:sp>
      <p:pic>
        <p:nvPicPr>
          <p:cNvPr id="336" name="Shape 336"/>
          <p:cNvPicPr preferRelativeResize="0">
            <a:picLocks noChangeAspect="1"/>
          </p:cNvPicPr>
          <p:nvPr/>
        </p:nvPicPr>
        <p:blipFill rotWithShape="1">
          <a:blip r:embed="rId3">
            <a:alphaModFix/>
          </a:blip>
          <a:srcRect/>
          <a:stretch/>
        </p:blipFill>
        <p:spPr>
          <a:xfrm>
            <a:off x="883350" y="1371599"/>
            <a:ext cx="5746050" cy="4773507"/>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1"/>
          <p:cNvSpPr txBox="1">
            <a:spLocks noChangeArrowheads="1"/>
          </p:cNvSpPr>
          <p:nvPr/>
        </p:nvSpPr>
        <p:spPr bwMode="auto">
          <a:xfrm>
            <a:off x="601124" y="203202"/>
            <a:ext cx="7515225" cy="952500"/>
          </a:xfrm>
          <a:prstGeom prst="rect">
            <a:avLst/>
          </a:prstGeom>
          <a:noFill/>
          <a:ln w="9525">
            <a:noFill/>
            <a:round/>
            <a:headEnd/>
            <a:tailEnd/>
          </a:ln>
        </p:spPr>
        <p:txBody>
          <a:bodyPr lIns="90360" tIns="44280" rIns="90360" bIns="44280" anchor="b"/>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solidFill>
                  <a:srgbClr val="005582"/>
                </a:solidFill>
                <a:latin typeface="Verdana" pitchFamily="32" charset="0"/>
              </a:rPr>
              <a:t>IEEE Organization</a:t>
            </a:r>
          </a:p>
        </p:txBody>
      </p:sp>
      <p:grpSp>
        <p:nvGrpSpPr>
          <p:cNvPr id="2" name="Group 2"/>
          <p:cNvGrpSpPr>
            <a:grpSpLocks/>
          </p:cNvGrpSpPr>
          <p:nvPr/>
        </p:nvGrpSpPr>
        <p:grpSpPr bwMode="auto">
          <a:xfrm>
            <a:off x="1676400" y="1143000"/>
            <a:ext cx="5808663" cy="744538"/>
            <a:chOff x="1056" y="720"/>
            <a:chExt cx="3659" cy="469"/>
          </a:xfrm>
        </p:grpSpPr>
        <p:graphicFrame>
          <p:nvGraphicFramePr>
            <p:cNvPr id="1026" name="Object 3"/>
            <p:cNvGraphicFramePr>
              <a:graphicFrameLocks noChangeAspect="1"/>
            </p:cNvGraphicFramePr>
            <p:nvPr/>
          </p:nvGraphicFramePr>
          <p:xfrm>
            <a:off x="1056" y="720"/>
            <a:ext cx="3659" cy="469"/>
          </p:xfrm>
          <a:graphic>
            <a:graphicData uri="http://schemas.openxmlformats.org/presentationml/2006/ole">
              <mc:AlternateContent xmlns:mc="http://schemas.openxmlformats.org/markup-compatibility/2006">
                <mc:Choice xmlns:v="urn:schemas-microsoft-com:vml" Requires="v">
                  <p:oleObj spid="_x0000_s1075" r:id="rId4" imgW="13040719" imgH="855333" progId="">
                    <p:embed/>
                  </p:oleObj>
                </mc:Choice>
                <mc:Fallback>
                  <p:oleObj r:id="rId4" imgW="13040719" imgH="855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720"/>
                          <a:ext cx="3659" cy="46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56" name="Text Box 4"/>
            <p:cNvSpPr txBox="1">
              <a:spLocks noChangeArrowheads="1"/>
            </p:cNvSpPr>
            <p:nvPr/>
          </p:nvSpPr>
          <p:spPr bwMode="auto">
            <a:xfrm>
              <a:off x="1056" y="720"/>
              <a:ext cx="3659" cy="469"/>
            </a:xfrm>
            <a:prstGeom prst="rect">
              <a:avLst/>
            </a:prstGeom>
            <a:noFill/>
            <a:ln w="9525">
              <a:noFill/>
              <a:round/>
              <a:headEnd/>
              <a:tailEnd/>
            </a:ln>
          </p:spPr>
          <p:txBody>
            <a:bodyPr wrap="none" anchor="ctr"/>
            <a:lstStyle/>
            <a:p>
              <a:endParaRPr lang="en-US" dirty="0"/>
            </a:p>
          </p:txBody>
        </p:sp>
      </p:grpSp>
      <p:sp>
        <p:nvSpPr>
          <p:cNvPr id="1029" name="Rectangle 5"/>
          <p:cNvSpPr>
            <a:spLocks noChangeArrowheads="1"/>
          </p:cNvSpPr>
          <p:nvPr/>
        </p:nvSpPr>
        <p:spPr bwMode="auto">
          <a:xfrm>
            <a:off x="3741738" y="1828800"/>
            <a:ext cx="1736725" cy="454025"/>
          </a:xfrm>
          <a:prstGeom prst="rect">
            <a:avLst/>
          </a:prstGeom>
          <a:noFill/>
          <a:ln w="9525">
            <a:noFill/>
            <a:round/>
            <a:headEnd/>
            <a:tailEnd/>
          </a:ln>
        </p:spPr>
        <p:txBody>
          <a:bodyPr wrap="none"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000000"/>
                </a:solidFill>
              </a:rPr>
              <a:t>MEMBERS</a:t>
            </a:r>
          </a:p>
        </p:txBody>
      </p:sp>
      <p:sp>
        <p:nvSpPr>
          <p:cNvPr id="1030" name="Rectangle 6"/>
          <p:cNvSpPr>
            <a:spLocks noChangeArrowheads="1"/>
          </p:cNvSpPr>
          <p:nvPr/>
        </p:nvSpPr>
        <p:spPr bwMode="auto">
          <a:xfrm>
            <a:off x="1828800" y="2438400"/>
            <a:ext cx="3057525" cy="454025"/>
          </a:xfrm>
          <a:prstGeom prst="rect">
            <a:avLst/>
          </a:prstGeom>
          <a:solidFill>
            <a:srgbClr val="000099"/>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FFFF"/>
                </a:solidFill>
              </a:rPr>
              <a:t>Board of Directors</a:t>
            </a:r>
          </a:p>
        </p:txBody>
      </p:sp>
      <p:sp>
        <p:nvSpPr>
          <p:cNvPr id="1031" name="Rectangle 7"/>
          <p:cNvSpPr>
            <a:spLocks noChangeArrowheads="1"/>
          </p:cNvSpPr>
          <p:nvPr/>
        </p:nvSpPr>
        <p:spPr bwMode="auto">
          <a:xfrm>
            <a:off x="5791200" y="2438400"/>
            <a:ext cx="2209800" cy="454025"/>
          </a:xfrm>
          <a:prstGeom prst="rect">
            <a:avLst/>
          </a:prstGeom>
          <a:solidFill>
            <a:srgbClr val="000099"/>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FFFF"/>
                </a:solidFill>
              </a:rPr>
              <a:t>Assembly</a:t>
            </a:r>
          </a:p>
        </p:txBody>
      </p:sp>
      <p:sp>
        <p:nvSpPr>
          <p:cNvPr id="1032" name="Rectangle 8"/>
          <p:cNvSpPr>
            <a:spLocks noChangeArrowheads="1"/>
          </p:cNvSpPr>
          <p:nvPr/>
        </p:nvSpPr>
        <p:spPr bwMode="auto">
          <a:xfrm>
            <a:off x="457200" y="3048000"/>
            <a:ext cx="2600325" cy="454025"/>
          </a:xfrm>
          <a:prstGeom prst="rect">
            <a:avLst/>
          </a:prstGeom>
          <a:solidFill>
            <a:srgbClr val="0066FF"/>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FFFF"/>
                </a:solidFill>
              </a:rPr>
              <a:t>PSPB*</a:t>
            </a:r>
          </a:p>
        </p:txBody>
      </p:sp>
      <p:sp>
        <p:nvSpPr>
          <p:cNvPr id="1033" name="Rectangle 9"/>
          <p:cNvSpPr>
            <a:spLocks noChangeArrowheads="1"/>
          </p:cNvSpPr>
          <p:nvPr/>
        </p:nvSpPr>
        <p:spPr bwMode="auto">
          <a:xfrm>
            <a:off x="3962400" y="3048000"/>
            <a:ext cx="2743200" cy="454025"/>
          </a:xfrm>
          <a:prstGeom prst="rect">
            <a:avLst/>
          </a:prstGeom>
          <a:solidFill>
            <a:srgbClr val="0066FF"/>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FFFF"/>
                </a:solidFill>
              </a:rPr>
              <a:t>IEEE-USA</a:t>
            </a:r>
          </a:p>
        </p:txBody>
      </p:sp>
      <p:sp>
        <p:nvSpPr>
          <p:cNvPr id="1034" name="Rectangle 10"/>
          <p:cNvSpPr>
            <a:spLocks noChangeArrowheads="1"/>
          </p:cNvSpPr>
          <p:nvPr/>
        </p:nvSpPr>
        <p:spPr bwMode="auto">
          <a:xfrm>
            <a:off x="3962399" y="3657600"/>
            <a:ext cx="3005667" cy="520312"/>
          </a:xfrm>
          <a:prstGeom prst="rect">
            <a:avLst/>
          </a:prstGeom>
          <a:solidFill>
            <a:srgbClr val="0066FF"/>
          </a:solidFill>
          <a:ln w="9525">
            <a:noFill/>
            <a:round/>
            <a:headEnd/>
            <a:tailEnd/>
          </a:ln>
        </p:spPr>
        <p:txBody>
          <a:bodyPr wrap="square"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dirty="0">
                <a:solidFill>
                  <a:srgbClr val="FFFFFF"/>
                </a:solidFill>
              </a:rPr>
              <a:t>S</a:t>
            </a:r>
            <a:r>
              <a:rPr lang="en-US" b="1" dirty="0">
                <a:solidFill>
                  <a:srgbClr val="FFFFFF"/>
                </a:solidFill>
              </a:rPr>
              <a:t>tandards Assoc.</a:t>
            </a:r>
          </a:p>
        </p:txBody>
      </p:sp>
      <p:sp>
        <p:nvSpPr>
          <p:cNvPr id="1035" name="Rectangle 11"/>
          <p:cNvSpPr>
            <a:spLocks noChangeArrowheads="1"/>
          </p:cNvSpPr>
          <p:nvPr/>
        </p:nvSpPr>
        <p:spPr bwMode="auto">
          <a:xfrm>
            <a:off x="457200" y="3657600"/>
            <a:ext cx="2600325" cy="458757"/>
          </a:xfrm>
          <a:prstGeom prst="rect">
            <a:avLst/>
          </a:prstGeom>
          <a:solidFill>
            <a:srgbClr val="0066FF"/>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FFFF"/>
                </a:solidFill>
              </a:rPr>
              <a:t>Educational </a:t>
            </a:r>
            <a:r>
              <a:rPr lang="en-US" sz="2000" b="1" dirty="0">
                <a:solidFill>
                  <a:srgbClr val="FFFFFF"/>
                </a:solidFill>
              </a:rPr>
              <a:t>Act.</a:t>
            </a:r>
          </a:p>
        </p:txBody>
      </p:sp>
      <p:sp>
        <p:nvSpPr>
          <p:cNvPr id="1036" name="Rectangle 12"/>
          <p:cNvSpPr>
            <a:spLocks noChangeArrowheads="1"/>
          </p:cNvSpPr>
          <p:nvPr/>
        </p:nvSpPr>
        <p:spPr bwMode="auto">
          <a:xfrm>
            <a:off x="457200" y="4419600"/>
            <a:ext cx="2600325" cy="638175"/>
          </a:xfrm>
          <a:prstGeom prst="rect">
            <a:avLst/>
          </a:prstGeom>
          <a:solidFill>
            <a:srgbClr val="0066FF"/>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a:solidFill>
                  <a:srgbClr val="FFFFFF"/>
                </a:solidFill>
              </a:rPr>
              <a:t>Member </a:t>
            </a:r>
            <a:r>
              <a:rPr lang="en-US" sz="1800" b="1" dirty="0" smtClean="0">
                <a:solidFill>
                  <a:srgbClr val="FFFFFF"/>
                </a:solidFill>
              </a:rPr>
              <a:t>&amp; Geographic </a:t>
            </a:r>
            <a:r>
              <a:rPr lang="en-US" sz="1800" b="1" dirty="0">
                <a:solidFill>
                  <a:srgbClr val="FFFFFF"/>
                </a:solidFill>
              </a:rPr>
              <a:t>Act.</a:t>
            </a:r>
          </a:p>
        </p:txBody>
      </p:sp>
      <p:sp>
        <p:nvSpPr>
          <p:cNvPr id="1037" name="Rectangle 13"/>
          <p:cNvSpPr>
            <a:spLocks noChangeArrowheads="1"/>
          </p:cNvSpPr>
          <p:nvPr/>
        </p:nvSpPr>
        <p:spPr bwMode="auto">
          <a:xfrm>
            <a:off x="3200400" y="4419600"/>
            <a:ext cx="2600325" cy="551090"/>
          </a:xfrm>
          <a:prstGeom prst="rect">
            <a:avLst/>
          </a:prstGeom>
          <a:solidFill>
            <a:srgbClr val="0066FF"/>
          </a:solidFill>
          <a:ln w="9525">
            <a:noFill/>
            <a:round/>
            <a:headEnd/>
            <a:tailEnd/>
          </a:ln>
        </p:spPr>
        <p:txBody>
          <a:bodyPr wrap="square"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FFFF"/>
                </a:solidFill>
              </a:rPr>
              <a:t>Technical Act</a:t>
            </a:r>
            <a:r>
              <a:rPr lang="en-US" b="1" dirty="0" smtClean="0">
                <a:solidFill>
                  <a:srgbClr val="FFFFFF"/>
                </a:solidFill>
              </a:rPr>
              <a:t>.</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600" b="1" dirty="0">
              <a:solidFill>
                <a:srgbClr val="FFFFFF"/>
              </a:solidFill>
            </a:endParaRPr>
          </a:p>
        </p:txBody>
      </p:sp>
      <p:sp>
        <p:nvSpPr>
          <p:cNvPr id="1038" name="Rectangle 14"/>
          <p:cNvSpPr>
            <a:spLocks noChangeArrowheads="1"/>
          </p:cNvSpPr>
          <p:nvPr/>
        </p:nvSpPr>
        <p:spPr bwMode="auto">
          <a:xfrm>
            <a:off x="6019800" y="4419600"/>
            <a:ext cx="2600325" cy="458757"/>
          </a:xfrm>
          <a:prstGeom prst="rect">
            <a:avLst/>
          </a:prstGeom>
          <a:solidFill>
            <a:srgbClr val="0066FF"/>
          </a:solidFill>
          <a:ln w="9525">
            <a:noFill/>
            <a:round/>
            <a:headEnd/>
            <a:tailEnd/>
          </a:ln>
        </p:spPr>
        <p:txBody>
          <a:bodyPr wrap="square"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a:solidFill>
                  <a:srgbClr val="FFFFFF"/>
                </a:solidFill>
              </a:rPr>
              <a:t>Executive</a:t>
            </a:r>
            <a:r>
              <a:rPr lang="en-US" sz="2000" b="1" dirty="0">
                <a:solidFill>
                  <a:srgbClr val="FFFFFF"/>
                </a:solidFill>
              </a:rPr>
              <a:t> Comm.  </a:t>
            </a:r>
          </a:p>
        </p:txBody>
      </p:sp>
      <p:sp>
        <p:nvSpPr>
          <p:cNvPr id="1039" name="Line 15"/>
          <p:cNvSpPr>
            <a:spLocks noChangeShapeType="1"/>
          </p:cNvSpPr>
          <p:nvPr/>
        </p:nvSpPr>
        <p:spPr bwMode="auto">
          <a:xfrm>
            <a:off x="3505200" y="2895600"/>
            <a:ext cx="1588" cy="1371600"/>
          </a:xfrm>
          <a:prstGeom prst="line">
            <a:avLst/>
          </a:prstGeom>
          <a:noFill/>
          <a:ln w="9360">
            <a:solidFill>
              <a:srgbClr val="000000"/>
            </a:solidFill>
            <a:miter lim="800000"/>
            <a:headEnd/>
            <a:tailEnd/>
          </a:ln>
        </p:spPr>
        <p:txBody>
          <a:bodyPr/>
          <a:lstStyle/>
          <a:p>
            <a:endParaRPr lang="en-US" dirty="0"/>
          </a:p>
        </p:txBody>
      </p:sp>
      <p:sp>
        <p:nvSpPr>
          <p:cNvPr id="1040" name="Line 16"/>
          <p:cNvSpPr>
            <a:spLocks noChangeShapeType="1"/>
          </p:cNvSpPr>
          <p:nvPr/>
        </p:nvSpPr>
        <p:spPr bwMode="auto">
          <a:xfrm>
            <a:off x="1828800" y="4267200"/>
            <a:ext cx="5486400" cy="1588"/>
          </a:xfrm>
          <a:prstGeom prst="line">
            <a:avLst/>
          </a:prstGeom>
          <a:noFill/>
          <a:ln w="9360">
            <a:solidFill>
              <a:srgbClr val="000000"/>
            </a:solidFill>
            <a:miter lim="800000"/>
            <a:headEnd/>
            <a:tailEnd/>
          </a:ln>
        </p:spPr>
        <p:txBody>
          <a:bodyPr/>
          <a:lstStyle/>
          <a:p>
            <a:endParaRPr lang="en-US" dirty="0"/>
          </a:p>
        </p:txBody>
      </p:sp>
      <p:sp>
        <p:nvSpPr>
          <p:cNvPr id="1041" name="Line 17"/>
          <p:cNvSpPr>
            <a:spLocks noChangeShapeType="1"/>
          </p:cNvSpPr>
          <p:nvPr/>
        </p:nvSpPr>
        <p:spPr bwMode="auto">
          <a:xfrm>
            <a:off x="3048000" y="3276600"/>
            <a:ext cx="914400" cy="1588"/>
          </a:xfrm>
          <a:prstGeom prst="line">
            <a:avLst/>
          </a:prstGeom>
          <a:noFill/>
          <a:ln w="9360">
            <a:solidFill>
              <a:srgbClr val="000000"/>
            </a:solidFill>
            <a:miter lim="800000"/>
            <a:headEnd/>
            <a:tailEnd/>
          </a:ln>
        </p:spPr>
        <p:txBody>
          <a:bodyPr/>
          <a:lstStyle/>
          <a:p>
            <a:endParaRPr lang="en-US" dirty="0"/>
          </a:p>
        </p:txBody>
      </p:sp>
      <p:sp>
        <p:nvSpPr>
          <p:cNvPr id="1042" name="Line 18"/>
          <p:cNvSpPr>
            <a:spLocks noChangeShapeType="1"/>
          </p:cNvSpPr>
          <p:nvPr/>
        </p:nvSpPr>
        <p:spPr bwMode="auto">
          <a:xfrm>
            <a:off x="3048000" y="3886200"/>
            <a:ext cx="914400" cy="1588"/>
          </a:xfrm>
          <a:prstGeom prst="line">
            <a:avLst/>
          </a:prstGeom>
          <a:noFill/>
          <a:ln w="9360">
            <a:solidFill>
              <a:srgbClr val="000000"/>
            </a:solidFill>
            <a:miter lim="800000"/>
            <a:headEnd/>
            <a:tailEnd/>
          </a:ln>
        </p:spPr>
        <p:txBody>
          <a:bodyPr/>
          <a:lstStyle/>
          <a:p>
            <a:endParaRPr lang="en-US" dirty="0"/>
          </a:p>
        </p:txBody>
      </p:sp>
      <p:sp>
        <p:nvSpPr>
          <p:cNvPr id="1043" name="Line 19"/>
          <p:cNvSpPr>
            <a:spLocks noChangeShapeType="1"/>
          </p:cNvSpPr>
          <p:nvPr/>
        </p:nvSpPr>
        <p:spPr bwMode="auto">
          <a:xfrm>
            <a:off x="1828800" y="4267200"/>
            <a:ext cx="1588" cy="152400"/>
          </a:xfrm>
          <a:prstGeom prst="line">
            <a:avLst/>
          </a:prstGeom>
          <a:noFill/>
          <a:ln w="9360">
            <a:solidFill>
              <a:srgbClr val="000000"/>
            </a:solidFill>
            <a:miter lim="800000"/>
            <a:headEnd/>
            <a:tailEnd/>
          </a:ln>
        </p:spPr>
        <p:txBody>
          <a:bodyPr/>
          <a:lstStyle/>
          <a:p>
            <a:endParaRPr lang="en-US" dirty="0"/>
          </a:p>
        </p:txBody>
      </p:sp>
      <p:sp>
        <p:nvSpPr>
          <p:cNvPr id="1044" name="Line 20"/>
          <p:cNvSpPr>
            <a:spLocks noChangeShapeType="1"/>
          </p:cNvSpPr>
          <p:nvPr/>
        </p:nvSpPr>
        <p:spPr bwMode="auto">
          <a:xfrm>
            <a:off x="4495800" y="4267200"/>
            <a:ext cx="1588" cy="152400"/>
          </a:xfrm>
          <a:prstGeom prst="line">
            <a:avLst/>
          </a:prstGeom>
          <a:noFill/>
          <a:ln w="9360">
            <a:solidFill>
              <a:srgbClr val="000000"/>
            </a:solidFill>
            <a:miter lim="800000"/>
            <a:headEnd/>
            <a:tailEnd/>
          </a:ln>
        </p:spPr>
        <p:txBody>
          <a:bodyPr/>
          <a:lstStyle/>
          <a:p>
            <a:endParaRPr lang="en-US" dirty="0"/>
          </a:p>
        </p:txBody>
      </p:sp>
      <p:sp>
        <p:nvSpPr>
          <p:cNvPr id="1045" name="Line 21"/>
          <p:cNvSpPr>
            <a:spLocks noChangeShapeType="1"/>
          </p:cNvSpPr>
          <p:nvPr/>
        </p:nvSpPr>
        <p:spPr bwMode="auto">
          <a:xfrm>
            <a:off x="7315200" y="4267200"/>
            <a:ext cx="1588" cy="152400"/>
          </a:xfrm>
          <a:prstGeom prst="line">
            <a:avLst/>
          </a:prstGeom>
          <a:noFill/>
          <a:ln w="9360">
            <a:solidFill>
              <a:srgbClr val="000000"/>
            </a:solidFill>
            <a:miter lim="800000"/>
            <a:headEnd/>
            <a:tailEnd/>
          </a:ln>
        </p:spPr>
        <p:txBody>
          <a:bodyPr/>
          <a:lstStyle/>
          <a:p>
            <a:endParaRPr lang="en-US" dirty="0"/>
          </a:p>
        </p:txBody>
      </p:sp>
      <p:sp>
        <p:nvSpPr>
          <p:cNvPr id="1046" name="Rectangle 22"/>
          <p:cNvSpPr>
            <a:spLocks noChangeArrowheads="1"/>
          </p:cNvSpPr>
          <p:nvPr/>
        </p:nvSpPr>
        <p:spPr bwMode="auto">
          <a:xfrm>
            <a:off x="457200" y="5206998"/>
            <a:ext cx="2600325" cy="704978"/>
          </a:xfrm>
          <a:prstGeom prst="rect">
            <a:avLst/>
          </a:prstGeom>
          <a:solidFill>
            <a:srgbClr val="0070C0"/>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Regions &amp;  Sections </a:t>
            </a:r>
          </a:p>
        </p:txBody>
      </p:sp>
      <p:sp>
        <p:nvSpPr>
          <p:cNvPr id="1047" name="Rectangle 23"/>
          <p:cNvSpPr>
            <a:spLocks noChangeArrowheads="1"/>
          </p:cNvSpPr>
          <p:nvPr/>
        </p:nvSpPr>
        <p:spPr bwMode="auto">
          <a:xfrm>
            <a:off x="3200400" y="5164663"/>
            <a:ext cx="2600325" cy="704978"/>
          </a:xfrm>
          <a:prstGeom prst="rect">
            <a:avLst/>
          </a:prstGeom>
          <a:solidFill>
            <a:srgbClr val="0070C0"/>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Societies &amp; Tech. Councils</a:t>
            </a:r>
          </a:p>
        </p:txBody>
      </p:sp>
      <p:sp>
        <p:nvSpPr>
          <p:cNvPr id="1048" name="Rectangle 24"/>
          <p:cNvSpPr>
            <a:spLocks noChangeArrowheads="1"/>
          </p:cNvSpPr>
          <p:nvPr/>
        </p:nvSpPr>
        <p:spPr bwMode="auto">
          <a:xfrm>
            <a:off x="6019800" y="5147729"/>
            <a:ext cx="2600325" cy="674200"/>
          </a:xfrm>
          <a:prstGeom prst="rect">
            <a:avLst/>
          </a:prstGeom>
          <a:solidFill>
            <a:srgbClr val="0070C0"/>
          </a:solidFill>
          <a:ln w="9525">
            <a:noFill/>
            <a:round/>
            <a:headEnd/>
            <a:tailEnd/>
          </a:ln>
        </p:spPr>
        <p:txBody>
          <a:bodyPr lIns="90360" tIns="44280" rIns="90360" bIns="4428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dirty="0">
                <a:solidFill>
                  <a:srgbClr val="FFFFFF"/>
                </a:solidFill>
              </a:rPr>
              <a:t>S</a:t>
            </a:r>
            <a:r>
              <a:rPr lang="en-US" sz="1800" b="1" dirty="0">
                <a:solidFill>
                  <a:srgbClr val="FFFFFF"/>
                </a:solidFill>
              </a:rPr>
              <a:t>taff</a:t>
            </a:r>
            <a:r>
              <a:rPr lang="en-US" sz="2000" b="1" dirty="0">
                <a:solidFill>
                  <a:srgbClr val="FFFFFF"/>
                </a:solidFill>
              </a:rPr>
              <a:t> </a:t>
            </a:r>
            <a:r>
              <a:rPr lang="en-US" sz="1800" b="1" dirty="0">
                <a:solidFill>
                  <a:srgbClr val="FFFFFF"/>
                </a:solidFill>
              </a:rPr>
              <a:t>&amp; Society Executive Directors</a:t>
            </a:r>
          </a:p>
        </p:txBody>
      </p:sp>
      <p:sp>
        <p:nvSpPr>
          <p:cNvPr id="1049" name="Line 25"/>
          <p:cNvSpPr>
            <a:spLocks noChangeShapeType="1"/>
          </p:cNvSpPr>
          <p:nvPr/>
        </p:nvSpPr>
        <p:spPr bwMode="auto">
          <a:xfrm>
            <a:off x="1828800" y="5029200"/>
            <a:ext cx="0" cy="186267"/>
          </a:xfrm>
          <a:prstGeom prst="line">
            <a:avLst/>
          </a:prstGeom>
          <a:noFill/>
          <a:ln w="9360">
            <a:solidFill>
              <a:srgbClr val="000000"/>
            </a:solidFill>
            <a:miter lim="800000"/>
            <a:headEnd/>
            <a:tailEnd/>
          </a:ln>
        </p:spPr>
        <p:txBody>
          <a:bodyPr/>
          <a:lstStyle/>
          <a:p>
            <a:endParaRPr lang="en-US" dirty="0"/>
          </a:p>
        </p:txBody>
      </p:sp>
      <p:sp>
        <p:nvSpPr>
          <p:cNvPr id="1050" name="Line 26"/>
          <p:cNvSpPr>
            <a:spLocks noChangeShapeType="1"/>
          </p:cNvSpPr>
          <p:nvPr/>
        </p:nvSpPr>
        <p:spPr bwMode="auto">
          <a:xfrm flipH="1">
            <a:off x="4504266" y="4961467"/>
            <a:ext cx="1" cy="211666"/>
          </a:xfrm>
          <a:prstGeom prst="line">
            <a:avLst/>
          </a:prstGeom>
          <a:noFill/>
          <a:ln w="9360">
            <a:solidFill>
              <a:srgbClr val="000000"/>
            </a:solidFill>
            <a:miter lim="800000"/>
            <a:headEnd/>
            <a:tailEnd/>
          </a:ln>
        </p:spPr>
        <p:txBody>
          <a:bodyPr/>
          <a:lstStyle/>
          <a:p>
            <a:endParaRPr lang="en-US" dirty="0"/>
          </a:p>
        </p:txBody>
      </p:sp>
      <p:sp>
        <p:nvSpPr>
          <p:cNvPr id="1051" name="Line 27"/>
          <p:cNvSpPr>
            <a:spLocks noChangeShapeType="1"/>
          </p:cNvSpPr>
          <p:nvPr/>
        </p:nvSpPr>
        <p:spPr bwMode="auto">
          <a:xfrm>
            <a:off x="7315199" y="4876800"/>
            <a:ext cx="1" cy="270933"/>
          </a:xfrm>
          <a:prstGeom prst="line">
            <a:avLst/>
          </a:prstGeom>
          <a:noFill/>
          <a:ln w="9360">
            <a:solidFill>
              <a:srgbClr val="000000"/>
            </a:solidFill>
            <a:miter lim="800000"/>
            <a:headEnd/>
            <a:tailEnd/>
          </a:ln>
        </p:spPr>
        <p:txBody>
          <a:bodyPr/>
          <a:lstStyle/>
          <a:p>
            <a:endParaRPr lang="en-US" dirty="0"/>
          </a:p>
        </p:txBody>
      </p:sp>
      <p:sp>
        <p:nvSpPr>
          <p:cNvPr id="1052" name="Line 28"/>
          <p:cNvSpPr>
            <a:spLocks noChangeShapeType="1"/>
          </p:cNvSpPr>
          <p:nvPr/>
        </p:nvSpPr>
        <p:spPr bwMode="auto">
          <a:xfrm>
            <a:off x="5257800" y="2209800"/>
            <a:ext cx="1588" cy="457200"/>
          </a:xfrm>
          <a:prstGeom prst="line">
            <a:avLst/>
          </a:prstGeom>
          <a:noFill/>
          <a:ln w="9360">
            <a:solidFill>
              <a:srgbClr val="000000"/>
            </a:solidFill>
            <a:miter lim="800000"/>
            <a:headEnd/>
            <a:tailEnd/>
          </a:ln>
        </p:spPr>
        <p:txBody>
          <a:bodyPr/>
          <a:lstStyle/>
          <a:p>
            <a:endParaRPr lang="en-US" dirty="0"/>
          </a:p>
        </p:txBody>
      </p:sp>
      <p:sp>
        <p:nvSpPr>
          <p:cNvPr id="1053" name="Line 29"/>
          <p:cNvSpPr>
            <a:spLocks noChangeShapeType="1"/>
          </p:cNvSpPr>
          <p:nvPr/>
        </p:nvSpPr>
        <p:spPr bwMode="auto">
          <a:xfrm>
            <a:off x="4191000" y="2209800"/>
            <a:ext cx="1588" cy="228600"/>
          </a:xfrm>
          <a:prstGeom prst="line">
            <a:avLst/>
          </a:prstGeom>
          <a:noFill/>
          <a:ln w="9360">
            <a:solidFill>
              <a:srgbClr val="000000"/>
            </a:solidFill>
            <a:miter lim="800000"/>
            <a:headEnd/>
            <a:tailEnd/>
          </a:ln>
        </p:spPr>
        <p:txBody>
          <a:bodyPr/>
          <a:lstStyle/>
          <a:p>
            <a:endParaRPr lang="en-US" dirty="0"/>
          </a:p>
        </p:txBody>
      </p:sp>
      <p:sp>
        <p:nvSpPr>
          <p:cNvPr id="1054" name="Line 30"/>
          <p:cNvSpPr>
            <a:spLocks noChangeShapeType="1"/>
          </p:cNvSpPr>
          <p:nvPr/>
        </p:nvSpPr>
        <p:spPr bwMode="auto">
          <a:xfrm>
            <a:off x="5257800" y="2667000"/>
            <a:ext cx="533400" cy="1588"/>
          </a:xfrm>
          <a:prstGeom prst="line">
            <a:avLst/>
          </a:prstGeom>
          <a:noFill/>
          <a:ln w="9360">
            <a:solidFill>
              <a:srgbClr val="000000"/>
            </a:solidFill>
            <a:miter lim="800000"/>
            <a:headEnd/>
            <a:tailEnd/>
          </a:ln>
        </p:spPr>
        <p:txBody>
          <a:bodyPr/>
          <a:lstStyle/>
          <a:p>
            <a:endParaRPr lang="en-US" dirty="0"/>
          </a:p>
        </p:txBody>
      </p:sp>
      <p:sp>
        <p:nvSpPr>
          <p:cNvPr id="1055" name="Text Box 31"/>
          <p:cNvSpPr txBox="1">
            <a:spLocks noChangeArrowheads="1"/>
          </p:cNvSpPr>
          <p:nvPr/>
        </p:nvSpPr>
        <p:spPr bwMode="auto">
          <a:xfrm>
            <a:off x="457200" y="6019800"/>
            <a:ext cx="4086225" cy="306388"/>
          </a:xfrm>
          <a:prstGeom prst="rect">
            <a:avLst/>
          </a:prstGeom>
          <a:noFill/>
          <a:ln w="9525">
            <a:noFill/>
            <a:round/>
            <a:headEnd/>
            <a:tailEnd/>
          </a:ln>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dirty="0">
                <a:solidFill>
                  <a:srgbClr val="0000FF"/>
                </a:solidFill>
              </a:rPr>
              <a:t>*Publication Services &amp;  Products Board</a:t>
            </a:r>
          </a:p>
        </p:txBody>
      </p:sp>
    </p:spTree>
    <p:extLst>
      <p:ext uri="{BB962C8B-B14F-4D97-AF65-F5344CB8AC3E}">
        <p14:creationId xmlns:p14="http://schemas.microsoft.com/office/powerpoint/2010/main" val="223685095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p:txBody>
          <a:bodyPr/>
          <a:lstStyle/>
          <a:p>
            <a:pPr lvl="0"/>
            <a:r>
              <a:rPr lang="en-US" sz="3600" dirty="0" smtClean="0">
                <a:sym typeface="Arial"/>
              </a:rPr>
              <a:t>Section Operations Manual</a:t>
            </a:r>
            <a:endParaRPr lang="en-US" sz="3600" dirty="0">
              <a:sym typeface="Arial"/>
            </a:endParaRPr>
          </a:p>
        </p:txBody>
      </p:sp>
      <p:sp>
        <p:nvSpPr>
          <p:cNvPr id="342" name="Shape 342"/>
          <p:cNvSpPr txBox="1">
            <a:spLocks noGrp="1"/>
          </p:cNvSpPr>
          <p:nvPr>
            <p:ph type="body" idx="1"/>
          </p:nvPr>
        </p:nvSpPr>
        <p:spPr/>
        <p:txBody>
          <a:bodyPr/>
          <a:lstStyle/>
          <a:p>
            <a:pPr marL="203200" lvl="0" indent="0">
              <a:buNone/>
            </a:pPr>
            <a:r>
              <a:rPr lang="en-US" b="1" dirty="0" smtClean="0">
                <a:solidFill>
                  <a:schemeClr val="tx1"/>
                </a:solidFill>
                <a:sym typeface="Arial"/>
              </a:rPr>
              <a:t>Provides logistical information for management of Section</a:t>
            </a:r>
          </a:p>
          <a:p>
            <a:pPr marL="914400" lvl="1" indent="-457200"/>
            <a:r>
              <a:rPr lang="en-US" sz="2400" b="1" dirty="0" smtClean="0">
                <a:solidFill>
                  <a:schemeClr val="tx1"/>
                </a:solidFill>
                <a:sym typeface="Arial"/>
              </a:rPr>
              <a:t>Vendors or venues used</a:t>
            </a:r>
          </a:p>
          <a:p>
            <a:pPr marL="914400" lvl="1" indent="-457200"/>
            <a:r>
              <a:rPr lang="en-US" sz="2400" b="1" dirty="0" smtClean="0">
                <a:solidFill>
                  <a:schemeClr val="tx1"/>
                </a:solidFill>
                <a:sym typeface="Arial"/>
              </a:rPr>
              <a:t>Handling of reimbursements</a:t>
            </a:r>
          </a:p>
          <a:p>
            <a:pPr marL="914400" lvl="1" indent="-457200"/>
            <a:r>
              <a:rPr lang="en-US" sz="2400" b="1" dirty="0" smtClean="0">
                <a:solidFill>
                  <a:schemeClr val="tx1"/>
                </a:solidFill>
                <a:sym typeface="Arial"/>
              </a:rPr>
              <a:t>Officer transition</a:t>
            </a:r>
          </a:p>
          <a:p>
            <a:pPr marL="914400" lvl="1" indent="-457200"/>
            <a:r>
              <a:rPr lang="en-US" sz="2400" b="1" dirty="0" smtClean="0">
                <a:solidFill>
                  <a:schemeClr val="tx1"/>
                </a:solidFill>
                <a:sym typeface="Arial"/>
              </a:rPr>
              <a:t>Newsletter &amp; web page management</a:t>
            </a:r>
          </a:p>
          <a:p>
            <a:pPr marL="914400" lvl="1" indent="-457200"/>
            <a:r>
              <a:rPr lang="en-US" sz="2400" b="1" dirty="0" smtClean="0">
                <a:solidFill>
                  <a:schemeClr val="tx1"/>
                </a:solidFill>
                <a:sym typeface="Arial"/>
              </a:rPr>
              <a:t>And more . . . </a:t>
            </a:r>
          </a:p>
          <a:p>
            <a:pPr lvl="0"/>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p:txBody>
          <a:bodyPr/>
          <a:lstStyle/>
          <a:p>
            <a:pPr lvl="0"/>
            <a:r>
              <a:rPr lang="en-US" sz="3600" dirty="0" smtClean="0">
                <a:sym typeface="Arial"/>
              </a:rPr>
              <a:t>Is Your Section in Compliance?</a:t>
            </a:r>
            <a:endParaRPr lang="en-US" sz="3600" dirty="0">
              <a:sym typeface="Arial"/>
            </a:endParaRPr>
          </a:p>
        </p:txBody>
      </p:sp>
      <p:sp>
        <p:nvSpPr>
          <p:cNvPr id="353" name="Shape 353"/>
          <p:cNvSpPr txBox="1">
            <a:spLocks noGrp="1"/>
          </p:cNvSpPr>
          <p:nvPr>
            <p:ph type="body" idx="1"/>
          </p:nvPr>
        </p:nvSpPr>
        <p:spPr/>
        <p:txBody>
          <a:bodyPr/>
          <a:lstStyle/>
          <a:p>
            <a:pPr marL="457200" lvl="0" indent="-457200"/>
            <a:r>
              <a:rPr lang="en-US" b="1" dirty="0" smtClean="0">
                <a:solidFill>
                  <a:schemeClr val="tx1"/>
                </a:solidFill>
                <a:sym typeface="Arial"/>
              </a:rPr>
              <a:t>Calendar year term of office</a:t>
            </a:r>
          </a:p>
          <a:p>
            <a:pPr marL="457200" lvl="0" indent="-457200"/>
            <a:r>
              <a:rPr lang="en-US" b="1" dirty="0" smtClean="0">
                <a:solidFill>
                  <a:schemeClr val="tx1"/>
                </a:solidFill>
                <a:sym typeface="Arial"/>
              </a:rPr>
              <a:t>Fiscal year = calendar year</a:t>
            </a:r>
          </a:p>
          <a:p>
            <a:pPr marL="457200" lvl="0" indent="-457200"/>
            <a:r>
              <a:rPr lang="en-US" b="1" dirty="0" smtClean="0">
                <a:solidFill>
                  <a:schemeClr val="tx1"/>
                </a:solidFill>
                <a:sym typeface="Arial"/>
              </a:rPr>
              <a:t>Signature of IEEE Staff Director on bank signature cards</a:t>
            </a:r>
          </a:p>
          <a:p>
            <a:pPr marL="457200" lvl="0" indent="-457200"/>
            <a:r>
              <a:rPr lang="en-US" b="1" dirty="0" smtClean="0">
                <a:solidFill>
                  <a:schemeClr val="tx1"/>
                </a:solidFill>
              </a:rPr>
              <a:t>Use of Concentration Banking system</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p:txBody>
          <a:bodyPr/>
          <a:lstStyle/>
          <a:p>
            <a:pPr lvl="0"/>
            <a:r>
              <a:rPr lang="en-US" sz="3600" dirty="0" smtClean="0">
                <a:sym typeface="Arial"/>
              </a:rPr>
              <a:t>Leading your Section</a:t>
            </a:r>
            <a:endParaRPr lang="en-US" sz="3600" dirty="0">
              <a:sym typeface="Arial"/>
            </a:endParaRPr>
          </a:p>
        </p:txBody>
      </p:sp>
      <p:sp>
        <p:nvSpPr>
          <p:cNvPr id="359" name="Shape 359"/>
          <p:cNvSpPr txBox="1">
            <a:spLocks noGrp="1"/>
          </p:cNvSpPr>
          <p:nvPr>
            <p:ph type="body" idx="1"/>
          </p:nvPr>
        </p:nvSpPr>
        <p:spPr/>
        <p:txBody>
          <a:bodyPr/>
          <a:lstStyle/>
          <a:p>
            <a:pPr marL="203200" indent="0">
              <a:buNone/>
            </a:pPr>
            <a:r>
              <a:rPr lang="en-US" b="1" dirty="0" smtClean="0">
                <a:solidFill>
                  <a:schemeClr val="tx1"/>
                </a:solidFill>
                <a:sym typeface="Arial"/>
              </a:rPr>
              <a:t>Chair ExCom leadership</a:t>
            </a:r>
          </a:p>
          <a:p>
            <a:pPr lvl="1"/>
            <a:r>
              <a:rPr lang="en-US" b="1" dirty="0" smtClean="0">
                <a:solidFill>
                  <a:schemeClr val="tx1"/>
                </a:solidFill>
                <a:sym typeface="Arial"/>
              </a:rPr>
              <a:t> Planning</a:t>
            </a:r>
          </a:p>
          <a:p>
            <a:pPr lvl="2"/>
            <a:r>
              <a:rPr lang="en-US" b="1" dirty="0" smtClean="0">
                <a:solidFill>
                  <a:schemeClr val="tx1"/>
                </a:solidFill>
                <a:sym typeface="Arial"/>
              </a:rPr>
              <a:t> Organizing/structure/guidance -&gt;</a:t>
            </a:r>
          </a:p>
          <a:p>
            <a:pPr lvl="2"/>
            <a:r>
              <a:rPr lang="en-US" b="1" dirty="0" smtClean="0">
                <a:solidFill>
                  <a:schemeClr val="tx1"/>
                </a:solidFill>
                <a:sym typeface="Arial"/>
              </a:rPr>
              <a:t> ExCom meetings</a:t>
            </a:r>
          </a:p>
          <a:p>
            <a:pPr lvl="2"/>
            <a:r>
              <a:rPr lang="en-US" b="1" dirty="0" smtClean="0">
                <a:solidFill>
                  <a:schemeClr val="tx1"/>
                </a:solidFill>
                <a:sym typeface="Arial"/>
              </a:rPr>
              <a:t> Section/Chapter meetings</a:t>
            </a:r>
          </a:p>
          <a:p>
            <a:pPr lvl="1"/>
            <a:r>
              <a:rPr lang="en-US" b="1" dirty="0" smtClean="0">
                <a:solidFill>
                  <a:schemeClr val="tx1"/>
                </a:solidFill>
                <a:sym typeface="Arial"/>
              </a:rPr>
              <a:t> Coaching &amp; Mentoring</a:t>
            </a:r>
          </a:p>
          <a:p>
            <a:pPr lvl="2"/>
            <a:r>
              <a:rPr lang="en-US" b="1" dirty="0" smtClean="0">
                <a:solidFill>
                  <a:schemeClr val="tx1"/>
                </a:solidFill>
                <a:sym typeface="Arial"/>
              </a:rPr>
              <a:t> Section officers</a:t>
            </a:r>
          </a:p>
          <a:p>
            <a:pPr lvl="2"/>
            <a:r>
              <a:rPr lang="en-US" b="1" dirty="0" smtClean="0">
                <a:solidFill>
                  <a:schemeClr val="tx1"/>
                </a:solidFill>
                <a:sym typeface="Arial"/>
              </a:rPr>
              <a:t> Succession planning</a:t>
            </a:r>
          </a:p>
          <a:p>
            <a:pPr lvl="1"/>
            <a:r>
              <a:rPr lang="en-US" b="1" dirty="0" smtClean="0">
                <a:solidFill>
                  <a:schemeClr val="tx1"/>
                </a:solidFill>
                <a:sym typeface="Arial"/>
              </a:rPr>
              <a:t> Delegating</a:t>
            </a:r>
          </a:p>
          <a:p>
            <a:pPr lvl="2"/>
            <a:r>
              <a:rPr lang="en-US" b="1" dirty="0" smtClean="0">
                <a:solidFill>
                  <a:schemeClr val="tx1"/>
                </a:solidFill>
                <a:sym typeface="Arial"/>
              </a:rPr>
              <a:t> Section reporting</a:t>
            </a:r>
          </a:p>
          <a:p>
            <a:pPr lvl="3"/>
            <a:r>
              <a:rPr lang="en-US" b="1" dirty="0" smtClean="0">
                <a:solidFill>
                  <a:schemeClr val="tx1"/>
                </a:solidFill>
                <a:sym typeface="Arial"/>
              </a:rPr>
              <a:t> Financial – Treasurer</a:t>
            </a:r>
          </a:p>
          <a:p>
            <a:pPr lvl="3"/>
            <a:r>
              <a:rPr lang="en-US" b="1" dirty="0" smtClean="0">
                <a:solidFill>
                  <a:schemeClr val="tx1"/>
                </a:solidFill>
                <a:sym typeface="Arial"/>
              </a:rPr>
              <a:t> Meetings &amp; Officers – Secretary</a:t>
            </a:r>
          </a:p>
          <a:p>
            <a:pPr lvl="2"/>
            <a:r>
              <a:rPr lang="en-US" b="1" dirty="0" smtClean="0">
                <a:solidFill>
                  <a:schemeClr val="tx1"/>
                </a:solidFill>
                <a:sym typeface="Arial"/>
              </a:rPr>
              <a:t> Section meetings – speaker/topic/food</a:t>
            </a:r>
          </a:p>
          <a:p>
            <a:pPr lvl="0"/>
            <a:endParaRPr lang="en-US" b="1" dirty="0">
              <a:solidFill>
                <a:schemeClr val="tx1"/>
              </a:solidFill>
              <a:sym typeface="Arial"/>
            </a:endParaRPr>
          </a:p>
        </p:txBody>
      </p:sp>
      <p:sp>
        <p:nvSpPr>
          <p:cNvPr id="360" name="Shape 360"/>
          <p:cNvSpPr txBox="1"/>
          <p:nvPr/>
        </p:nvSpPr>
        <p:spPr>
          <a:xfrm>
            <a:off x="6019800" y="2743200"/>
            <a:ext cx="3429000" cy="281408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PACE Activities </a:t>
            </a:r>
            <a:endParaRPr lang="en-US" sz="1800" b="1" i="0" u="none" strike="noStrike" cap="none" baseline="0" dirty="0" smtClean="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Arial"/>
                <a:ea typeface="Arial"/>
                <a:cs typeface="Arial"/>
                <a:sym typeface="Arial"/>
              </a:rPr>
              <a:t>Student </a:t>
            </a:r>
            <a:r>
              <a:rPr lang="en-US" sz="1800" b="1" i="0" u="none" strike="noStrike" cap="none" baseline="0" dirty="0">
                <a:solidFill>
                  <a:schemeClr val="dk1"/>
                </a:solidFill>
                <a:latin typeface="Arial"/>
                <a:ea typeface="Arial"/>
                <a:cs typeface="Arial"/>
                <a:sym typeface="Arial"/>
              </a:rPr>
              <a:t>Activities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Educational Activities </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Awards &amp; </a:t>
            </a:r>
            <a:r>
              <a:rPr lang="en-US" sz="1800" b="1" i="0" u="none" strike="noStrike" cap="none" baseline="0" dirty="0" smtClean="0">
                <a:solidFill>
                  <a:schemeClr val="dk1"/>
                </a:solidFill>
                <a:latin typeface="Arial"/>
                <a:ea typeface="Arial"/>
                <a:cs typeface="Arial"/>
                <a:sym typeface="Arial"/>
              </a:rPr>
              <a:t>Recognition</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Arial"/>
                <a:ea typeface="Arial"/>
                <a:cs typeface="Arial"/>
                <a:sym typeface="Arial"/>
              </a:rPr>
              <a:t>Membership Development</a:t>
            </a:r>
          </a:p>
          <a:p>
            <a:pPr marL="0" marR="0" lvl="0" indent="0" algn="l" rtl="0">
              <a:lnSpc>
                <a:spcPct val="100000"/>
              </a:lnSpc>
              <a:spcBef>
                <a:spcPts val="0"/>
              </a:spcBef>
              <a:spcAft>
                <a:spcPts val="0"/>
              </a:spcAft>
              <a:buClr>
                <a:schemeClr val="dk1"/>
              </a:buClr>
              <a:buSzPct val="25000"/>
              <a:buFont typeface="Arial"/>
              <a:buNone/>
            </a:pPr>
            <a:r>
              <a:rPr lang="en-US" sz="1800" b="1" dirty="0" smtClean="0">
                <a:solidFill>
                  <a:schemeClr val="dk1"/>
                </a:solidFill>
              </a:rPr>
              <a:t>Pre-University Activities</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smtClean="0">
                <a:solidFill>
                  <a:schemeClr val="dk1"/>
                </a:solidFill>
                <a:latin typeface="Arial"/>
                <a:ea typeface="Arial"/>
                <a:cs typeface="Arial"/>
                <a:sym typeface="Arial"/>
              </a:rPr>
              <a:t>Outreach</a:t>
            </a:r>
            <a:endParaRPr lang="en-US" sz="1800" b="1" i="0" u="none" strike="noStrike" cap="none" baseline="0"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Historian</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Newsletter Editor</a:t>
            </a:r>
          </a:p>
          <a:p>
            <a:pPr marL="0" marR="0" lvl="0" indent="0" algn="l" rtl="0">
              <a:lnSpc>
                <a:spcPct val="100000"/>
              </a:lnSpc>
              <a:spcBef>
                <a:spcPts val="0"/>
              </a:spcBef>
              <a:spcAft>
                <a:spcPts val="0"/>
              </a:spcAft>
              <a:buClr>
                <a:schemeClr val="dk1"/>
              </a:buClr>
              <a:buSzPct val="25000"/>
              <a:buFont typeface="Arial"/>
              <a:buNone/>
            </a:pPr>
            <a:r>
              <a:rPr lang="en-US" sz="1800" b="1" i="0" u="none" strike="noStrike" cap="none" baseline="0" dirty="0">
                <a:solidFill>
                  <a:schemeClr val="dk1"/>
                </a:solidFill>
                <a:latin typeface="Arial"/>
                <a:ea typeface="Arial"/>
                <a:cs typeface="Arial"/>
                <a:sym typeface="Arial"/>
              </a:rPr>
              <a:t>Web master</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p:txBody>
          <a:bodyPr/>
          <a:lstStyle/>
          <a:p>
            <a:pPr lvl="0"/>
            <a:r>
              <a:rPr lang="en-US" sz="3600" dirty="0" smtClean="0">
                <a:sym typeface="Arial"/>
              </a:rPr>
              <a:t>Ex-Com Meetings</a:t>
            </a:r>
            <a:endParaRPr lang="en-US" sz="3600" dirty="0">
              <a:sym typeface="Arial"/>
            </a:endParaRPr>
          </a:p>
        </p:txBody>
      </p:sp>
      <p:sp>
        <p:nvSpPr>
          <p:cNvPr id="385" name="Shape 385"/>
          <p:cNvSpPr txBox="1">
            <a:spLocks noGrp="1"/>
          </p:cNvSpPr>
          <p:nvPr>
            <p:ph type="body" idx="1"/>
          </p:nvPr>
        </p:nvSpPr>
        <p:spPr/>
        <p:txBody>
          <a:bodyPr/>
          <a:lstStyle/>
          <a:p>
            <a:pPr marL="203200" indent="0">
              <a:buNone/>
            </a:pPr>
            <a:r>
              <a:rPr lang="en-US" b="1" dirty="0" smtClean="0">
                <a:solidFill>
                  <a:schemeClr val="tx1"/>
                </a:solidFill>
                <a:sym typeface="Arial"/>
              </a:rPr>
              <a:t>Section ExCom meetings</a:t>
            </a:r>
          </a:p>
          <a:p>
            <a:pPr marL="822960" lvl="1" indent="-457200"/>
            <a:r>
              <a:rPr lang="en-US" b="1" dirty="0" smtClean="0">
                <a:solidFill>
                  <a:schemeClr val="tx1"/>
                </a:solidFill>
                <a:sym typeface="Arial"/>
              </a:rPr>
              <a:t> </a:t>
            </a:r>
            <a:r>
              <a:rPr lang="en-US" sz="2400" b="1" dirty="0" smtClean="0">
                <a:solidFill>
                  <a:schemeClr val="tx1"/>
                </a:solidFill>
                <a:sym typeface="Arial"/>
              </a:rPr>
              <a:t>Lead time</a:t>
            </a:r>
          </a:p>
          <a:p>
            <a:pPr marL="822960" lvl="1" indent="-457200"/>
            <a:r>
              <a:rPr lang="en-US" sz="2400" b="1" dirty="0" smtClean="0">
                <a:solidFill>
                  <a:schemeClr val="tx1"/>
                </a:solidFill>
                <a:sym typeface="Arial"/>
              </a:rPr>
              <a:t> Agenda </a:t>
            </a:r>
          </a:p>
          <a:p>
            <a:pPr marL="822960" lvl="1" indent="-457200"/>
            <a:r>
              <a:rPr lang="en-US" sz="2400" b="1" dirty="0" smtClean="0">
                <a:solidFill>
                  <a:schemeClr val="tx1"/>
                </a:solidFill>
                <a:sym typeface="Arial"/>
              </a:rPr>
              <a:t> Section event timeline -&gt;</a:t>
            </a:r>
          </a:p>
          <a:p>
            <a:pPr marL="822960" lvl="1" indent="-457200"/>
            <a:r>
              <a:rPr lang="en-US" sz="2400" b="1" dirty="0" smtClean="0">
                <a:solidFill>
                  <a:schemeClr val="tx1"/>
                </a:solidFill>
                <a:sym typeface="Arial"/>
              </a:rPr>
              <a:t> Food </a:t>
            </a:r>
          </a:p>
          <a:p>
            <a:pPr marL="822960" lvl="1" indent="-457200"/>
            <a:r>
              <a:rPr lang="en-US" sz="2400" b="1" dirty="0" smtClean="0">
                <a:solidFill>
                  <a:schemeClr val="tx1"/>
                </a:solidFill>
                <a:sym typeface="Arial"/>
              </a:rPr>
              <a:t> Execution </a:t>
            </a:r>
          </a:p>
          <a:p>
            <a:pPr marL="1188720" lvl="2" indent="-274320">
              <a:buSzPct val="135000"/>
            </a:pPr>
            <a:r>
              <a:rPr lang="en-US" sz="2000" b="1" dirty="0" smtClean="0">
                <a:solidFill>
                  <a:schemeClr val="tx1"/>
                </a:solidFill>
                <a:sym typeface="Arial"/>
              </a:rPr>
              <a:t> </a:t>
            </a:r>
            <a:r>
              <a:rPr lang="en-US" sz="2400" b="1" dirty="0" smtClean="0">
                <a:solidFill>
                  <a:schemeClr val="tx1"/>
                </a:solidFill>
                <a:sym typeface="Arial"/>
              </a:rPr>
              <a:t>Follow agenda</a:t>
            </a:r>
          </a:p>
          <a:p>
            <a:pPr marL="1188720" lvl="2" indent="-274320">
              <a:spcBef>
                <a:spcPts val="0"/>
              </a:spcBef>
              <a:buSzPct val="100000"/>
            </a:pPr>
            <a:r>
              <a:rPr lang="en-US" sz="2400" b="1" dirty="0" smtClean="0">
                <a:solidFill>
                  <a:schemeClr val="tx1"/>
                </a:solidFill>
                <a:sym typeface="Arial"/>
              </a:rPr>
              <a:t> Hold people accountable for action items</a:t>
            </a:r>
          </a:p>
          <a:p>
            <a:pPr marL="914400" lvl="1" indent="-457200"/>
            <a:r>
              <a:rPr lang="en-US" sz="2400" b="1" dirty="0" smtClean="0">
                <a:solidFill>
                  <a:schemeClr val="tx1"/>
                </a:solidFill>
                <a:sym typeface="Arial"/>
              </a:rPr>
              <a:t> Pre-meeting lobbying</a:t>
            </a:r>
          </a:p>
          <a:p>
            <a:pPr lvl="0"/>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p:txBody>
          <a:bodyPr/>
          <a:lstStyle/>
          <a:p>
            <a:pPr lvl="0"/>
            <a:r>
              <a:rPr lang="en-US" sz="3600" i="1" dirty="0" smtClean="0">
                <a:sym typeface="Arial"/>
              </a:rPr>
              <a:t>Monthly Planning</a:t>
            </a:r>
            <a:endParaRPr lang="en-US" sz="3600" i="1" dirty="0">
              <a:sym typeface="Arial"/>
            </a:endParaRPr>
          </a:p>
        </p:txBody>
      </p:sp>
      <p:pic>
        <p:nvPicPr>
          <p:cNvPr id="366" name="Shape 366"/>
          <p:cNvPicPr preferRelativeResize="0">
            <a:picLocks noChangeAspect="1"/>
          </p:cNvPicPr>
          <p:nvPr/>
        </p:nvPicPr>
        <p:blipFill rotWithShape="1">
          <a:blip r:embed="rId3">
            <a:alphaModFix/>
          </a:blip>
          <a:srcRect/>
          <a:stretch/>
        </p:blipFill>
        <p:spPr>
          <a:xfrm>
            <a:off x="1066800" y="1295400"/>
            <a:ext cx="6400801" cy="4800600"/>
          </a:xfrm>
          <a:prstGeom prst="rect">
            <a:avLst/>
          </a:prstGeom>
          <a:noFill/>
          <a:ln w="9525" cap="flat">
            <a:solidFill>
              <a:schemeClr val="dk1"/>
            </a:solidFill>
            <a:prstDash val="solid"/>
            <a:miter/>
            <a:headEnd type="none" w="med" len="med"/>
            <a:tailEnd type="none" w="med" len="med"/>
          </a:ln>
        </p:spPr>
      </p:pic>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p:txBody>
          <a:bodyPr/>
          <a:lstStyle/>
          <a:p>
            <a:pPr lvl="0"/>
            <a:r>
              <a:rPr lang="en-US" sz="3600" i="1" dirty="0" smtClean="0">
                <a:sym typeface="Arial"/>
              </a:rPr>
              <a:t>Sample Planning Task List</a:t>
            </a:r>
            <a:endParaRPr lang="en-US" sz="3600" i="1" dirty="0">
              <a:sym typeface="Arial"/>
            </a:endParaRPr>
          </a:p>
        </p:txBody>
      </p:sp>
      <p:pic>
        <p:nvPicPr>
          <p:cNvPr id="391" name="Shape 391"/>
          <p:cNvPicPr preferRelativeResize="0">
            <a:picLocks noChangeAspect="1"/>
          </p:cNvPicPr>
          <p:nvPr/>
        </p:nvPicPr>
        <p:blipFill rotWithShape="1">
          <a:blip r:embed="rId3">
            <a:alphaModFix/>
          </a:blip>
          <a:srcRect/>
          <a:stretch/>
        </p:blipFill>
        <p:spPr>
          <a:xfrm>
            <a:off x="2259724" y="1447800"/>
            <a:ext cx="4211955" cy="5029200"/>
          </a:xfrm>
          <a:prstGeom prst="rect">
            <a:avLst/>
          </a:prstGeom>
          <a:noFill/>
          <a:ln w="9525" cap="flat">
            <a:solidFill>
              <a:schemeClr val="dk1"/>
            </a:solidFill>
            <a:prstDash val="solid"/>
            <a:miter/>
            <a:headEnd type="none" w="med" len="med"/>
            <a:tailEnd type="none" w="med" len="med"/>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p:txBody>
          <a:bodyPr/>
          <a:lstStyle/>
          <a:p>
            <a:pPr lvl="0"/>
            <a:r>
              <a:rPr lang="en-US" sz="3600" dirty="0" smtClean="0">
                <a:sym typeface="Arial"/>
              </a:rPr>
              <a:t>Required Reporting to IEEE</a:t>
            </a:r>
            <a:endParaRPr lang="en-US" sz="3600" dirty="0">
              <a:sym typeface="Arial"/>
            </a:endParaRPr>
          </a:p>
        </p:txBody>
      </p:sp>
      <p:sp>
        <p:nvSpPr>
          <p:cNvPr id="379" name="Shape 379"/>
          <p:cNvSpPr txBox="1">
            <a:spLocks noGrp="1"/>
          </p:cNvSpPr>
          <p:nvPr>
            <p:ph type="body" idx="1"/>
          </p:nvPr>
        </p:nvSpPr>
        <p:spPr/>
        <p:txBody>
          <a:bodyPr/>
          <a:lstStyle/>
          <a:p>
            <a:r>
              <a:rPr lang="en-US" b="1" dirty="0" smtClean="0">
                <a:solidFill>
                  <a:schemeClr val="tx1"/>
                </a:solidFill>
              </a:rPr>
              <a:t> Officers</a:t>
            </a:r>
          </a:p>
          <a:p>
            <a:pPr lvl="2"/>
            <a:r>
              <a:rPr lang="en-US" b="1" dirty="0" smtClean="0">
                <a:solidFill>
                  <a:schemeClr val="tx1"/>
                </a:solidFill>
              </a:rPr>
              <a:t> Within 20 days of election</a:t>
            </a:r>
          </a:p>
          <a:p>
            <a:r>
              <a:rPr lang="en-US" b="1" dirty="0" smtClean="0">
                <a:solidFill>
                  <a:schemeClr val="tx1"/>
                </a:solidFill>
                <a:sym typeface="Arial"/>
              </a:rPr>
              <a:t> Section reporting requirements</a:t>
            </a:r>
          </a:p>
          <a:p>
            <a:pPr lvl="1"/>
            <a:r>
              <a:rPr lang="en-US" b="1" dirty="0" smtClean="0">
                <a:solidFill>
                  <a:schemeClr val="tx1"/>
                </a:solidFill>
                <a:sym typeface="Arial"/>
              </a:rPr>
              <a:t> Meetings – L31 Form</a:t>
            </a:r>
          </a:p>
          <a:p>
            <a:pPr lvl="2"/>
            <a:r>
              <a:rPr lang="en-US" b="1" dirty="0" smtClean="0">
                <a:solidFill>
                  <a:schemeClr val="tx1"/>
                </a:solidFill>
                <a:sym typeface="Arial"/>
              </a:rPr>
              <a:t> Electronic submittal</a:t>
            </a:r>
          </a:p>
          <a:p>
            <a:pPr lvl="2"/>
            <a:r>
              <a:rPr lang="en-US" b="1" dirty="0" smtClean="0">
                <a:solidFill>
                  <a:schemeClr val="tx1"/>
                </a:solidFill>
                <a:sym typeface="Arial"/>
              </a:rPr>
              <a:t> Report all meetings, including social &amp; administrative</a:t>
            </a:r>
          </a:p>
          <a:p>
            <a:pPr lvl="2"/>
            <a:r>
              <a:rPr lang="en-US" b="1" dirty="0" smtClean="0">
                <a:solidFill>
                  <a:schemeClr val="tx1"/>
                </a:solidFill>
                <a:sym typeface="Arial"/>
              </a:rPr>
              <a:t> Joint meetings </a:t>
            </a:r>
          </a:p>
          <a:p>
            <a:pPr lvl="3"/>
            <a:r>
              <a:rPr lang="en-US" b="1" dirty="0" smtClean="0">
                <a:solidFill>
                  <a:schemeClr val="tx1"/>
                </a:solidFill>
                <a:sym typeface="Arial"/>
              </a:rPr>
              <a:t> Counts as two separate meetings</a:t>
            </a:r>
          </a:p>
          <a:p>
            <a:pPr lvl="3"/>
            <a:r>
              <a:rPr lang="en-US" b="1" dirty="0" smtClean="0">
                <a:solidFill>
                  <a:schemeClr val="tx1"/>
                </a:solidFill>
                <a:sym typeface="Arial"/>
              </a:rPr>
              <a:t> Submit form for each entity</a:t>
            </a:r>
          </a:p>
          <a:p>
            <a:pPr lvl="2"/>
            <a:r>
              <a:rPr lang="en-US" b="1" dirty="0" smtClean="0">
                <a:solidFill>
                  <a:schemeClr val="tx1"/>
                </a:solidFill>
                <a:sym typeface="Arial"/>
              </a:rPr>
              <a:t> Qualification for rebate</a:t>
            </a:r>
          </a:p>
          <a:p>
            <a:pPr lvl="3"/>
            <a:r>
              <a:rPr lang="en-US" b="1" dirty="0" smtClean="0">
                <a:solidFill>
                  <a:schemeClr val="tx1"/>
                </a:solidFill>
                <a:sym typeface="Arial"/>
              </a:rPr>
              <a:t> 5 meetings for section and subsections</a:t>
            </a:r>
          </a:p>
          <a:p>
            <a:pPr lvl="3"/>
            <a:r>
              <a:rPr lang="en-US" b="1" dirty="0" smtClean="0">
                <a:solidFill>
                  <a:schemeClr val="tx1"/>
                </a:solidFill>
                <a:sym typeface="Arial"/>
              </a:rPr>
              <a:t> 2 technical meetings for Chapters</a:t>
            </a:r>
            <a:endParaRPr lang="en-US" b="1" dirty="0" smtClean="0">
              <a:solidFill>
                <a:schemeClr val="tx1"/>
              </a:solidFill>
            </a:endParaRPr>
          </a:p>
          <a:p>
            <a:pPr lvl="1"/>
            <a:r>
              <a:rPr lang="en-US" b="1" dirty="0" smtClean="0">
                <a:solidFill>
                  <a:schemeClr val="tx1"/>
                </a:solidFill>
              </a:rPr>
              <a:t> Financial– L50 Form by March 31</a:t>
            </a:r>
          </a:p>
          <a:p>
            <a:pPr lvl="4"/>
            <a:endParaRPr lang="en-US" b="1" dirty="0">
              <a:sym typeface="Arial"/>
            </a:endParaRP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p:txBody>
          <a:bodyPr/>
          <a:lstStyle/>
          <a:p>
            <a:pPr lvl="0"/>
            <a:r>
              <a:rPr lang="en-US" sz="3600" dirty="0" smtClean="0">
                <a:sym typeface="Arial"/>
              </a:rPr>
              <a:t>Section Operations</a:t>
            </a:r>
            <a:endParaRPr lang="en-US" sz="3600" dirty="0">
              <a:sym typeface="Arial"/>
            </a:endParaRPr>
          </a:p>
        </p:txBody>
      </p:sp>
      <p:sp>
        <p:nvSpPr>
          <p:cNvPr id="397" name="Shape 397"/>
          <p:cNvSpPr txBox="1">
            <a:spLocks noGrp="1"/>
          </p:cNvSpPr>
          <p:nvPr>
            <p:ph type="body" idx="1"/>
          </p:nvPr>
        </p:nvSpPr>
        <p:spPr/>
        <p:txBody>
          <a:bodyPr/>
          <a:lstStyle/>
          <a:p>
            <a:pPr marL="203200" lvl="0" indent="0">
              <a:buNone/>
            </a:pPr>
            <a:r>
              <a:rPr lang="en-US" b="1" dirty="0" smtClean="0">
                <a:solidFill>
                  <a:schemeClr val="tx1"/>
                </a:solidFill>
                <a:sym typeface="Arial"/>
              </a:rPr>
              <a:t>Running a section</a:t>
            </a:r>
          </a:p>
          <a:p>
            <a:pPr lvl="1"/>
            <a:r>
              <a:rPr lang="en-US" b="1" dirty="0" smtClean="0">
                <a:solidFill>
                  <a:schemeClr val="tx1"/>
                </a:solidFill>
                <a:sym typeface="Arial"/>
              </a:rPr>
              <a:t> </a:t>
            </a:r>
            <a:r>
              <a:rPr lang="en-US" sz="2400" b="1" dirty="0" smtClean="0">
                <a:solidFill>
                  <a:schemeClr val="tx1"/>
                </a:solidFill>
                <a:sym typeface="Arial"/>
              </a:rPr>
              <a:t>Section meetings</a:t>
            </a:r>
          </a:p>
          <a:p>
            <a:pPr lvl="2"/>
            <a:r>
              <a:rPr lang="en-US" sz="2000" b="1" dirty="0" smtClean="0">
                <a:solidFill>
                  <a:schemeClr val="tx1"/>
                </a:solidFill>
                <a:sym typeface="Arial"/>
              </a:rPr>
              <a:t>  </a:t>
            </a:r>
            <a:r>
              <a:rPr lang="en-US" sz="2400" b="1" dirty="0" smtClean="0">
                <a:solidFill>
                  <a:schemeClr val="tx1"/>
                </a:solidFill>
                <a:sym typeface="Arial"/>
              </a:rPr>
              <a:t>Adequate lead time</a:t>
            </a:r>
          </a:p>
          <a:p>
            <a:pPr lvl="2"/>
            <a:r>
              <a:rPr lang="en-US" sz="2400" b="1" dirty="0" smtClean="0">
                <a:solidFill>
                  <a:schemeClr val="tx1"/>
                </a:solidFill>
                <a:sym typeface="Arial"/>
              </a:rPr>
              <a:t>  Location</a:t>
            </a:r>
          </a:p>
          <a:p>
            <a:pPr lvl="2"/>
            <a:r>
              <a:rPr lang="en-US" sz="2400" b="1" dirty="0" smtClean="0">
                <a:solidFill>
                  <a:schemeClr val="tx1"/>
                </a:solidFill>
                <a:sym typeface="Arial"/>
              </a:rPr>
              <a:t>  Facility</a:t>
            </a:r>
          </a:p>
          <a:p>
            <a:pPr lvl="2"/>
            <a:r>
              <a:rPr lang="en-US" sz="2400" b="1" dirty="0" smtClean="0">
                <a:solidFill>
                  <a:schemeClr val="tx1"/>
                </a:solidFill>
                <a:sym typeface="Arial"/>
              </a:rPr>
              <a:t>  Equipment </a:t>
            </a:r>
          </a:p>
          <a:p>
            <a:pPr lvl="2"/>
            <a:r>
              <a:rPr lang="en-US" sz="2400" b="1" dirty="0" smtClean="0">
                <a:solidFill>
                  <a:schemeClr val="tx1"/>
                </a:solidFill>
                <a:sym typeface="Arial"/>
              </a:rPr>
              <a:t>  Food</a:t>
            </a:r>
          </a:p>
          <a:p>
            <a:pPr lvl="2"/>
            <a:r>
              <a:rPr lang="en-US" sz="2400" b="1" dirty="0" smtClean="0">
                <a:solidFill>
                  <a:schemeClr val="tx1"/>
                </a:solidFill>
                <a:sym typeface="Arial"/>
              </a:rPr>
              <a:t>  Speaker</a:t>
            </a:r>
          </a:p>
          <a:p>
            <a:pPr lvl="2"/>
            <a:r>
              <a:rPr lang="en-US" sz="2400" b="1" dirty="0" smtClean="0">
                <a:solidFill>
                  <a:schemeClr val="tx1"/>
                </a:solidFill>
                <a:sym typeface="Arial"/>
              </a:rPr>
              <a:t>  Meeting notices</a:t>
            </a:r>
          </a:p>
          <a:p>
            <a:pPr lvl="2"/>
            <a:r>
              <a:rPr lang="en-US" sz="2400" b="1" dirty="0" smtClean="0">
                <a:solidFill>
                  <a:schemeClr val="tx1"/>
                </a:solidFill>
                <a:sym typeface="Arial"/>
              </a:rPr>
              <a:t>  Newsletter </a:t>
            </a:r>
          </a:p>
          <a:p>
            <a:pPr lvl="0"/>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p:txBody>
          <a:bodyPr/>
          <a:lstStyle/>
          <a:p>
            <a:pPr lvl="0"/>
            <a:r>
              <a:rPr lang="en-US" sz="3600" dirty="0" smtClean="0">
                <a:sym typeface="Arial"/>
              </a:rPr>
              <a:t>Questions?</a:t>
            </a:r>
            <a:endParaRPr lang="en-US" sz="3600" dirty="0">
              <a:sym typeface="Arial"/>
            </a:endParaRPr>
          </a:p>
        </p:txBody>
      </p:sp>
      <p:sp>
        <p:nvSpPr>
          <p:cNvPr id="409" name="Shape 409"/>
          <p:cNvSpPr txBox="1">
            <a:spLocks noGrp="1"/>
          </p:cNvSpPr>
          <p:nvPr>
            <p:ph type="body" idx="1"/>
          </p:nvPr>
        </p:nvSpPr>
        <p:spPr/>
        <p:txBody>
          <a:bodyPr/>
          <a:lstStyle/>
          <a:p>
            <a:pPr lvl="0"/>
            <a:r>
              <a:rPr lang="en-US" b="1" dirty="0" smtClean="0">
                <a:solidFill>
                  <a:schemeClr val="tx1"/>
                </a:solidFill>
                <a:sym typeface="Arial"/>
              </a:rPr>
              <a:t>  Brief guidelines summary</a:t>
            </a:r>
            <a:endParaRPr lang="en-US" b="1" dirty="0">
              <a:solidFill>
                <a:schemeClr val="tx1"/>
              </a:solidFill>
              <a:sym typeface="Arial"/>
            </a:endParaRPr>
          </a:p>
        </p:txBody>
      </p:sp>
      <p:pic>
        <p:nvPicPr>
          <p:cNvPr id="410" name="Shape 410"/>
          <p:cNvPicPr preferRelativeResize="0"/>
          <p:nvPr/>
        </p:nvPicPr>
        <p:blipFill rotWithShape="1">
          <a:blip r:embed="rId3">
            <a:alphaModFix/>
          </a:blip>
          <a:srcRect/>
          <a:stretch/>
        </p:blipFill>
        <p:spPr>
          <a:xfrm>
            <a:off x="2362200" y="2667000"/>
            <a:ext cx="3809999" cy="2978150"/>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Section Vitality</a:t>
            </a:r>
            <a:endParaRPr lang="en-US" sz="3600" dirty="0"/>
          </a:p>
        </p:txBody>
      </p:sp>
      <p:sp>
        <p:nvSpPr>
          <p:cNvPr id="5" name="Subtitle 4"/>
          <p:cNvSpPr>
            <a:spLocks noGrp="1"/>
          </p:cNvSpPr>
          <p:nvPr>
            <p:ph type="body" idx="1"/>
          </p:nvPr>
        </p:nvSpPr>
        <p:spPr>
          <a:xfrm>
            <a:off x="3886200" y="1421772"/>
            <a:ext cx="5181600" cy="1576055"/>
          </a:xfrm>
        </p:spPr>
        <p:txBody>
          <a:bodyPr/>
          <a:lstStyle/>
          <a:p>
            <a:pPr marL="203200" indent="0" algn="r">
              <a:buNone/>
            </a:pPr>
            <a:r>
              <a:rPr lang="en-US" b="1" dirty="0" smtClean="0">
                <a:solidFill>
                  <a:schemeClr val="tx1"/>
                </a:solidFill>
              </a:rPr>
              <a:t>Providing the answer to</a:t>
            </a:r>
          </a:p>
          <a:p>
            <a:pPr marL="203200" indent="0" algn="r">
              <a:buNone/>
            </a:pPr>
            <a:endParaRPr lang="en-US" b="1" dirty="0" smtClean="0">
              <a:solidFill>
                <a:schemeClr val="tx1"/>
              </a:solidFill>
            </a:endParaRPr>
          </a:p>
          <a:p>
            <a:pPr marL="203200" indent="0" algn="r">
              <a:buNone/>
            </a:pPr>
            <a:r>
              <a:rPr lang="en-US" sz="2800" b="1" dirty="0" smtClean="0">
                <a:solidFill>
                  <a:schemeClr val="tx1"/>
                </a:solidFill>
              </a:rPr>
              <a:t> </a:t>
            </a:r>
            <a:r>
              <a:rPr lang="en-US" sz="3200" b="1" dirty="0" smtClean="0">
                <a:solidFill>
                  <a:schemeClr val="tx1"/>
                </a:solidFill>
              </a:rPr>
              <a:t>“Why I joined IEEE”</a:t>
            </a:r>
            <a:endParaRPr lang="en-US" sz="3200" b="1"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4267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76945"/>
            <a:ext cx="2701784" cy="202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4388811"/>
            <a:ext cx="2840541" cy="188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364355"/>
            <a:ext cx="2438400" cy="195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90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p:txBody>
          <a:bodyPr/>
          <a:lstStyle/>
          <a:p>
            <a:pPr lvl="0"/>
            <a:r>
              <a:rPr lang="en-US" sz="3600" dirty="0" smtClean="0">
                <a:sym typeface="Arial"/>
              </a:rPr>
              <a:t>MGA Board Vision</a:t>
            </a:r>
            <a:endParaRPr lang="en-US" sz="3600" dirty="0">
              <a:sym typeface="Arial"/>
            </a:endParaRPr>
          </a:p>
        </p:txBody>
      </p:sp>
      <p:sp>
        <p:nvSpPr>
          <p:cNvPr id="3" name="Text Placeholder 2"/>
          <p:cNvSpPr>
            <a:spLocks noGrp="1"/>
          </p:cNvSpPr>
          <p:nvPr>
            <p:ph type="body" idx="1"/>
          </p:nvPr>
        </p:nvSpPr>
        <p:spPr/>
        <p:txBody>
          <a:bodyPr/>
          <a:lstStyle/>
          <a:p>
            <a:pPr marL="203200" lvl="0" indent="0">
              <a:buNone/>
            </a:pPr>
            <a:endParaRPr lang="en-US" sz="2800" b="1" dirty="0" smtClean="0">
              <a:solidFill>
                <a:schemeClr val="tx1"/>
              </a:solidFill>
            </a:endParaRPr>
          </a:p>
          <a:p>
            <a:pPr marL="203200" lvl="0" indent="0">
              <a:buNone/>
            </a:pPr>
            <a:r>
              <a:rPr lang="en-US" sz="3200" b="1" i="1" dirty="0" smtClean="0">
                <a:solidFill>
                  <a:schemeClr val="tx1"/>
                </a:solidFill>
              </a:rPr>
              <a:t>Ensure quality </a:t>
            </a:r>
          </a:p>
          <a:p>
            <a:pPr marL="203200" lvl="0" indent="0">
              <a:buNone/>
            </a:pPr>
            <a:r>
              <a:rPr lang="en-US" sz="3200" b="1" i="1" dirty="0" smtClean="0">
                <a:solidFill>
                  <a:schemeClr val="tx1"/>
                </a:solidFill>
              </a:rPr>
              <a:t>member opportunities </a:t>
            </a:r>
          </a:p>
          <a:p>
            <a:pPr marL="203200" lvl="0" indent="0">
              <a:buNone/>
            </a:pPr>
            <a:r>
              <a:rPr lang="en-US" sz="3200" b="1" i="1" dirty="0" smtClean="0">
                <a:solidFill>
                  <a:schemeClr val="tx1"/>
                </a:solidFill>
              </a:rPr>
              <a:t>for continuous engagement.</a:t>
            </a:r>
          </a:p>
          <a:p>
            <a:pPr marL="203200" indent="0">
              <a:buNone/>
            </a:pPr>
            <a:endParaRPr lang="en-US" sz="2800" b="1" dirty="0">
              <a:solidFill>
                <a:schemeClr val="tx1"/>
              </a:solidFill>
            </a:endParaRP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p:txBody>
          <a:bodyPr/>
          <a:lstStyle/>
          <a:p>
            <a:pPr lvl="0"/>
            <a:r>
              <a:rPr lang="en-US" sz="3600" dirty="0" smtClean="0">
                <a:sym typeface="Arial"/>
              </a:rPr>
              <a:t>Section Metrics/Vitality</a:t>
            </a:r>
            <a:endParaRPr lang="en-US" sz="3600" dirty="0">
              <a:sym typeface="Arial"/>
            </a:endParaRPr>
          </a:p>
        </p:txBody>
      </p:sp>
      <p:sp>
        <p:nvSpPr>
          <p:cNvPr id="403" name="Shape 403"/>
          <p:cNvSpPr txBox="1">
            <a:spLocks noGrp="1"/>
          </p:cNvSpPr>
          <p:nvPr>
            <p:ph type="body" idx="1"/>
          </p:nvPr>
        </p:nvSpPr>
        <p:spPr/>
        <p:txBody>
          <a:bodyPr/>
          <a:lstStyle/>
          <a:p>
            <a:pPr marL="203200" indent="0">
              <a:buNone/>
            </a:pPr>
            <a:r>
              <a:rPr lang="en-US" b="1" dirty="0" smtClean="0">
                <a:solidFill>
                  <a:schemeClr val="tx1"/>
                </a:solidFill>
                <a:sym typeface="Arial"/>
              </a:rPr>
              <a:t>Use the IEEE Vitality Dashboard provided by your Area Chair</a:t>
            </a:r>
          </a:p>
          <a:p>
            <a:pPr lvl="1"/>
            <a:r>
              <a:rPr lang="en-US" b="1" dirty="0" smtClean="0">
                <a:solidFill>
                  <a:schemeClr val="tx1"/>
                </a:solidFill>
                <a:sym typeface="Arial"/>
              </a:rPr>
              <a:t>Within meeting season, and year to year</a:t>
            </a:r>
          </a:p>
          <a:p>
            <a:pPr lvl="1"/>
            <a:r>
              <a:rPr lang="en-US" b="1" dirty="0" smtClean="0">
                <a:solidFill>
                  <a:schemeClr val="tx1"/>
                </a:solidFill>
                <a:sym typeface="Arial"/>
              </a:rPr>
              <a:t>Section membership</a:t>
            </a:r>
          </a:p>
          <a:p>
            <a:pPr lvl="1"/>
            <a:r>
              <a:rPr lang="en-US" b="1" dirty="0" smtClean="0">
                <a:solidFill>
                  <a:schemeClr val="tx1"/>
                </a:solidFill>
                <a:sym typeface="Arial"/>
              </a:rPr>
              <a:t>Section/chapter/affinity group meeting attendance</a:t>
            </a:r>
          </a:p>
          <a:p>
            <a:pPr lvl="1"/>
            <a:r>
              <a:rPr lang="en-US" b="1" dirty="0" smtClean="0">
                <a:solidFill>
                  <a:schemeClr val="tx1"/>
                </a:solidFill>
                <a:sym typeface="Arial"/>
              </a:rPr>
              <a:t>Number of meetings</a:t>
            </a:r>
          </a:p>
          <a:p>
            <a:pPr lvl="4"/>
            <a:r>
              <a:rPr lang="en-US" b="1" dirty="0" smtClean="0">
                <a:sym typeface="Arial"/>
              </a:rPr>
              <a:t>Section</a:t>
            </a:r>
          </a:p>
          <a:p>
            <a:pPr lvl="4"/>
            <a:r>
              <a:rPr lang="en-US" b="1" dirty="0" smtClean="0">
                <a:sym typeface="Arial"/>
              </a:rPr>
              <a:t>Chapter</a:t>
            </a:r>
          </a:p>
          <a:p>
            <a:pPr lvl="4"/>
            <a:r>
              <a:rPr lang="en-US" b="1" dirty="0" smtClean="0">
                <a:sym typeface="Arial"/>
              </a:rPr>
              <a:t>Joint</a:t>
            </a:r>
          </a:p>
          <a:p>
            <a:pPr lvl="4"/>
            <a:r>
              <a:rPr lang="en-US" b="1" dirty="0" smtClean="0">
                <a:sym typeface="Arial"/>
              </a:rPr>
              <a:t>Affinity group</a:t>
            </a:r>
          </a:p>
          <a:p>
            <a:pPr lvl="1"/>
            <a:r>
              <a:rPr lang="en-US" b="1" dirty="0" smtClean="0">
                <a:solidFill>
                  <a:schemeClr val="tx1"/>
                </a:solidFill>
                <a:sym typeface="Arial"/>
              </a:rPr>
              <a:t>Number of </a:t>
            </a:r>
            <a:r>
              <a:rPr lang="en-US" b="1" dirty="0" err="1" smtClean="0">
                <a:solidFill>
                  <a:schemeClr val="tx1"/>
                </a:solidFill>
                <a:sym typeface="Arial"/>
              </a:rPr>
              <a:t>ExCom</a:t>
            </a:r>
            <a:r>
              <a:rPr lang="en-US" b="1" dirty="0" smtClean="0">
                <a:solidFill>
                  <a:schemeClr val="tx1"/>
                </a:solidFill>
                <a:sym typeface="Arial"/>
              </a:rPr>
              <a:t> members</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Vitality Dashboard</a:t>
            </a:r>
            <a:endParaRPr lang="en-US" sz="3600" dirty="0"/>
          </a:p>
        </p:txBody>
      </p:sp>
      <p:sp>
        <p:nvSpPr>
          <p:cNvPr id="3" name="Text Placeholder 2"/>
          <p:cNvSpPr>
            <a:spLocks noGrp="1"/>
          </p:cNvSpPr>
          <p:nvPr>
            <p:ph type="body" idx="1"/>
          </p:nvPr>
        </p:nvSpPr>
        <p:spPr/>
        <p:txBody>
          <a:bodyPr/>
          <a:lstStyle/>
          <a:p>
            <a:pPr marL="203200" indent="0">
              <a:buNone/>
            </a:pPr>
            <a:r>
              <a:rPr lang="en-US" b="1" dirty="0" smtClean="0">
                <a:hlinkClick r:id="rId2"/>
              </a:rPr>
              <a:t>www.ieee.org/societies_communities/geo_activities/dashboard.html</a:t>
            </a:r>
            <a:endParaRPr lang="en-US" b="1" dirty="0" smtClean="0"/>
          </a:p>
          <a:p>
            <a:pPr marL="457200" indent="-457200"/>
            <a:r>
              <a:rPr lang="en-US" b="1" dirty="0" smtClean="0">
                <a:solidFill>
                  <a:schemeClr val="tx1"/>
                </a:solidFill>
              </a:rPr>
              <a:t>Enables you to track all meetings and activities in the section including:</a:t>
            </a:r>
          </a:p>
          <a:p>
            <a:pPr marL="457200" indent="-457200"/>
            <a:r>
              <a:rPr lang="en-US" b="1" dirty="0" smtClean="0">
                <a:solidFill>
                  <a:schemeClr val="tx1"/>
                </a:solidFill>
              </a:rPr>
              <a:t>Technical</a:t>
            </a:r>
          </a:p>
          <a:p>
            <a:pPr marL="457200" indent="-457200"/>
            <a:r>
              <a:rPr lang="en-US" b="1" dirty="0" smtClean="0">
                <a:solidFill>
                  <a:schemeClr val="tx1"/>
                </a:solidFill>
              </a:rPr>
              <a:t>Professional (continuing education, professional development, industry relations</a:t>
            </a:r>
          </a:p>
          <a:p>
            <a:pPr marL="457200" indent="-457200"/>
            <a:r>
              <a:rPr lang="en-US" b="1" dirty="0" smtClean="0">
                <a:solidFill>
                  <a:schemeClr val="tx1"/>
                </a:solidFill>
              </a:rPr>
              <a:t>Non-technical (social, awards, pre-university)</a:t>
            </a:r>
          </a:p>
          <a:p>
            <a:pPr marL="457200" indent="-457200"/>
            <a:r>
              <a:rPr lang="en-US" b="1" dirty="0" smtClean="0">
                <a:solidFill>
                  <a:schemeClr val="tx1"/>
                </a:solidFill>
              </a:rPr>
              <a:t>Administrative (ExCom, OpCom, training)</a:t>
            </a:r>
          </a:p>
          <a:p>
            <a:endParaRPr lang="en-US" b="1" dirty="0"/>
          </a:p>
        </p:txBody>
      </p:sp>
    </p:spTree>
    <p:extLst>
      <p:ext uri="{BB962C8B-B14F-4D97-AF65-F5344CB8AC3E}">
        <p14:creationId xmlns:p14="http://schemas.microsoft.com/office/powerpoint/2010/main" val="240509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Dashboard measures</a:t>
            </a:r>
            <a:endParaRPr lang="en-US" sz="3600" dirty="0"/>
          </a:p>
        </p:txBody>
      </p:sp>
      <p:sp>
        <p:nvSpPr>
          <p:cNvPr id="3" name="Text Placeholder 2"/>
          <p:cNvSpPr>
            <a:spLocks noGrp="1"/>
          </p:cNvSpPr>
          <p:nvPr>
            <p:ph type="body" idx="1"/>
          </p:nvPr>
        </p:nvSpPr>
        <p:spPr>
          <a:xfrm>
            <a:off x="304800" y="1600200"/>
            <a:ext cx="8686800" cy="4525961"/>
          </a:xfrm>
        </p:spPr>
        <p:txBody>
          <a:bodyPr/>
          <a:lstStyle/>
          <a:p>
            <a:pPr marL="203200" indent="0">
              <a:buNone/>
            </a:pPr>
            <a:r>
              <a:rPr lang="en-US" b="1" dirty="0">
                <a:solidFill>
                  <a:schemeClr val="tx1"/>
                </a:solidFill>
              </a:rPr>
              <a:t>A Dashboard can have one or more instances of the following kinds of widgets:</a:t>
            </a:r>
          </a:p>
          <a:p>
            <a:pPr marL="914400" lvl="1" indent="-457200">
              <a:buSzPct val="135000"/>
              <a:buFont typeface="Arial" panose="020B0604020202020204" pitchFamily="34" charset="0"/>
              <a:buChar char="•"/>
            </a:pPr>
            <a:r>
              <a:rPr lang="en-US" b="1" dirty="0" smtClean="0">
                <a:solidFill>
                  <a:schemeClr val="tx1"/>
                </a:solidFill>
              </a:rPr>
              <a:t>Metric — displays </a:t>
            </a:r>
            <a:r>
              <a:rPr lang="en-US" b="1" dirty="0">
                <a:solidFill>
                  <a:schemeClr val="tx1"/>
                </a:solidFill>
              </a:rPr>
              <a:t>a simple numeric </a:t>
            </a:r>
            <a:r>
              <a:rPr lang="en-US" b="1" dirty="0" smtClean="0">
                <a:solidFill>
                  <a:schemeClr val="tx1"/>
                </a:solidFill>
              </a:rPr>
              <a:t>representation</a:t>
            </a:r>
            <a:endParaRPr lang="en-US" b="1" dirty="0">
              <a:solidFill>
                <a:schemeClr val="tx1"/>
              </a:solidFill>
            </a:endParaRPr>
          </a:p>
          <a:p>
            <a:pPr marL="914400" lvl="1" indent="-457200">
              <a:buSzPct val="135000"/>
              <a:buFont typeface="Arial" panose="020B0604020202020204" pitchFamily="34" charset="0"/>
              <a:buChar char="•"/>
            </a:pPr>
            <a:r>
              <a:rPr lang="en-US" b="1" dirty="0">
                <a:solidFill>
                  <a:schemeClr val="tx1"/>
                </a:solidFill>
              </a:rPr>
              <a:t>Timeline—displays a graph of the selected metric over </a:t>
            </a:r>
            <a:r>
              <a:rPr lang="en-US" b="1" dirty="0" smtClean="0">
                <a:solidFill>
                  <a:schemeClr val="tx1"/>
                </a:solidFill>
              </a:rPr>
              <a:t>time </a:t>
            </a:r>
          </a:p>
          <a:p>
            <a:pPr marL="914400" lvl="1" indent="-457200">
              <a:buSzPct val="135000"/>
              <a:buFont typeface="Arial" panose="020B0604020202020204" pitchFamily="34" charset="0"/>
              <a:buChar char="•"/>
            </a:pPr>
            <a:r>
              <a:rPr lang="en-US" b="1" dirty="0" err="1" smtClean="0">
                <a:solidFill>
                  <a:schemeClr val="tx1"/>
                </a:solidFill>
              </a:rPr>
              <a:t>Geomap</a:t>
            </a:r>
            <a:r>
              <a:rPr lang="en-US" b="1" dirty="0" smtClean="0">
                <a:solidFill>
                  <a:schemeClr val="tx1"/>
                </a:solidFill>
              </a:rPr>
              <a:t>—displays </a:t>
            </a:r>
            <a:r>
              <a:rPr lang="en-US" b="1" dirty="0">
                <a:solidFill>
                  <a:schemeClr val="tx1"/>
                </a:solidFill>
              </a:rPr>
              <a:t>a map of the selected </a:t>
            </a:r>
            <a:r>
              <a:rPr lang="en-US" b="1" dirty="0" smtClean="0">
                <a:solidFill>
                  <a:schemeClr val="tx1"/>
                </a:solidFill>
              </a:rPr>
              <a:t>region</a:t>
            </a:r>
          </a:p>
          <a:p>
            <a:pPr marL="914400" lvl="1" indent="-457200">
              <a:buSzPct val="135000"/>
              <a:buFont typeface="Arial" panose="020B0604020202020204" pitchFamily="34" charset="0"/>
              <a:buChar char="•"/>
            </a:pPr>
            <a:r>
              <a:rPr lang="en-US" b="1" dirty="0" smtClean="0">
                <a:solidFill>
                  <a:schemeClr val="tx1"/>
                </a:solidFill>
              </a:rPr>
              <a:t>Table—displays </a:t>
            </a:r>
            <a:r>
              <a:rPr lang="en-US" b="1" dirty="0">
                <a:solidFill>
                  <a:schemeClr val="tx1"/>
                </a:solidFill>
              </a:rPr>
              <a:t>up to 2 metrics describing the selected </a:t>
            </a:r>
            <a:r>
              <a:rPr lang="en-US" b="1" dirty="0" smtClean="0">
                <a:solidFill>
                  <a:schemeClr val="tx1"/>
                </a:solidFill>
              </a:rPr>
              <a:t>dimension</a:t>
            </a:r>
          </a:p>
          <a:p>
            <a:pPr marL="914400" lvl="1" indent="-457200">
              <a:buSzPct val="135000"/>
              <a:buFont typeface="Arial" panose="020B0604020202020204" pitchFamily="34" charset="0"/>
              <a:buChar char="•"/>
            </a:pPr>
            <a:r>
              <a:rPr lang="en-US" b="1" dirty="0" smtClean="0">
                <a:solidFill>
                  <a:schemeClr val="tx1"/>
                </a:solidFill>
              </a:rPr>
              <a:t>Pie—displays </a:t>
            </a:r>
            <a:r>
              <a:rPr lang="en-US" b="1" dirty="0">
                <a:solidFill>
                  <a:schemeClr val="tx1"/>
                </a:solidFill>
              </a:rPr>
              <a:t>a pie chart of the selected </a:t>
            </a:r>
            <a:r>
              <a:rPr lang="en-US" b="1" dirty="0" smtClean="0">
                <a:solidFill>
                  <a:schemeClr val="tx1"/>
                </a:solidFill>
              </a:rPr>
              <a:t>metric</a:t>
            </a:r>
            <a:endParaRPr lang="en-US" b="1" dirty="0">
              <a:solidFill>
                <a:schemeClr val="tx1"/>
              </a:solidFill>
            </a:endParaRPr>
          </a:p>
          <a:p>
            <a:pPr marL="914400" lvl="1" indent="-457200">
              <a:buSzPct val="135000"/>
              <a:buFont typeface="Arial" panose="020B0604020202020204" pitchFamily="34" charset="0"/>
              <a:buChar char="•"/>
            </a:pPr>
            <a:r>
              <a:rPr lang="en-US" b="1" dirty="0">
                <a:solidFill>
                  <a:schemeClr val="tx1"/>
                </a:solidFill>
              </a:rPr>
              <a:t>Bar—displays a bar chart of the selected </a:t>
            </a:r>
            <a:r>
              <a:rPr lang="en-US" b="1" dirty="0" smtClean="0">
                <a:solidFill>
                  <a:schemeClr val="tx1"/>
                </a:solidFill>
              </a:rPr>
              <a:t>metric</a:t>
            </a:r>
            <a:endParaRPr lang="en-US" b="1" dirty="0">
              <a:solidFill>
                <a:schemeClr val="tx1"/>
              </a:solidFill>
            </a:endParaRPr>
          </a:p>
          <a:p>
            <a:pPr marL="457200" indent="-457200"/>
            <a:endParaRPr lang="en-US" sz="2000" b="1" dirty="0">
              <a:solidFill>
                <a:schemeClr val="tx1"/>
              </a:solidFill>
            </a:endParaRPr>
          </a:p>
        </p:txBody>
      </p:sp>
    </p:spTree>
    <p:extLst>
      <p:ext uri="{BB962C8B-B14F-4D97-AF65-F5344CB8AC3E}">
        <p14:creationId xmlns:p14="http://schemas.microsoft.com/office/powerpoint/2010/main" val="669725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i="1" dirty="0" smtClean="0"/>
              <a:t>Section metrics</a:t>
            </a:r>
            <a:endParaRPr lang="en-US" i="1" dirty="0"/>
          </a:p>
        </p:txBody>
      </p:sp>
      <p:sp>
        <p:nvSpPr>
          <p:cNvPr id="5" name="Shape 403"/>
          <p:cNvSpPr txBox="1">
            <a:spLocks/>
          </p:cNvSpPr>
          <p:nvPr/>
        </p:nvSpPr>
        <p:spPr>
          <a:xfrm>
            <a:off x="457200" y="1600200"/>
            <a:ext cx="8229600" cy="4525961"/>
          </a:xfrm>
          <a:prstGeom prst="rect">
            <a:avLst/>
          </a:prstGeom>
        </p:spPr>
        <p:txBody>
          <a:bodyPr/>
          <a:lstStyle>
            <a:lvl1pPr marL="346075" indent="-346075" algn="l" defTabSz="457200" rtl="0" eaLnBrk="1" fontAlgn="base" hangingPunct="1">
              <a:spcBef>
                <a:spcPts val="1800"/>
              </a:spcBef>
              <a:spcAft>
                <a:spcPct val="0"/>
              </a:spcAft>
              <a:buSzPct val="135000"/>
              <a:buBlip>
                <a:blip r:embed="rId2"/>
              </a:buBlip>
              <a:defRPr sz="2400" kern="1200" baseline="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baseline="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smtClean="0"/>
              <a:t>You select your key metrics based on your section goals.  What do you want to accomplish?  </a:t>
            </a:r>
          </a:p>
          <a:p>
            <a:pPr>
              <a:buFont typeface="Arial" panose="020B0604020202020204" pitchFamily="34" charset="0"/>
              <a:buChar char="•"/>
            </a:pPr>
            <a:r>
              <a:rPr lang="en-US" b="1" dirty="0" smtClean="0"/>
              <a:t>Number of section and chapter meetings</a:t>
            </a:r>
          </a:p>
          <a:p>
            <a:pPr>
              <a:buFont typeface="Arial" panose="020B0604020202020204" pitchFamily="34" charset="0"/>
              <a:buChar char="•"/>
            </a:pPr>
            <a:r>
              <a:rPr lang="en-US" b="1" dirty="0" smtClean="0"/>
              <a:t>Outreach activities (PACE, </a:t>
            </a:r>
            <a:r>
              <a:rPr lang="en-US" b="1" dirty="0" err="1" smtClean="0"/>
              <a:t>SPAx</a:t>
            </a:r>
            <a:r>
              <a:rPr lang="en-US" b="1" dirty="0" smtClean="0"/>
              <a:t>, </a:t>
            </a:r>
            <a:r>
              <a:rPr lang="en-US" b="1" dirty="0" err="1" smtClean="0"/>
              <a:t>PreUniversity</a:t>
            </a:r>
            <a:r>
              <a:rPr lang="en-US" b="1" dirty="0" smtClean="0"/>
              <a:t>, corporate, social, etc.)</a:t>
            </a:r>
          </a:p>
          <a:p>
            <a:pPr>
              <a:buFont typeface="Arial" panose="020B0604020202020204" pitchFamily="34" charset="0"/>
              <a:buChar char="•"/>
            </a:pPr>
            <a:r>
              <a:rPr lang="en-US" b="1" dirty="0" smtClean="0"/>
              <a:t>Membership growth or engagement</a:t>
            </a:r>
          </a:p>
          <a:p>
            <a:pPr>
              <a:buFont typeface="Arial" panose="020B0604020202020204" pitchFamily="34" charset="0"/>
              <a:buChar char="•"/>
            </a:pPr>
            <a:r>
              <a:rPr lang="en-US" b="1" dirty="0" smtClean="0"/>
              <a:t>Awards and Recognition activities</a:t>
            </a:r>
          </a:p>
          <a:p>
            <a:pPr>
              <a:buFont typeface="Arial" panose="020B0604020202020204" pitchFamily="34" charset="0"/>
              <a:buChar char="•"/>
            </a:pPr>
            <a:r>
              <a:rPr lang="en-US" b="1" dirty="0" smtClean="0"/>
              <a:t>Web hits</a:t>
            </a:r>
          </a:p>
        </p:txBody>
      </p:sp>
    </p:spTree>
    <p:extLst>
      <p:ext uri="{BB962C8B-B14F-4D97-AF65-F5344CB8AC3E}">
        <p14:creationId xmlns:p14="http://schemas.microsoft.com/office/powerpoint/2010/main" val="2088946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5"/>
          <p:cNvSpPr>
            <a:spLocks noChangeArrowheads="1"/>
          </p:cNvSpPr>
          <p:nvPr/>
        </p:nvSpPr>
        <p:spPr bwMode="auto">
          <a:xfrm>
            <a:off x="4511675" y="1371600"/>
            <a:ext cx="4572000" cy="381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eaLnBrk="1" hangingPunct="1">
              <a:spcBef>
                <a:spcPct val="0"/>
              </a:spcBef>
              <a:buSzTx/>
              <a:buFontTx/>
              <a:buNone/>
            </a:pPr>
            <a:r>
              <a:rPr lang="en-US" altLang="en-US" sz="1800">
                <a:solidFill>
                  <a:srgbClr val="004D6B"/>
                </a:solidFill>
                <a:latin typeface="Arial Black" pitchFamily="34" charset="0"/>
              </a:rPr>
              <a:t>Progress</a:t>
            </a:r>
            <a:endParaRPr lang="en-US" altLang="en-US" sz="1800">
              <a:solidFill>
                <a:srgbClr val="000000"/>
              </a:solidFill>
            </a:endParaRPr>
          </a:p>
        </p:txBody>
      </p:sp>
      <p:sp>
        <p:nvSpPr>
          <p:cNvPr id="188419" name="Rectangle 6"/>
          <p:cNvSpPr>
            <a:spLocks noChangeArrowheads="1"/>
          </p:cNvSpPr>
          <p:nvPr/>
        </p:nvSpPr>
        <p:spPr bwMode="auto">
          <a:xfrm>
            <a:off x="112713" y="4657725"/>
            <a:ext cx="4321175" cy="384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eaLnBrk="1" hangingPunct="1">
              <a:spcBef>
                <a:spcPct val="0"/>
              </a:spcBef>
              <a:buSzTx/>
              <a:buFontTx/>
              <a:buNone/>
            </a:pPr>
            <a:r>
              <a:rPr lang="en-US" altLang="en-US" sz="1800">
                <a:solidFill>
                  <a:srgbClr val="004D6B"/>
                </a:solidFill>
                <a:latin typeface="Arial Black" pitchFamily="34" charset="0"/>
              </a:rPr>
              <a:t>Project Success - Metrics</a:t>
            </a:r>
            <a:endParaRPr lang="en-US" altLang="en-US" sz="1800">
              <a:solidFill>
                <a:srgbClr val="000000"/>
              </a:solidFill>
            </a:endParaRPr>
          </a:p>
        </p:txBody>
      </p:sp>
      <p:sp>
        <p:nvSpPr>
          <p:cNvPr id="188420" name="Rectangle 7"/>
          <p:cNvSpPr>
            <a:spLocks noChangeArrowheads="1"/>
          </p:cNvSpPr>
          <p:nvPr/>
        </p:nvSpPr>
        <p:spPr bwMode="auto">
          <a:xfrm>
            <a:off x="76200" y="1368425"/>
            <a:ext cx="4321175" cy="3841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eaLnBrk="1" hangingPunct="1">
              <a:spcBef>
                <a:spcPct val="0"/>
              </a:spcBef>
              <a:buSzTx/>
              <a:buFontTx/>
              <a:buNone/>
            </a:pPr>
            <a:r>
              <a:rPr lang="en-US" altLang="en-US" sz="1800" dirty="0">
                <a:solidFill>
                  <a:srgbClr val="004D6B"/>
                </a:solidFill>
                <a:latin typeface="Arial Black" pitchFamily="34" charset="0"/>
              </a:rPr>
              <a:t>Goal </a:t>
            </a:r>
            <a:endParaRPr lang="en-US" altLang="en-US" sz="1800" dirty="0">
              <a:solidFill>
                <a:srgbClr val="004D6B"/>
              </a:solidFill>
            </a:endParaRPr>
          </a:p>
        </p:txBody>
      </p:sp>
      <p:sp>
        <p:nvSpPr>
          <p:cNvPr id="188421" name="Rectangle 1"/>
          <p:cNvSpPr>
            <a:spLocks noChangeArrowheads="1"/>
          </p:cNvSpPr>
          <p:nvPr/>
        </p:nvSpPr>
        <p:spPr bwMode="auto">
          <a:xfrm>
            <a:off x="2530475" y="1274763"/>
            <a:ext cx="44037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algn="just" eaLnBrk="1" hangingPunct="1">
              <a:spcBef>
                <a:spcPct val="0"/>
              </a:spcBef>
              <a:buSzTx/>
              <a:buFontTx/>
              <a:buNone/>
            </a:pPr>
            <a:r>
              <a:rPr lang="en-US" altLang="en-US" sz="1100">
                <a:solidFill>
                  <a:srgbClr val="000000"/>
                </a:solidFill>
                <a:cs typeface="Arial" pitchFamily="34" charset="0"/>
              </a:rPr>
              <a:t>   </a:t>
            </a:r>
            <a:endParaRPr lang="en-US" altLang="en-US" sz="900">
              <a:solidFill>
                <a:srgbClr val="000000"/>
              </a:solidFill>
              <a:cs typeface="Arial" pitchFamily="34" charset="0"/>
            </a:endParaRPr>
          </a:p>
        </p:txBody>
      </p:sp>
      <p:sp>
        <p:nvSpPr>
          <p:cNvPr id="188422" name="Rectangle 23"/>
          <p:cNvSpPr>
            <a:spLocks noChangeArrowheads="1"/>
          </p:cNvSpPr>
          <p:nvPr/>
        </p:nvSpPr>
        <p:spPr bwMode="auto">
          <a:xfrm>
            <a:off x="76200" y="1766888"/>
            <a:ext cx="4321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eaLnBrk="1" hangingPunct="1">
              <a:spcBef>
                <a:spcPct val="0"/>
              </a:spcBef>
              <a:buSzTx/>
              <a:buFontTx/>
              <a:buNone/>
            </a:pPr>
            <a:r>
              <a:rPr lang="en-US" altLang="en-US" sz="1400" dirty="0">
                <a:solidFill>
                  <a:srgbClr val="000000"/>
                </a:solidFill>
              </a:rPr>
              <a:t>Develop a Section Vitality Dashboard to enable Section leaders to easily monitor the activities and health of the Section</a:t>
            </a:r>
          </a:p>
        </p:txBody>
      </p:sp>
      <p:sp>
        <p:nvSpPr>
          <p:cNvPr id="188423" name="Title 2"/>
          <p:cNvSpPr>
            <a:spLocks noGrp="1"/>
          </p:cNvSpPr>
          <p:nvPr>
            <p:ph type="title"/>
          </p:nvPr>
        </p:nvSpPr>
        <p:spPr>
          <a:xfrm>
            <a:off x="365125" y="76200"/>
            <a:ext cx="8326438" cy="1219200"/>
          </a:xfrm>
        </p:spPr>
        <p:txBody>
          <a:bodyPr/>
          <a:lstStyle/>
          <a:p>
            <a:pPr eaLnBrk="1" hangingPunct="1"/>
            <a:r>
              <a:rPr lang="en-US" altLang="en-US" i="1" dirty="0" smtClean="0">
                <a:ea typeface="ＭＳ Ｐゴシック" pitchFamily="34" charset="-128"/>
              </a:rPr>
              <a:t/>
            </a:r>
            <a:br>
              <a:rPr lang="en-US" altLang="en-US" i="1" dirty="0" smtClean="0">
                <a:ea typeface="ＭＳ Ｐゴシック" pitchFamily="34" charset="-128"/>
              </a:rPr>
            </a:br>
            <a:r>
              <a:rPr lang="en-US" altLang="en-US" i="1" dirty="0" smtClean="0">
                <a:ea typeface="ＭＳ Ｐゴシック" pitchFamily="34" charset="-128"/>
              </a:rPr>
              <a:t>GEO UNIT VITALITY – DASHBOARD example</a:t>
            </a:r>
            <a:br>
              <a:rPr lang="en-US" altLang="en-US" i="1" dirty="0" smtClean="0">
                <a:ea typeface="ＭＳ Ｐゴシック" pitchFamily="34" charset="-128"/>
              </a:rPr>
            </a:br>
            <a:endParaRPr lang="en-US" altLang="en-US" i="1" dirty="0" smtClean="0">
              <a:ea typeface="ＭＳ Ｐゴシック" pitchFamily="34" charset="-128"/>
            </a:endParaRPr>
          </a:p>
        </p:txBody>
      </p:sp>
      <p:graphicFrame>
        <p:nvGraphicFramePr>
          <p:cNvPr id="17" name="Table 16"/>
          <p:cNvGraphicFramePr>
            <a:graphicFrameLocks noGrp="1"/>
          </p:cNvGraphicFramePr>
          <p:nvPr/>
        </p:nvGraphicFramePr>
        <p:xfrm>
          <a:off x="4511675" y="1828800"/>
          <a:ext cx="4489450" cy="2773392"/>
        </p:xfrm>
        <a:graphic>
          <a:graphicData uri="http://schemas.openxmlformats.org/drawingml/2006/table">
            <a:tbl>
              <a:tblPr firstRow="1" bandRow="1">
                <a:tableStyleId>{D7AC3CCA-C797-4891-BE02-D94E43425B78}</a:tableStyleId>
              </a:tblPr>
              <a:tblGrid>
                <a:gridCol w="1670050"/>
                <a:gridCol w="1285875"/>
                <a:gridCol w="1533525"/>
              </a:tblGrid>
              <a:tr h="457159">
                <a:tc>
                  <a:txBody>
                    <a:bodyPr/>
                    <a:lstStyle/>
                    <a:p>
                      <a:pPr algn="ctr"/>
                      <a:r>
                        <a:rPr lang="en-US" sz="1200" dirty="0" smtClean="0">
                          <a:solidFill>
                            <a:schemeClr val="tx2">
                              <a:lumMod val="75000"/>
                            </a:schemeClr>
                          </a:solidFill>
                        </a:rPr>
                        <a:t>Milestone</a:t>
                      </a:r>
                      <a:r>
                        <a:rPr lang="en-US" sz="1200" baseline="0" dirty="0" smtClean="0">
                          <a:solidFill>
                            <a:schemeClr val="tx2">
                              <a:lumMod val="75000"/>
                            </a:schemeClr>
                          </a:solidFill>
                        </a:rPr>
                        <a:t> </a:t>
                      </a:r>
                      <a:endParaRPr lang="en-US" sz="1600" dirty="0">
                        <a:solidFill>
                          <a:schemeClr val="tx2">
                            <a:lumMod val="75000"/>
                          </a:schemeClr>
                        </a:solidFill>
                      </a:endParaRPr>
                    </a:p>
                  </a:txBody>
                  <a:tcPr marT="45702" marB="45702"/>
                </a:tc>
                <a:tc>
                  <a:txBody>
                    <a:bodyPr/>
                    <a:lstStyle/>
                    <a:p>
                      <a:pPr algn="ctr"/>
                      <a:r>
                        <a:rPr lang="en-US" sz="1200" dirty="0" smtClean="0">
                          <a:solidFill>
                            <a:schemeClr val="tx2">
                              <a:lumMod val="75000"/>
                            </a:schemeClr>
                          </a:solidFill>
                        </a:rPr>
                        <a:t>Target</a:t>
                      </a:r>
                      <a:r>
                        <a:rPr lang="en-US" sz="1200" baseline="0" dirty="0" smtClean="0">
                          <a:solidFill>
                            <a:schemeClr val="tx2">
                              <a:lumMod val="75000"/>
                            </a:schemeClr>
                          </a:solidFill>
                        </a:rPr>
                        <a:t> </a:t>
                      </a:r>
                    </a:p>
                    <a:p>
                      <a:pPr algn="ctr"/>
                      <a:r>
                        <a:rPr lang="en-US" sz="1200" baseline="0" dirty="0" smtClean="0">
                          <a:solidFill>
                            <a:schemeClr val="tx2">
                              <a:lumMod val="75000"/>
                            </a:schemeClr>
                          </a:solidFill>
                        </a:rPr>
                        <a:t>Completion </a:t>
                      </a:r>
                      <a:endParaRPr lang="en-US" sz="1200" dirty="0">
                        <a:solidFill>
                          <a:schemeClr val="tx2">
                            <a:lumMod val="75000"/>
                          </a:schemeClr>
                        </a:solidFill>
                      </a:endParaRPr>
                    </a:p>
                  </a:txBody>
                  <a:tcPr marT="45702" marB="45702"/>
                </a:tc>
                <a:tc>
                  <a:txBody>
                    <a:bodyPr/>
                    <a:lstStyle/>
                    <a:p>
                      <a:pPr algn="ctr"/>
                      <a:r>
                        <a:rPr lang="en-US" sz="1200" dirty="0" smtClean="0">
                          <a:solidFill>
                            <a:schemeClr val="tx2">
                              <a:lumMod val="75000"/>
                            </a:schemeClr>
                          </a:solidFill>
                        </a:rPr>
                        <a:t>% Complete</a:t>
                      </a:r>
                      <a:r>
                        <a:rPr lang="en-US" sz="1200" baseline="0" dirty="0" smtClean="0">
                          <a:solidFill>
                            <a:schemeClr val="tx2">
                              <a:lumMod val="75000"/>
                            </a:schemeClr>
                          </a:solidFill>
                        </a:rPr>
                        <a:t> </a:t>
                      </a:r>
                      <a:endParaRPr lang="en-US" sz="1200" dirty="0">
                        <a:solidFill>
                          <a:schemeClr val="tx2">
                            <a:lumMod val="75000"/>
                          </a:schemeClr>
                        </a:solidFill>
                      </a:endParaRPr>
                    </a:p>
                  </a:txBody>
                  <a:tcPr marT="45702" marB="45702"/>
                </a:tc>
              </a:tr>
              <a:tr h="2590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Launch Phase 1</a:t>
                      </a:r>
                      <a:endParaRPr lang="en-US" sz="1100" b="1" dirty="0">
                        <a:solidFill>
                          <a:schemeClr val="tx1"/>
                        </a:solidFill>
                        <a:latin typeface="Arial" pitchFamily="34" charset="0"/>
                        <a:cs typeface="Arial" pitchFamily="34" charset="0"/>
                      </a:endParaRPr>
                    </a:p>
                  </a:txBody>
                  <a:tcPr marT="45702" marB="45702"/>
                </a:tc>
                <a:tc>
                  <a:txBody>
                    <a:bodyPr/>
                    <a:lstStyle/>
                    <a:p>
                      <a:pPr algn="ctr"/>
                      <a:r>
                        <a:rPr lang="en-US" sz="1100" b="1" dirty="0" smtClean="0">
                          <a:solidFill>
                            <a:schemeClr val="tx1"/>
                          </a:solidFill>
                          <a:latin typeface="Arial" pitchFamily="34" charset="0"/>
                          <a:cs typeface="Arial" pitchFamily="34" charset="0"/>
                        </a:rPr>
                        <a:t>Q1 2014</a:t>
                      </a:r>
                      <a:endParaRPr lang="en-US" sz="1100" b="1" dirty="0">
                        <a:solidFill>
                          <a:schemeClr val="tx1"/>
                        </a:solidFill>
                        <a:latin typeface="Arial" pitchFamily="34" charset="0"/>
                        <a:cs typeface="Arial" pitchFamily="34" charset="0"/>
                      </a:endParaRPr>
                    </a:p>
                  </a:txBody>
                  <a:tcPr marT="45702" marB="457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100%</a:t>
                      </a:r>
                      <a:endParaRPr lang="en-US" sz="1100" b="1" dirty="0">
                        <a:solidFill>
                          <a:schemeClr val="tx1"/>
                        </a:solidFill>
                        <a:latin typeface="Arial" pitchFamily="34" charset="0"/>
                        <a:cs typeface="Arial" pitchFamily="34" charset="0"/>
                      </a:endParaRPr>
                    </a:p>
                  </a:txBody>
                  <a:tcPr marT="45702" marB="45702" anchor="ctr"/>
                </a:tc>
              </a:tr>
              <a:tr h="2590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Launch Phase 2</a:t>
                      </a:r>
                    </a:p>
                  </a:txBody>
                  <a:tcPr marT="45702" marB="45702"/>
                </a:tc>
                <a:tc>
                  <a:txBody>
                    <a:bodyPr/>
                    <a:lstStyle/>
                    <a:p>
                      <a:pPr algn="ctr"/>
                      <a:r>
                        <a:rPr lang="en-US" sz="1100" b="1" dirty="0" smtClean="0">
                          <a:solidFill>
                            <a:schemeClr val="tx1"/>
                          </a:solidFill>
                          <a:latin typeface="Arial" pitchFamily="34" charset="0"/>
                          <a:cs typeface="Arial" pitchFamily="34" charset="0"/>
                        </a:rPr>
                        <a:t>Q2</a:t>
                      </a:r>
                      <a:r>
                        <a:rPr lang="en-US" sz="1100" b="1" baseline="0" dirty="0" smtClean="0">
                          <a:solidFill>
                            <a:schemeClr val="tx1"/>
                          </a:solidFill>
                          <a:latin typeface="Arial" pitchFamily="34" charset="0"/>
                          <a:cs typeface="Arial" pitchFamily="34" charset="0"/>
                        </a:rPr>
                        <a:t> 2014</a:t>
                      </a:r>
                      <a:endParaRPr lang="en-US" sz="1100" b="1" dirty="0">
                        <a:solidFill>
                          <a:schemeClr val="tx1"/>
                        </a:solidFill>
                        <a:latin typeface="Arial" pitchFamily="34" charset="0"/>
                        <a:cs typeface="Arial" pitchFamily="34" charset="0"/>
                      </a:endParaRPr>
                    </a:p>
                  </a:txBody>
                  <a:tcPr marT="45702" marB="457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100%</a:t>
                      </a:r>
                      <a:endParaRPr lang="en-US" sz="1100" b="1" dirty="0">
                        <a:solidFill>
                          <a:schemeClr val="tx1"/>
                        </a:solidFill>
                        <a:latin typeface="Arial" pitchFamily="34" charset="0"/>
                        <a:cs typeface="Arial" pitchFamily="34" charset="0"/>
                      </a:endParaRPr>
                    </a:p>
                  </a:txBody>
                  <a:tcPr marT="45702" marB="45702" anchor="ctr"/>
                </a:tc>
              </a:tr>
              <a:tr h="594318">
                <a:tc>
                  <a:txBody>
                    <a:bodyPr/>
                    <a:lstStyle/>
                    <a:p>
                      <a:r>
                        <a:rPr lang="en-US" sz="1100" dirty="0" smtClean="0">
                          <a:solidFill>
                            <a:schemeClr val="tx1"/>
                          </a:solidFill>
                          <a:latin typeface="Arial" pitchFamily="34" charset="0"/>
                          <a:cs typeface="Arial" pitchFamily="34" charset="0"/>
                        </a:rPr>
                        <a:t>Create Scope and Business Requirements</a:t>
                      </a:r>
                      <a:r>
                        <a:rPr lang="en-US" sz="1100" baseline="0" dirty="0" smtClean="0">
                          <a:solidFill>
                            <a:schemeClr val="tx1"/>
                          </a:solidFill>
                          <a:latin typeface="Arial" pitchFamily="34" charset="0"/>
                          <a:cs typeface="Arial" pitchFamily="34" charset="0"/>
                        </a:rPr>
                        <a:t> for Phase 3</a:t>
                      </a:r>
                      <a:endParaRPr lang="en-US" sz="1100" dirty="0">
                        <a:solidFill>
                          <a:schemeClr val="tx1"/>
                        </a:solidFill>
                        <a:latin typeface="Arial" pitchFamily="34" charset="0"/>
                        <a:cs typeface="Arial" pitchFamily="34" charset="0"/>
                      </a:endParaRPr>
                    </a:p>
                  </a:txBody>
                  <a:tcPr marT="45702" marB="45702"/>
                </a:tc>
                <a:tc>
                  <a:txBody>
                    <a:bodyPr/>
                    <a:lstStyle/>
                    <a:p>
                      <a:pPr algn="ctr"/>
                      <a:r>
                        <a:rPr lang="en-US" sz="1100" dirty="0" smtClean="0">
                          <a:solidFill>
                            <a:schemeClr val="tx1"/>
                          </a:solidFill>
                          <a:latin typeface="Arial" pitchFamily="34" charset="0"/>
                          <a:cs typeface="Arial" pitchFamily="34" charset="0"/>
                        </a:rPr>
                        <a:t>Q3 2014</a:t>
                      </a:r>
                      <a:endParaRPr lang="en-US" sz="1100" dirty="0">
                        <a:solidFill>
                          <a:schemeClr val="tx1"/>
                        </a:solidFill>
                        <a:latin typeface="Arial" pitchFamily="34" charset="0"/>
                        <a:cs typeface="Arial" pitchFamily="34" charset="0"/>
                      </a:endParaRPr>
                    </a:p>
                  </a:txBody>
                  <a:tcPr marT="45702" marB="457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itchFamily="34" charset="0"/>
                          <a:cs typeface="Arial" pitchFamily="34" charset="0"/>
                        </a:rPr>
                        <a:t>10%</a:t>
                      </a:r>
                    </a:p>
                  </a:txBody>
                  <a:tcPr marT="45702" marB="45702" anchor="ctr"/>
                </a:tc>
              </a:tr>
              <a:tr h="259041">
                <a:tc>
                  <a:txBody>
                    <a:bodyPr/>
                    <a:lstStyle/>
                    <a:p>
                      <a:r>
                        <a:rPr lang="en-US" sz="1100" dirty="0" smtClean="0">
                          <a:solidFill>
                            <a:schemeClr val="tx1"/>
                          </a:solidFill>
                          <a:latin typeface="Arial" pitchFamily="34" charset="0"/>
                          <a:cs typeface="Arial" pitchFamily="34" charset="0"/>
                        </a:rPr>
                        <a:t>Design</a:t>
                      </a:r>
                      <a:endParaRPr lang="en-US" sz="1100" dirty="0">
                        <a:solidFill>
                          <a:schemeClr val="tx1"/>
                        </a:solidFill>
                        <a:latin typeface="Arial" pitchFamily="34" charset="0"/>
                        <a:cs typeface="Arial" pitchFamily="34" charset="0"/>
                      </a:endParaRPr>
                    </a:p>
                  </a:txBody>
                  <a:tcPr marT="45702" marB="45702"/>
                </a:tc>
                <a:tc>
                  <a:txBody>
                    <a:bodyPr/>
                    <a:lstStyle/>
                    <a:p>
                      <a:pPr algn="ctr"/>
                      <a:r>
                        <a:rPr lang="en-US" sz="1100" dirty="0" smtClean="0">
                          <a:solidFill>
                            <a:schemeClr val="tx1"/>
                          </a:solidFill>
                          <a:latin typeface="Arial" pitchFamily="34" charset="0"/>
                          <a:cs typeface="Arial" pitchFamily="34" charset="0"/>
                        </a:rPr>
                        <a:t>Q3 2014</a:t>
                      </a:r>
                      <a:endParaRPr lang="en-US" sz="1100" dirty="0">
                        <a:solidFill>
                          <a:schemeClr val="tx1"/>
                        </a:solidFill>
                        <a:latin typeface="Arial" pitchFamily="34" charset="0"/>
                        <a:cs typeface="Arial" pitchFamily="34" charset="0"/>
                      </a:endParaRPr>
                    </a:p>
                  </a:txBody>
                  <a:tcPr marT="45702" marB="45702" anchor="ctr"/>
                </a:tc>
                <a:tc>
                  <a:txBody>
                    <a:bodyPr/>
                    <a:lstStyle/>
                    <a:p>
                      <a:pPr algn="ctr"/>
                      <a:r>
                        <a:rPr lang="en-US" sz="1100" dirty="0" smtClean="0">
                          <a:solidFill>
                            <a:schemeClr val="tx1"/>
                          </a:solidFill>
                          <a:latin typeface="Arial" pitchFamily="34" charset="0"/>
                          <a:cs typeface="Arial" pitchFamily="34" charset="0"/>
                        </a:rPr>
                        <a:t>0%</a:t>
                      </a:r>
                      <a:endParaRPr lang="en-US" sz="1100" dirty="0">
                        <a:solidFill>
                          <a:schemeClr val="tx1"/>
                        </a:solidFill>
                        <a:latin typeface="Arial" pitchFamily="34" charset="0"/>
                        <a:cs typeface="Arial" pitchFamily="34" charset="0"/>
                      </a:endParaRPr>
                    </a:p>
                  </a:txBody>
                  <a:tcPr marT="45702" marB="45702" anchor="ctr"/>
                </a:tc>
              </a:tr>
              <a:tr h="259041">
                <a:tc>
                  <a:txBody>
                    <a:bodyPr/>
                    <a:lstStyle/>
                    <a:p>
                      <a:r>
                        <a:rPr lang="en-US" sz="1100" dirty="0" smtClean="0">
                          <a:solidFill>
                            <a:schemeClr val="tx1"/>
                          </a:solidFill>
                          <a:latin typeface="Arial" pitchFamily="34" charset="0"/>
                          <a:cs typeface="Arial" pitchFamily="34" charset="0"/>
                        </a:rPr>
                        <a:t>Develop</a:t>
                      </a:r>
                      <a:endParaRPr lang="en-US" sz="1100" dirty="0">
                        <a:solidFill>
                          <a:schemeClr val="tx1"/>
                        </a:solidFill>
                        <a:latin typeface="Arial" pitchFamily="34" charset="0"/>
                        <a:cs typeface="Arial" pitchFamily="34" charset="0"/>
                      </a:endParaRPr>
                    </a:p>
                  </a:txBody>
                  <a:tcPr marT="45702" marB="45702"/>
                </a:tc>
                <a:tc>
                  <a:txBody>
                    <a:bodyPr/>
                    <a:lstStyle/>
                    <a:p>
                      <a:pPr algn="ctr"/>
                      <a:r>
                        <a:rPr lang="en-US" sz="1100" dirty="0" smtClean="0">
                          <a:solidFill>
                            <a:schemeClr val="tx1"/>
                          </a:solidFill>
                          <a:latin typeface="Arial" pitchFamily="34" charset="0"/>
                          <a:cs typeface="Arial" pitchFamily="34" charset="0"/>
                        </a:rPr>
                        <a:t>Q4 2014</a:t>
                      </a:r>
                      <a:endParaRPr lang="en-US" sz="1100" dirty="0">
                        <a:solidFill>
                          <a:schemeClr val="tx1"/>
                        </a:solidFill>
                        <a:latin typeface="Arial" pitchFamily="34" charset="0"/>
                        <a:cs typeface="Arial" pitchFamily="34" charset="0"/>
                      </a:endParaRPr>
                    </a:p>
                  </a:txBody>
                  <a:tcPr marT="45702" marB="457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itchFamily="34" charset="0"/>
                          <a:cs typeface="Arial" pitchFamily="34" charset="0"/>
                        </a:rPr>
                        <a:t>0%</a:t>
                      </a:r>
                      <a:endParaRPr lang="en-US" sz="1100" dirty="0">
                        <a:solidFill>
                          <a:schemeClr val="tx1"/>
                        </a:solidFill>
                        <a:latin typeface="Arial" pitchFamily="34" charset="0"/>
                        <a:cs typeface="Arial" pitchFamily="34" charset="0"/>
                      </a:endParaRPr>
                    </a:p>
                  </a:txBody>
                  <a:tcPr marT="45702" marB="45702" anchor="ctr"/>
                </a:tc>
              </a:tr>
              <a:tr h="4266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itchFamily="34" charset="0"/>
                          <a:cs typeface="Arial" pitchFamily="34" charset="0"/>
                        </a:rPr>
                        <a:t>Perform usability testing and QA</a:t>
                      </a:r>
                    </a:p>
                  </a:txBody>
                  <a:tcPr marT="45702" marB="45702"/>
                </a:tc>
                <a:tc>
                  <a:txBody>
                    <a:bodyPr/>
                    <a:lstStyle/>
                    <a:p>
                      <a:pPr algn="ctr"/>
                      <a:r>
                        <a:rPr lang="en-US" sz="1100" dirty="0" smtClean="0">
                          <a:solidFill>
                            <a:schemeClr val="tx1"/>
                          </a:solidFill>
                          <a:latin typeface="Arial" pitchFamily="34" charset="0"/>
                          <a:cs typeface="Arial" pitchFamily="34" charset="0"/>
                        </a:rPr>
                        <a:t>Q4 2014</a:t>
                      </a:r>
                      <a:endParaRPr lang="en-US" sz="1100" dirty="0">
                        <a:solidFill>
                          <a:schemeClr val="tx1"/>
                        </a:solidFill>
                        <a:latin typeface="Arial" pitchFamily="34" charset="0"/>
                        <a:cs typeface="Arial" pitchFamily="34" charset="0"/>
                      </a:endParaRPr>
                    </a:p>
                  </a:txBody>
                  <a:tcPr marT="45702" marB="457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itchFamily="34" charset="0"/>
                          <a:cs typeface="Arial" pitchFamily="34" charset="0"/>
                        </a:rPr>
                        <a:t>0%</a:t>
                      </a:r>
                      <a:endParaRPr lang="en-US" sz="1100" dirty="0">
                        <a:solidFill>
                          <a:schemeClr val="tx1"/>
                        </a:solidFill>
                        <a:latin typeface="Arial" pitchFamily="34" charset="0"/>
                        <a:cs typeface="Arial" pitchFamily="34" charset="0"/>
                      </a:endParaRPr>
                    </a:p>
                  </a:txBody>
                  <a:tcPr marT="45702" marB="45702" anchor="ctr"/>
                </a:tc>
              </a:tr>
              <a:tr h="2590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itchFamily="34" charset="0"/>
                          <a:cs typeface="Arial" pitchFamily="34" charset="0"/>
                        </a:rPr>
                        <a:t>Launch Phase 3</a:t>
                      </a:r>
                    </a:p>
                  </a:txBody>
                  <a:tcPr marT="45702" marB="45702"/>
                </a:tc>
                <a:tc>
                  <a:txBody>
                    <a:bodyPr/>
                    <a:lstStyle/>
                    <a:p>
                      <a:pPr algn="ctr"/>
                      <a:r>
                        <a:rPr lang="en-US" sz="1100" dirty="0" smtClean="0">
                          <a:solidFill>
                            <a:schemeClr val="tx1"/>
                          </a:solidFill>
                          <a:latin typeface="Arial" pitchFamily="34" charset="0"/>
                          <a:cs typeface="Arial" pitchFamily="34" charset="0"/>
                        </a:rPr>
                        <a:t>Q4 2014</a:t>
                      </a:r>
                      <a:endParaRPr lang="en-US" sz="1100" dirty="0">
                        <a:solidFill>
                          <a:schemeClr val="tx1"/>
                        </a:solidFill>
                        <a:latin typeface="Arial" pitchFamily="34" charset="0"/>
                        <a:cs typeface="Arial" pitchFamily="34" charset="0"/>
                      </a:endParaRPr>
                    </a:p>
                  </a:txBody>
                  <a:tcPr marT="45702" marB="45702"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latin typeface="Arial" pitchFamily="34" charset="0"/>
                          <a:cs typeface="Arial" pitchFamily="34" charset="0"/>
                        </a:rPr>
                        <a:t>0%</a:t>
                      </a:r>
                      <a:endParaRPr lang="en-US" sz="1100" dirty="0">
                        <a:solidFill>
                          <a:schemeClr val="tx1"/>
                        </a:solidFill>
                        <a:latin typeface="Arial" pitchFamily="34" charset="0"/>
                        <a:cs typeface="Arial" pitchFamily="34" charset="0"/>
                      </a:endParaRPr>
                    </a:p>
                  </a:txBody>
                  <a:tcPr marT="45702" marB="45702" anchor="ctr"/>
                </a:tc>
              </a:tr>
            </a:tbl>
          </a:graphicData>
        </a:graphic>
      </p:graphicFrame>
      <p:sp>
        <p:nvSpPr>
          <p:cNvPr id="188463" name="Rectangle 7"/>
          <p:cNvSpPr>
            <a:spLocks noChangeArrowheads="1"/>
          </p:cNvSpPr>
          <p:nvPr/>
        </p:nvSpPr>
        <p:spPr bwMode="auto">
          <a:xfrm>
            <a:off x="95250" y="2620963"/>
            <a:ext cx="4321175" cy="63658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eaLnBrk="1" hangingPunct="1">
              <a:spcBef>
                <a:spcPct val="0"/>
              </a:spcBef>
              <a:buSzTx/>
              <a:buFontTx/>
              <a:buNone/>
            </a:pPr>
            <a:r>
              <a:rPr lang="en-US" altLang="en-US" sz="1800">
                <a:solidFill>
                  <a:srgbClr val="004D6B"/>
                </a:solidFill>
                <a:latin typeface="Arial Black" pitchFamily="34" charset="0"/>
              </a:rPr>
              <a:t>Member Experience </a:t>
            </a:r>
            <a:br>
              <a:rPr lang="en-US" altLang="en-US" sz="1800">
                <a:solidFill>
                  <a:srgbClr val="004D6B"/>
                </a:solidFill>
                <a:latin typeface="Arial Black" pitchFamily="34" charset="0"/>
              </a:rPr>
            </a:br>
            <a:r>
              <a:rPr lang="en-US" altLang="en-US" sz="1800">
                <a:solidFill>
                  <a:srgbClr val="004D6B"/>
                </a:solidFill>
                <a:latin typeface="Arial Black" pitchFamily="34" charset="0"/>
              </a:rPr>
              <a:t>Improvement </a:t>
            </a:r>
            <a:endParaRPr lang="en-US" altLang="en-US" sz="1800">
              <a:solidFill>
                <a:srgbClr val="004D6B"/>
              </a:solidFill>
            </a:endParaRPr>
          </a:p>
        </p:txBody>
      </p:sp>
      <p:sp>
        <p:nvSpPr>
          <p:cNvPr id="188464" name="Text Box 13"/>
          <p:cNvSpPr txBox="1">
            <a:spLocks noChangeArrowheads="1"/>
          </p:cNvSpPr>
          <p:nvPr/>
        </p:nvSpPr>
        <p:spPr bwMode="auto">
          <a:xfrm>
            <a:off x="131763" y="5041900"/>
            <a:ext cx="4302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eaLnBrk="1" hangingPunct="1">
              <a:spcBef>
                <a:spcPct val="0"/>
              </a:spcBef>
              <a:buSzTx/>
              <a:buFontTx/>
              <a:buChar char="•"/>
            </a:pPr>
            <a:r>
              <a:rPr lang="en-US" altLang="en-US" sz="1400">
                <a:solidFill>
                  <a:srgbClr val="000000"/>
                </a:solidFill>
              </a:rPr>
              <a:t>Engaged volunteers</a:t>
            </a:r>
          </a:p>
          <a:p>
            <a:pPr eaLnBrk="1" hangingPunct="1">
              <a:spcBef>
                <a:spcPct val="0"/>
              </a:spcBef>
              <a:buSzTx/>
              <a:buFontTx/>
              <a:buChar char="•"/>
            </a:pPr>
            <a:r>
              <a:rPr lang="en-US" altLang="en-US" sz="1400">
                <a:solidFill>
                  <a:srgbClr val="000000"/>
                </a:solidFill>
              </a:rPr>
              <a:t>Improved volunteer satisfaction</a:t>
            </a:r>
          </a:p>
          <a:p>
            <a:pPr eaLnBrk="1" hangingPunct="1">
              <a:spcBef>
                <a:spcPct val="0"/>
              </a:spcBef>
              <a:buSzTx/>
              <a:buFontTx/>
              <a:buChar char="•"/>
            </a:pPr>
            <a:r>
              <a:rPr lang="en-US" altLang="en-US" sz="1400">
                <a:solidFill>
                  <a:srgbClr val="000000"/>
                </a:solidFill>
              </a:rPr>
              <a:t>Increased Geo Unit activity</a:t>
            </a:r>
          </a:p>
        </p:txBody>
      </p:sp>
      <p:sp>
        <p:nvSpPr>
          <p:cNvPr id="188465" name="Rectangle 5"/>
          <p:cNvSpPr>
            <a:spLocks noChangeArrowheads="1"/>
          </p:cNvSpPr>
          <p:nvPr/>
        </p:nvSpPr>
        <p:spPr bwMode="auto">
          <a:xfrm>
            <a:off x="4521200" y="4656138"/>
            <a:ext cx="4495800" cy="381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eaLnBrk="1" hangingPunct="1">
              <a:spcBef>
                <a:spcPct val="0"/>
              </a:spcBef>
              <a:buSzTx/>
              <a:buFontTx/>
              <a:buNone/>
            </a:pPr>
            <a:r>
              <a:rPr lang="en-US" altLang="en-US" sz="1800">
                <a:solidFill>
                  <a:srgbClr val="004D6B"/>
                </a:solidFill>
                <a:latin typeface="Arial Black" pitchFamily="34" charset="0"/>
              </a:rPr>
              <a:t>Budget</a:t>
            </a:r>
            <a:endParaRPr lang="en-US" altLang="en-US" sz="1800">
              <a:solidFill>
                <a:srgbClr val="000000"/>
              </a:solidFill>
            </a:endParaRPr>
          </a:p>
        </p:txBody>
      </p:sp>
      <p:graphicFrame>
        <p:nvGraphicFramePr>
          <p:cNvPr id="19" name="Table 18"/>
          <p:cNvGraphicFramePr>
            <a:graphicFrameLocks noGrp="1"/>
          </p:cNvGraphicFramePr>
          <p:nvPr/>
        </p:nvGraphicFramePr>
        <p:xfrm>
          <a:off x="4521200" y="5037138"/>
          <a:ext cx="4495800" cy="1189037"/>
        </p:xfrm>
        <a:graphic>
          <a:graphicData uri="http://schemas.openxmlformats.org/drawingml/2006/table">
            <a:tbl>
              <a:tblPr firstRow="1" bandRow="1">
                <a:tableStyleId>{00A15C55-8517-42AA-B614-E9B94910E393}</a:tableStyleId>
              </a:tblPr>
              <a:tblGrid>
                <a:gridCol w="762000"/>
                <a:gridCol w="762000"/>
                <a:gridCol w="2971800"/>
              </a:tblGrid>
              <a:tr h="365858">
                <a:tc>
                  <a:txBody>
                    <a:bodyPr/>
                    <a:lstStyle/>
                    <a:p>
                      <a:endParaRPr lang="en-US" sz="1800" dirty="0"/>
                    </a:p>
                  </a:txBody>
                  <a:tcPr marT="45732" marB="45732"/>
                </a:tc>
                <a:tc>
                  <a:txBody>
                    <a:bodyPr/>
                    <a:lstStyle/>
                    <a:p>
                      <a:pPr algn="ctr"/>
                      <a:r>
                        <a:rPr lang="en-US" sz="1800" b="0" dirty="0" smtClean="0"/>
                        <a:t>MGA</a:t>
                      </a:r>
                      <a:endParaRPr lang="en-US" sz="1800" b="0" dirty="0"/>
                    </a:p>
                  </a:txBody>
                  <a:tcPr marT="45732" marB="45732"/>
                </a:tc>
                <a:tc>
                  <a:txBody>
                    <a:bodyPr/>
                    <a:lstStyle/>
                    <a:p>
                      <a:r>
                        <a:rPr lang="en-US" sz="1800" b="0" dirty="0" smtClean="0"/>
                        <a:t>Notes</a:t>
                      </a:r>
                      <a:endParaRPr lang="en-US" sz="1800" b="0" dirty="0"/>
                    </a:p>
                  </a:txBody>
                  <a:tcPr marT="45732" marB="45732"/>
                </a:tc>
              </a:tr>
              <a:tr h="823179">
                <a:tc>
                  <a:txBody>
                    <a:bodyPr/>
                    <a:lstStyle/>
                    <a:p>
                      <a:r>
                        <a:rPr lang="en-US" sz="1200" dirty="0" smtClean="0"/>
                        <a:t>2014</a:t>
                      </a:r>
                    </a:p>
                  </a:txBody>
                  <a:tcPr marT="45732" marB="45732"/>
                </a:tc>
                <a:tc>
                  <a:txBody>
                    <a:bodyPr/>
                    <a:lstStyle/>
                    <a:p>
                      <a:pPr algn="ctr"/>
                      <a:endParaRPr lang="en-US" sz="1600" dirty="0"/>
                    </a:p>
                  </a:txBody>
                  <a:tcPr marT="45732" marB="45732"/>
                </a:tc>
                <a:tc>
                  <a:txBody>
                    <a:bodyPr/>
                    <a:lstStyle/>
                    <a:p>
                      <a:pPr>
                        <a:buFontTx/>
                        <a:buNone/>
                      </a:pPr>
                      <a:r>
                        <a:rPr lang="en-US" sz="1200" baseline="0" dirty="0" smtClean="0"/>
                        <a:t>Included in IBP Enterprise Release budget.  Additional funding may be required for any vTools development</a:t>
                      </a:r>
                    </a:p>
                  </a:txBody>
                  <a:tcPr marT="45732" marB="45732"/>
                </a:tc>
              </a:tr>
            </a:tbl>
          </a:graphicData>
        </a:graphic>
      </p:graphicFrame>
      <p:sp>
        <p:nvSpPr>
          <p:cNvPr id="188480" name="TextBox 19"/>
          <p:cNvSpPr txBox="1">
            <a:spLocks noChangeArrowheads="1"/>
          </p:cNvSpPr>
          <p:nvPr/>
        </p:nvSpPr>
        <p:spPr bwMode="auto">
          <a:xfrm>
            <a:off x="76200" y="3246438"/>
            <a:ext cx="438943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defTabSz="457200">
              <a:spcBef>
                <a:spcPts val="1800"/>
              </a:spcBef>
              <a:buSzPct val="135000"/>
              <a:buBlip>
                <a:blip r:embed="rId3"/>
              </a:buBlip>
              <a:defRPr sz="2400">
                <a:solidFill>
                  <a:schemeClr val="tx1"/>
                </a:solidFill>
                <a:latin typeface="Verdana" pitchFamily="34" charset="0"/>
                <a:ea typeface="ＭＳ Ｐゴシック" pitchFamily="34" charset="-128"/>
              </a:defRPr>
            </a:lvl1pPr>
            <a:lvl2pPr marL="742950" indent="-285750" defTabSz="457200">
              <a:spcBef>
                <a:spcPts val="800"/>
              </a:spcBef>
              <a:buClr>
                <a:srgbClr val="595959"/>
              </a:buClr>
              <a:buFont typeface="Lucida Grande"/>
              <a:buChar char="–"/>
              <a:defRPr sz="2000">
                <a:solidFill>
                  <a:schemeClr val="tx1"/>
                </a:solidFill>
                <a:latin typeface="Verdana" pitchFamily="34" charset="0"/>
                <a:ea typeface="ＭＳ Ｐゴシック" pitchFamily="34" charset="-128"/>
              </a:defRPr>
            </a:lvl2pPr>
            <a:lvl3pPr marL="1143000" indent="-228600" defTabSz="457200">
              <a:spcBef>
                <a:spcPts val="700"/>
              </a:spcBef>
              <a:buClr>
                <a:srgbClr val="595959"/>
              </a:buClr>
              <a:buFont typeface="Wingdings" pitchFamily="2" charset="2"/>
              <a:buChar char="§"/>
              <a:defRPr>
                <a:solidFill>
                  <a:schemeClr val="tx1"/>
                </a:solidFill>
                <a:latin typeface="Verdana" pitchFamily="34" charset="0"/>
                <a:ea typeface="ＭＳ Ｐゴシック" pitchFamily="34" charset="-128"/>
              </a:defRPr>
            </a:lvl3pPr>
            <a:lvl4pPr marL="1600200" indent="-228600" defTabSz="457200">
              <a:spcBef>
                <a:spcPts val="600"/>
              </a:spcBef>
              <a:buClr>
                <a:srgbClr val="595959"/>
              </a:buClr>
              <a:buFont typeface="Arial" pitchFamily="34" charset="0"/>
              <a:buChar char="–"/>
              <a:defRPr sz="1600">
                <a:solidFill>
                  <a:schemeClr val="tx1"/>
                </a:solidFill>
                <a:latin typeface="Verdana" pitchFamily="34" charset="0"/>
                <a:ea typeface="ＭＳ Ｐゴシック" pitchFamily="34" charset="-128"/>
              </a:defRPr>
            </a:lvl4pPr>
            <a:lvl5pPr marL="2057400" indent="-228600" defTabSz="457200">
              <a:spcBef>
                <a:spcPts val="600"/>
              </a:spcBef>
              <a:buClr>
                <a:srgbClr val="7F7F7F"/>
              </a:buClr>
              <a:buFont typeface="Wingdings" pitchFamily="2" charset="2"/>
              <a:buChar char="§"/>
              <a:defRPr sz="1600">
                <a:solidFill>
                  <a:schemeClr val="tx1"/>
                </a:solidFill>
                <a:latin typeface="Verdana" pitchFamily="34" charset="0"/>
                <a:ea typeface="ＭＳ Ｐゴシック" pitchFamily="34" charset="-128"/>
              </a:defRPr>
            </a:lvl5pPr>
            <a:lvl6pPr marL="25146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6pPr>
            <a:lvl7pPr marL="29718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7pPr>
            <a:lvl8pPr marL="34290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8pPr>
            <a:lvl9pPr marL="3886200" indent="-228600" defTabSz="457200" eaLnBrk="0" fontAlgn="base" hangingPunct="0">
              <a:spcBef>
                <a:spcPts val="600"/>
              </a:spcBef>
              <a:spcAft>
                <a:spcPct val="0"/>
              </a:spcAft>
              <a:buClr>
                <a:srgbClr val="7F7F7F"/>
              </a:buClr>
              <a:buFont typeface="Wingdings" pitchFamily="2" charset="2"/>
              <a:buChar char="§"/>
              <a:defRPr sz="1600">
                <a:solidFill>
                  <a:schemeClr val="tx1"/>
                </a:solidFill>
                <a:latin typeface="Verdana" pitchFamily="34" charset="0"/>
                <a:ea typeface="ＭＳ Ｐゴシック" pitchFamily="34" charset="-128"/>
              </a:defRPr>
            </a:lvl9pPr>
          </a:lstStyle>
          <a:p>
            <a:pPr eaLnBrk="1" hangingPunct="1">
              <a:spcBef>
                <a:spcPts val="600"/>
              </a:spcBef>
              <a:buSzTx/>
              <a:buFontTx/>
              <a:buChar char="•"/>
            </a:pPr>
            <a:r>
              <a:rPr lang="en-US" altLang="en-US" sz="1400">
                <a:solidFill>
                  <a:srgbClr val="000000"/>
                </a:solidFill>
              </a:rPr>
              <a:t>Volunteer experience improvement</a:t>
            </a:r>
          </a:p>
          <a:p>
            <a:pPr eaLnBrk="1" hangingPunct="1">
              <a:spcBef>
                <a:spcPts val="600"/>
              </a:spcBef>
              <a:buSzTx/>
              <a:buFontTx/>
              <a:buChar char="•"/>
            </a:pPr>
            <a:r>
              <a:rPr lang="en-US" altLang="en-US" sz="1400">
                <a:solidFill>
                  <a:srgbClr val="000000"/>
                </a:solidFill>
              </a:rPr>
              <a:t>Create a structure within the SAMIEEE environment</a:t>
            </a:r>
          </a:p>
          <a:p>
            <a:pPr eaLnBrk="1" hangingPunct="1">
              <a:spcBef>
                <a:spcPts val="600"/>
              </a:spcBef>
              <a:buSzTx/>
              <a:buFontTx/>
              <a:buChar char="•"/>
            </a:pPr>
            <a:r>
              <a:rPr lang="en-US" altLang="en-US" sz="1400">
                <a:solidFill>
                  <a:srgbClr val="000000"/>
                </a:solidFill>
              </a:rPr>
              <a:t>Minimize the use of Ad Hoc reporting</a:t>
            </a:r>
          </a:p>
          <a:p>
            <a:pPr eaLnBrk="1" hangingPunct="1">
              <a:spcBef>
                <a:spcPts val="600"/>
              </a:spcBef>
              <a:buSzTx/>
              <a:buFontTx/>
              <a:buChar char="•"/>
            </a:pPr>
            <a:r>
              <a:rPr lang="en-US" altLang="en-US" sz="1400">
                <a:solidFill>
                  <a:srgbClr val="000000"/>
                </a:solidFill>
              </a:rPr>
              <a:t>Uses data from SAMIEEE (data warehouse)</a:t>
            </a:r>
          </a:p>
        </p:txBody>
      </p:sp>
    </p:spTree>
    <p:extLst>
      <p:ext uri="{BB962C8B-B14F-4D97-AF65-F5344CB8AC3E}">
        <p14:creationId xmlns:p14="http://schemas.microsoft.com/office/powerpoint/2010/main" val="289660948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altLang="en-US" i="1" dirty="0" smtClean="0"/>
              <a:t>Q2 Dashboard - example </a:t>
            </a:r>
          </a:p>
        </p:txBody>
      </p:sp>
      <p:sp>
        <p:nvSpPr>
          <p:cNvPr id="3" name="Slide Number Placeholder 2"/>
          <p:cNvSpPr>
            <a:spLocks noGrp="1"/>
          </p:cNvSpPr>
          <p:nvPr>
            <p:ph type="sldNum" sz="quarter" idx="10"/>
          </p:nvPr>
        </p:nvSpPr>
        <p:spPr/>
        <p:txBody>
          <a:bodyPr/>
          <a:lstStyle/>
          <a:p>
            <a:pPr>
              <a:defRPr/>
            </a:pPr>
            <a:fld id="{05AAF4D3-E7E3-4F1D-A0F6-012D1B5868FF}" type="slidenum">
              <a:rPr lang="en-US"/>
              <a:pPr>
                <a:defRPr/>
              </a:pPr>
              <a:t>35</a:t>
            </a:fld>
            <a:endParaRPr lang="en-US" dirty="0"/>
          </a:p>
        </p:txBody>
      </p:sp>
      <p:sp>
        <p:nvSpPr>
          <p:cNvPr id="4" name="Date Placeholder 3"/>
          <p:cNvSpPr>
            <a:spLocks noGrp="1"/>
          </p:cNvSpPr>
          <p:nvPr>
            <p:ph type="dt" sz="quarter" idx="11"/>
          </p:nvPr>
        </p:nvSpPr>
        <p:spPr/>
        <p:txBody>
          <a:bodyPr/>
          <a:lstStyle/>
          <a:p>
            <a:pPr>
              <a:defRPr/>
            </a:pPr>
            <a:fld id="{FB9A0875-6E9F-4C98-BA45-8D9FAF9CA2CA}" type="datetime1">
              <a:rPr lang="en-US"/>
              <a:pPr>
                <a:defRPr/>
              </a:pPr>
              <a:t>1/20/15</a:t>
            </a:fld>
            <a:endParaRPr lang="en-US" dirty="0"/>
          </a:p>
        </p:txBody>
      </p:sp>
      <p:sp>
        <p:nvSpPr>
          <p:cNvPr id="136197" name="AutoShape 8" descr="https://mail-attachment.googleusercontent.com/attachment/u/0/?ui=2&amp;ik=448a02cadd&amp;view=att&amp;th=13d5f8370ccb397a&amp;attid=0.1&amp;disp=inline&amp;realattid=f_he7aqh9u1&amp;safe=1&amp;zw&amp;saduie=AG9B_P8RNh5On7faFhxix5EQvdAA&amp;sadet=1363107110544&amp;sads=wHPR8dgrTlRNPxNsGuEjpykXbb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endParaRPr lang="en-US" altLang="en-US" sz="1800"/>
          </a:p>
        </p:txBody>
      </p:sp>
      <p:sp>
        <p:nvSpPr>
          <p:cNvPr id="136198" name="AutoShape 10" descr="https://mail-attachment.googleusercontent.com/attachment/u/0/?ui=2&amp;ik=448a02cadd&amp;view=att&amp;th=13d5f8370ccb397a&amp;attid=0.1&amp;disp=inline&amp;realattid=f_he7aqh9u1&amp;safe=1&amp;zw&amp;saduie=AG9B_P8RNh5On7faFhxix5EQvdAA&amp;sadet=1363107110544&amp;sads=wHPR8dgrTlRNPxNsGuEjpykXbb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endParaRPr lang="en-US" altLang="en-US" sz="1800"/>
          </a:p>
        </p:txBody>
      </p:sp>
      <p:sp>
        <p:nvSpPr>
          <p:cNvPr id="136199" name="AutoShape 12" descr="https://mail-attachment.googleusercontent.com/attachment/u/0/?ui=2&amp;ik=448a02cadd&amp;view=att&amp;th=13d5f8370ccb397a&amp;attid=0.1&amp;disp=inline&amp;realattid=f_he7aqh9u1&amp;safe=1&amp;zw&amp;saduie=AG9B_P8RNh5On7faFhxix5EQvdAA&amp;sadet=1363107110544&amp;sads=wHPR8dgrTlRNPxNsGuEjpykXbb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endParaRPr lang="en-US" altLang="en-US" sz="1800"/>
          </a:p>
        </p:txBody>
      </p:sp>
      <p:pic>
        <p:nvPicPr>
          <p:cNvPr id="136200" name="Picture 8" descr="IEEE-PV-Dashboard-Aug20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68425"/>
            <a:ext cx="8763000"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135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p:txBody>
          <a:bodyPr/>
          <a:lstStyle/>
          <a:p>
            <a:pPr lvl="0"/>
            <a:r>
              <a:rPr lang="en-US" sz="3600" dirty="0" smtClean="0">
                <a:sym typeface="Arial"/>
              </a:rPr>
              <a:t>MGA </a:t>
            </a:r>
            <a:r>
              <a:rPr lang="en-US" sz="3600" dirty="0" smtClean="0"/>
              <a:t>Initiatives</a:t>
            </a:r>
            <a:endParaRPr lang="en-US" sz="3600" dirty="0">
              <a:sym typeface="Arial"/>
            </a:endParaRPr>
          </a:p>
        </p:txBody>
      </p:sp>
      <p:sp>
        <p:nvSpPr>
          <p:cNvPr id="403" name="Shape 403"/>
          <p:cNvSpPr txBox="1">
            <a:spLocks noGrp="1"/>
          </p:cNvSpPr>
          <p:nvPr>
            <p:ph type="body" idx="1"/>
          </p:nvPr>
        </p:nvSpPr>
        <p:spPr/>
        <p:txBody>
          <a:bodyPr/>
          <a:lstStyle/>
          <a:p>
            <a:pPr marL="457200" indent="-457200"/>
            <a:r>
              <a:rPr lang="en-US" b="1" dirty="0" smtClean="0">
                <a:solidFill>
                  <a:schemeClr val="tx1"/>
                </a:solidFill>
              </a:rPr>
              <a:t>Increase the value of IEEE membership.</a:t>
            </a:r>
          </a:p>
          <a:p>
            <a:pPr marL="457200" indent="-457200"/>
            <a:r>
              <a:rPr lang="en-US" b="1" dirty="0" smtClean="0">
                <a:solidFill>
                  <a:schemeClr val="tx1"/>
                </a:solidFill>
              </a:rPr>
              <a:t>Utilize member life cycle concept.</a:t>
            </a:r>
          </a:p>
          <a:p>
            <a:pPr marL="457200" indent="-457200"/>
            <a:r>
              <a:rPr lang="en-US" b="1" dirty="0" smtClean="0">
                <a:solidFill>
                  <a:schemeClr val="tx1"/>
                </a:solidFill>
              </a:rPr>
              <a:t>Provide a simple, consistent interface to members and prospective members.</a:t>
            </a:r>
          </a:p>
          <a:p>
            <a:pPr marL="457200" indent="-457200"/>
            <a:r>
              <a:rPr lang="en-US" b="1" dirty="0" smtClean="0">
                <a:solidFill>
                  <a:schemeClr val="tx1"/>
                </a:solidFill>
              </a:rPr>
              <a:t>Track member involvement and development.</a:t>
            </a:r>
          </a:p>
        </p:txBody>
      </p:sp>
    </p:spTree>
    <p:extLst>
      <p:ext uri="{BB962C8B-B14F-4D97-AF65-F5344CB8AC3E}">
        <p14:creationId xmlns:p14="http://schemas.microsoft.com/office/powerpoint/2010/main" val="678070103"/>
      </p:ext>
    </p:extLst>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MGA Initiatives</a:t>
            </a:r>
            <a:endParaRPr lang="en-US" sz="3600" dirty="0"/>
          </a:p>
        </p:txBody>
      </p:sp>
      <p:sp>
        <p:nvSpPr>
          <p:cNvPr id="3" name="Text Placeholder 2"/>
          <p:cNvSpPr>
            <a:spLocks noGrp="1"/>
          </p:cNvSpPr>
          <p:nvPr>
            <p:ph type="body" idx="1"/>
          </p:nvPr>
        </p:nvSpPr>
        <p:spPr/>
        <p:txBody>
          <a:bodyPr/>
          <a:lstStyle/>
          <a:p>
            <a:pPr marL="457200" indent="-457200"/>
            <a:r>
              <a:rPr lang="en-US" b="1" dirty="0" smtClean="0">
                <a:solidFill>
                  <a:schemeClr val="tx1"/>
                </a:solidFill>
              </a:rPr>
              <a:t>Make the process of joining and maintaining membership simple and straightforward.</a:t>
            </a:r>
          </a:p>
          <a:p>
            <a:pPr marL="457200" indent="-457200"/>
            <a:r>
              <a:rPr lang="en-US" b="1" dirty="0" smtClean="0">
                <a:solidFill>
                  <a:schemeClr val="tx1"/>
                </a:solidFill>
              </a:rPr>
              <a:t>Facilitate member collaboration.</a:t>
            </a:r>
          </a:p>
          <a:p>
            <a:pPr marL="457200" indent="-457200"/>
            <a:r>
              <a:rPr lang="en-US" b="1" dirty="0" smtClean="0">
                <a:solidFill>
                  <a:schemeClr val="tx1"/>
                </a:solidFill>
              </a:rPr>
              <a:t>Become more transnational in look, feel, and language, consistent with the IEEE bylaws.</a:t>
            </a:r>
          </a:p>
          <a:p>
            <a:pPr marL="457200" indent="-457200"/>
            <a:r>
              <a:rPr lang="en-US" b="1" dirty="0" smtClean="0">
                <a:solidFill>
                  <a:schemeClr val="tx1"/>
                </a:solidFill>
              </a:rPr>
              <a:t>Strengthen the relevancy of IEEE membership to industry.</a:t>
            </a:r>
          </a:p>
          <a:p>
            <a:endParaRPr lang="en-US" b="1" dirty="0">
              <a:solidFill>
                <a:schemeClr val="tx1"/>
              </a:solidFill>
            </a:endParaRPr>
          </a:p>
        </p:txBody>
      </p:sp>
    </p:spTree>
    <p:extLst>
      <p:ext uri="{BB962C8B-B14F-4D97-AF65-F5344CB8AC3E}">
        <p14:creationId xmlns:p14="http://schemas.microsoft.com/office/powerpoint/2010/main" val="1703031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p:txBody>
          <a:bodyPr/>
          <a:lstStyle/>
          <a:p>
            <a:pPr lvl="0"/>
            <a:r>
              <a:rPr lang="en-US" sz="3600" dirty="0" smtClean="0">
                <a:sym typeface="Arial"/>
              </a:rPr>
              <a:t>Section Goals</a:t>
            </a:r>
            <a:endParaRPr lang="en-US" sz="3600" dirty="0">
              <a:sym typeface="Arial"/>
            </a:endParaRPr>
          </a:p>
        </p:txBody>
      </p:sp>
      <p:sp>
        <p:nvSpPr>
          <p:cNvPr id="403" name="Shape 403"/>
          <p:cNvSpPr txBox="1">
            <a:spLocks noGrp="1"/>
          </p:cNvSpPr>
          <p:nvPr>
            <p:ph type="body" idx="1"/>
          </p:nvPr>
        </p:nvSpPr>
        <p:spPr/>
        <p:txBody>
          <a:bodyPr/>
          <a:lstStyle/>
          <a:p>
            <a:pPr marL="457200" indent="-457200"/>
            <a:r>
              <a:rPr lang="en-US" b="1" dirty="0" smtClean="0">
                <a:solidFill>
                  <a:schemeClr val="tx1"/>
                </a:solidFill>
              </a:rPr>
              <a:t>Planning should reflect both MGA Goals/Initiatives and Region Goals/Initiatives</a:t>
            </a:r>
          </a:p>
          <a:p>
            <a:pPr marL="457200" indent="-457200"/>
            <a:r>
              <a:rPr lang="en-US" b="1" dirty="0" smtClean="0">
                <a:solidFill>
                  <a:schemeClr val="tx1"/>
                </a:solidFill>
              </a:rPr>
              <a:t>Use Vitality Dashboard to track your progress in becoming a stronger Section.</a:t>
            </a:r>
          </a:p>
          <a:p>
            <a:endParaRPr lang="en-US" b="1" dirty="0" smtClean="0">
              <a:sym typeface="Arial"/>
            </a:endParaRPr>
          </a:p>
          <a:p>
            <a:pPr marL="914400" lvl="1" indent="-457200"/>
            <a:r>
              <a:rPr lang="en-US" b="1" i="1" dirty="0" smtClean="0"/>
              <a:t>NOTE:  create and promote a Calendar of Events</a:t>
            </a:r>
          </a:p>
          <a:p>
            <a:pPr marL="914400" lvl="1" indent="-457200"/>
            <a:r>
              <a:rPr lang="en-US" b="1" i="1" dirty="0" smtClean="0">
                <a:sym typeface="Arial"/>
              </a:rPr>
              <a:t>NOTE:  create a 90-day plan that tracks 3-4 initiatives</a:t>
            </a:r>
          </a:p>
          <a:p>
            <a:pPr marL="457200" lvl="1" indent="0">
              <a:buNone/>
            </a:pPr>
            <a:r>
              <a:rPr lang="en-US" b="1" i="1" dirty="0" smtClean="0"/>
              <a:t>Assure fun, excitement, interaction, development</a:t>
            </a:r>
            <a:endParaRPr lang="en-US" b="1" i="1" dirty="0">
              <a:sym typeface="Arial"/>
            </a:endParaRPr>
          </a:p>
        </p:txBody>
      </p:sp>
    </p:spTree>
    <p:extLst>
      <p:ext uri="{BB962C8B-B14F-4D97-AF65-F5344CB8AC3E}">
        <p14:creationId xmlns:p14="http://schemas.microsoft.com/office/powerpoint/2010/main" val="1939831860"/>
      </p:ext>
    </p:extLst>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p:txBody>
          <a:bodyPr/>
          <a:lstStyle/>
          <a:p>
            <a:pPr lvl="0"/>
            <a:r>
              <a:rPr lang="en-US" sz="3600" dirty="0" smtClean="0">
                <a:sym typeface="Arial"/>
              </a:rPr>
              <a:t>Section Programs</a:t>
            </a:r>
            <a:endParaRPr lang="en-US" sz="3600" dirty="0">
              <a:sym typeface="Arial"/>
            </a:endParaRPr>
          </a:p>
        </p:txBody>
      </p:sp>
      <p:sp>
        <p:nvSpPr>
          <p:cNvPr id="416" name="Shape 416"/>
          <p:cNvSpPr txBox="1">
            <a:spLocks noGrp="1"/>
          </p:cNvSpPr>
          <p:nvPr>
            <p:ph type="body" idx="1"/>
          </p:nvPr>
        </p:nvSpPr>
        <p:spPr/>
        <p:txBody>
          <a:bodyPr/>
          <a:lstStyle/>
          <a:p>
            <a:pPr marL="203200" lvl="0" indent="0">
              <a:buNone/>
            </a:pPr>
            <a:r>
              <a:rPr lang="en-US" b="1" dirty="0" smtClean="0">
                <a:solidFill>
                  <a:schemeClr val="tx1"/>
                </a:solidFill>
                <a:sym typeface="Arial"/>
              </a:rPr>
              <a:t>It is your responsibility to implement a diverse number of activities that will engage your membership.  </a:t>
            </a:r>
          </a:p>
          <a:p>
            <a:pPr lvl="0"/>
            <a:endParaRPr lang="en-US" b="1" dirty="0" smtClean="0">
              <a:solidFill>
                <a:schemeClr val="tx1"/>
              </a:solidFill>
            </a:endParaRPr>
          </a:p>
          <a:p>
            <a:pPr marL="203200" lvl="0" indent="0">
              <a:buNone/>
            </a:pPr>
            <a:r>
              <a:rPr lang="en-US" b="1" dirty="0" smtClean="0">
                <a:solidFill>
                  <a:schemeClr val="tx1"/>
                </a:solidFill>
                <a:sym typeface="Arial"/>
              </a:rPr>
              <a:t>Some considerations include:</a:t>
            </a:r>
          </a:p>
          <a:p>
            <a:pPr marL="914400" lvl="0" indent="-457200"/>
            <a:r>
              <a:rPr lang="en-US" b="1" dirty="0" smtClean="0">
                <a:solidFill>
                  <a:schemeClr val="tx1"/>
                </a:solidFill>
                <a:sym typeface="Arial"/>
              </a:rPr>
              <a:t>Aspects of successful meetings</a:t>
            </a:r>
          </a:p>
          <a:p>
            <a:pPr marL="914400" lvl="0" indent="-457200"/>
            <a:r>
              <a:rPr lang="en-US" b="1" dirty="0" smtClean="0">
                <a:solidFill>
                  <a:schemeClr val="tx1"/>
                </a:solidFill>
                <a:sym typeface="Arial"/>
              </a:rPr>
              <a:t>Technical programs</a:t>
            </a:r>
          </a:p>
          <a:p>
            <a:pPr marL="914400" lvl="0" indent="-457200"/>
            <a:r>
              <a:rPr lang="en-US" b="1" dirty="0" smtClean="0">
                <a:solidFill>
                  <a:schemeClr val="tx1"/>
                </a:solidFill>
                <a:sym typeface="Arial"/>
              </a:rPr>
              <a:t>Educational programs</a:t>
            </a:r>
          </a:p>
          <a:p>
            <a:pPr marL="914400" lvl="0" indent="-457200"/>
            <a:r>
              <a:rPr lang="en-US" b="1" dirty="0" smtClean="0">
                <a:solidFill>
                  <a:schemeClr val="tx1"/>
                </a:solidFill>
                <a:sym typeface="Arial"/>
              </a:rPr>
              <a:t>Professional programs</a:t>
            </a:r>
          </a:p>
          <a:p>
            <a:pPr lvl="0"/>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p:txBody>
          <a:bodyPr/>
          <a:lstStyle/>
          <a:p>
            <a:pPr lvl="0"/>
            <a:r>
              <a:rPr lang="en-US" sz="3600" dirty="0" smtClean="0">
                <a:sym typeface="Arial"/>
              </a:rPr>
              <a:t>MGA Board Mission</a:t>
            </a:r>
            <a:endParaRPr lang="en-US" sz="3600" dirty="0">
              <a:sym typeface="Arial"/>
            </a:endParaRPr>
          </a:p>
        </p:txBody>
      </p:sp>
      <p:sp>
        <p:nvSpPr>
          <p:cNvPr id="2" name="Text Placeholder 1"/>
          <p:cNvSpPr>
            <a:spLocks noGrp="1"/>
          </p:cNvSpPr>
          <p:nvPr>
            <p:ph type="body" idx="1"/>
          </p:nvPr>
        </p:nvSpPr>
        <p:spPr/>
        <p:txBody>
          <a:bodyPr/>
          <a:lstStyle/>
          <a:p>
            <a:pPr marL="457200" indent="-457200"/>
            <a:r>
              <a:rPr lang="en-US" b="1" dirty="0" smtClean="0">
                <a:solidFill>
                  <a:schemeClr val="tx1"/>
                </a:solidFill>
              </a:rPr>
              <a:t>Inspire, Enable, Empower and Engage Members of IEEE</a:t>
            </a:r>
          </a:p>
          <a:p>
            <a:pPr marL="457200" indent="-457200"/>
            <a:r>
              <a:rPr lang="en-US" b="1" dirty="0" smtClean="0">
                <a:solidFill>
                  <a:schemeClr val="tx1"/>
                </a:solidFill>
              </a:rPr>
              <a:t>For the purposes of:</a:t>
            </a:r>
          </a:p>
          <a:p>
            <a:pPr marL="822960" lvl="1" indent="-457200"/>
            <a:r>
              <a:rPr lang="en-US" sz="2400" b="1" dirty="0" smtClean="0">
                <a:solidFill>
                  <a:schemeClr val="tx1"/>
                </a:solidFill>
              </a:rPr>
              <a:t>fulfilling the mission of IEEE;</a:t>
            </a:r>
          </a:p>
          <a:p>
            <a:pPr marL="822960" lvl="1" indent="-457200"/>
            <a:r>
              <a:rPr lang="en-US" sz="2400" b="1" dirty="0" smtClean="0">
                <a:solidFill>
                  <a:schemeClr val="tx1"/>
                </a:solidFill>
              </a:rPr>
              <a:t>enhancing the members growth and development through their life cycle;</a:t>
            </a:r>
          </a:p>
          <a:p>
            <a:pPr marL="822960" lvl="1" indent="-457200"/>
            <a:r>
              <a:rPr lang="en-US" sz="2400" b="1" dirty="0" smtClean="0">
                <a:solidFill>
                  <a:schemeClr val="tx1"/>
                </a:solidFill>
              </a:rPr>
              <a:t>providing a professional home.</a:t>
            </a:r>
          </a:p>
          <a:p>
            <a:endParaRPr lang="en-US" b="1" dirty="0">
              <a:solidFill>
                <a:schemeClr val="tx1"/>
              </a:solidFill>
            </a:endParaRPr>
          </a:p>
        </p:txBody>
      </p:sp>
    </p:spTree>
    <p:extLst>
      <p:ext uri="{BB962C8B-B14F-4D97-AF65-F5344CB8AC3E}">
        <p14:creationId xmlns:p14="http://schemas.microsoft.com/office/powerpoint/2010/main" val="3213915693"/>
      </p:ext>
    </p:extLst>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sz="3600" dirty="0" smtClean="0"/>
              <a:t>Website</a:t>
            </a:r>
            <a:endParaRPr lang="en-US" sz="3600" dirty="0"/>
          </a:p>
        </p:txBody>
      </p:sp>
      <p:sp>
        <p:nvSpPr>
          <p:cNvPr id="3" name="Content Placeholder 2"/>
          <p:cNvSpPr>
            <a:spLocks noGrp="1"/>
          </p:cNvSpPr>
          <p:nvPr>
            <p:ph idx="1"/>
          </p:nvPr>
        </p:nvSpPr>
        <p:spPr/>
        <p:txBody>
          <a:bodyPr>
            <a:normAutofit/>
          </a:bodyPr>
          <a:lstStyle/>
          <a:p>
            <a:pPr>
              <a:buNone/>
            </a:pPr>
            <a:r>
              <a:rPr lang="en-US" b="1" dirty="0" smtClean="0">
                <a:solidFill>
                  <a:schemeClr val="tx1"/>
                </a:solidFill>
              </a:rPr>
              <a:t>Section/Chapter/Branch Pages:</a:t>
            </a:r>
            <a:endParaRPr lang="en-US" b="1" dirty="0">
              <a:solidFill>
                <a:schemeClr val="tx1"/>
              </a:solidFill>
            </a:endParaRPr>
          </a:p>
          <a:p>
            <a:pPr marL="822960" lvl="1" indent="-457200">
              <a:buSzPct val="135000"/>
              <a:buFont typeface="Arial" panose="020B0604020202020204" pitchFamily="34" charset="0"/>
              <a:buChar char="•"/>
            </a:pPr>
            <a:r>
              <a:rPr lang="en-US" sz="2400" b="1" dirty="0" smtClean="0">
                <a:solidFill>
                  <a:schemeClr val="tx1"/>
                </a:solidFill>
              </a:rPr>
              <a:t>Information and knowledge</a:t>
            </a:r>
          </a:p>
          <a:p>
            <a:pPr marL="822960" lvl="1" indent="-457200">
              <a:buSzPct val="135000"/>
              <a:buFont typeface="Arial" panose="020B0604020202020204" pitchFamily="34" charset="0"/>
              <a:buChar char="•"/>
            </a:pPr>
            <a:r>
              <a:rPr lang="en-US" sz="2400" b="1" dirty="0" smtClean="0">
                <a:solidFill>
                  <a:schemeClr val="tx1"/>
                </a:solidFill>
              </a:rPr>
              <a:t>Marketing tool</a:t>
            </a:r>
          </a:p>
          <a:p>
            <a:pPr marL="822960" lvl="1" indent="-457200">
              <a:buSzPct val="135000"/>
              <a:buFont typeface="Arial" panose="020B0604020202020204" pitchFamily="34" charset="0"/>
              <a:buChar char="•"/>
            </a:pPr>
            <a:r>
              <a:rPr lang="en-US" sz="2400" b="1" dirty="0" smtClean="0">
                <a:solidFill>
                  <a:schemeClr val="tx1"/>
                </a:solidFill>
              </a:rPr>
              <a:t>Easy to navigate</a:t>
            </a:r>
          </a:p>
          <a:p>
            <a:pPr marL="822960" lvl="1" indent="-457200">
              <a:buSzPct val="135000"/>
              <a:buFont typeface="Arial" panose="020B0604020202020204" pitchFamily="34" charset="0"/>
              <a:buChar char="•"/>
            </a:pPr>
            <a:r>
              <a:rPr lang="en-US" sz="2400" b="1" dirty="0" smtClean="0">
                <a:solidFill>
                  <a:schemeClr val="tx1"/>
                </a:solidFill>
              </a:rPr>
              <a:t>Communication conduit</a:t>
            </a:r>
          </a:p>
          <a:p>
            <a:pPr marL="822960" lvl="1" indent="-457200">
              <a:buSzPct val="135000"/>
              <a:buFont typeface="Arial" panose="020B0604020202020204" pitchFamily="34" charset="0"/>
              <a:buChar char="•"/>
            </a:pPr>
            <a:r>
              <a:rPr lang="en-US" sz="2400" b="1" dirty="0" smtClean="0">
                <a:solidFill>
                  <a:schemeClr val="tx1"/>
                </a:solidFill>
              </a:rPr>
              <a:t>Resource center</a:t>
            </a:r>
          </a:p>
          <a:p>
            <a:pPr marL="822960" lvl="1" indent="-457200">
              <a:buSzPct val="135000"/>
              <a:buFont typeface="Arial" panose="020B0604020202020204" pitchFamily="34" charset="0"/>
              <a:buChar char="•"/>
            </a:pPr>
            <a:r>
              <a:rPr lang="en-US" sz="2400" b="1" dirty="0" smtClean="0">
                <a:solidFill>
                  <a:schemeClr val="tx1"/>
                </a:solidFill>
              </a:rPr>
              <a:t>Media attraction</a:t>
            </a:r>
          </a:p>
          <a:p>
            <a:pPr marL="822960" lvl="1" indent="-457200">
              <a:buSzPct val="135000"/>
              <a:buFont typeface="Arial" panose="020B0604020202020204" pitchFamily="34" charset="0"/>
              <a:buChar char="•"/>
            </a:pPr>
            <a:r>
              <a:rPr lang="en-US" sz="2400" b="1" dirty="0" smtClean="0">
                <a:solidFill>
                  <a:schemeClr val="tx1"/>
                </a:solidFill>
              </a:rPr>
              <a:t>Funding and support sources</a:t>
            </a:r>
          </a:p>
          <a:p>
            <a:pPr marL="822960" lvl="1" indent="-457200">
              <a:buSzPct val="135000"/>
              <a:buFont typeface="Arial" panose="020B0604020202020204" pitchFamily="34" charset="0"/>
              <a:buChar char="•"/>
            </a:pPr>
            <a:r>
              <a:rPr lang="en-US" sz="2400" b="1" dirty="0" smtClean="0">
                <a:solidFill>
                  <a:schemeClr val="tx1"/>
                </a:solidFill>
              </a:rPr>
              <a:t>Key events</a:t>
            </a:r>
            <a:endParaRPr lang="en-US" sz="2400" b="1" dirty="0">
              <a:solidFill>
                <a:schemeClr val="tx1"/>
              </a:solidFill>
              <a:hlinkClick r:id="rId3"/>
            </a:endParaRPr>
          </a:p>
        </p:txBody>
      </p:sp>
    </p:spTree>
    <p:extLst>
      <p:ext uri="{BB962C8B-B14F-4D97-AF65-F5344CB8AC3E}">
        <p14:creationId xmlns:p14="http://schemas.microsoft.com/office/powerpoint/2010/main" val="292042249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020762"/>
          </a:xfrm>
        </p:spPr>
        <p:txBody>
          <a:bodyPr>
            <a:normAutofit/>
          </a:bodyPr>
          <a:lstStyle/>
          <a:p>
            <a:r>
              <a:rPr lang="en-US" sz="3600" dirty="0" smtClean="0"/>
              <a:t>Event planning</a:t>
            </a:r>
            <a:endParaRPr lang="en-US" sz="3600" dirty="0"/>
          </a:p>
        </p:txBody>
      </p:sp>
      <p:sp>
        <p:nvSpPr>
          <p:cNvPr id="3" name="Content Placeholder 2"/>
          <p:cNvSpPr>
            <a:spLocks noGrp="1"/>
          </p:cNvSpPr>
          <p:nvPr>
            <p:ph idx="1"/>
          </p:nvPr>
        </p:nvSpPr>
        <p:spPr>
          <a:xfrm>
            <a:off x="533400" y="1600200"/>
            <a:ext cx="8229600" cy="4525963"/>
          </a:xfrm>
        </p:spPr>
        <p:txBody>
          <a:bodyPr>
            <a:normAutofit/>
          </a:bodyPr>
          <a:lstStyle/>
          <a:p>
            <a:pPr marL="203200" indent="0">
              <a:buNone/>
            </a:pPr>
            <a:r>
              <a:rPr lang="en-US" b="1" dirty="0">
                <a:solidFill>
                  <a:schemeClr val="tx1"/>
                </a:solidFill>
              </a:rPr>
              <a:t>S</a:t>
            </a:r>
            <a:r>
              <a:rPr lang="en-US" b="1" dirty="0" smtClean="0">
                <a:solidFill>
                  <a:schemeClr val="tx1"/>
                </a:solidFill>
              </a:rPr>
              <a:t>ample PACE event</a:t>
            </a:r>
          </a:p>
          <a:p>
            <a:pPr marL="603250" lvl="1" indent="0">
              <a:buNone/>
            </a:pPr>
            <a:endParaRPr lang="en-US" b="1" dirty="0" smtClean="0">
              <a:solidFill>
                <a:schemeClr val="tx1"/>
              </a:solidFill>
            </a:endParaRPr>
          </a:p>
          <a:p>
            <a:pPr marL="603250" lvl="1" indent="0">
              <a:buNone/>
            </a:pPr>
            <a:r>
              <a:rPr lang="en-US" b="1" dirty="0" smtClean="0">
                <a:solidFill>
                  <a:schemeClr val="tx1"/>
                </a:solidFill>
              </a:rPr>
              <a:t>Event Title:  </a:t>
            </a:r>
            <a:r>
              <a:rPr lang="en-US" b="1" i="1" dirty="0" smtClean="0">
                <a:solidFill>
                  <a:schemeClr val="tx1"/>
                </a:solidFill>
              </a:rPr>
              <a:t>(insert event name)</a:t>
            </a:r>
          </a:p>
          <a:p>
            <a:pPr marL="603250" lvl="1" indent="0">
              <a:buNone/>
            </a:pPr>
            <a:r>
              <a:rPr lang="en-US" b="1" dirty="0" smtClean="0">
                <a:solidFill>
                  <a:schemeClr val="tx1"/>
                </a:solidFill>
              </a:rPr>
              <a:t>Officer: </a:t>
            </a:r>
            <a:r>
              <a:rPr lang="en-US" b="1" i="1" dirty="0" smtClean="0">
                <a:solidFill>
                  <a:schemeClr val="tx1"/>
                </a:solidFill>
              </a:rPr>
              <a:t>Position or Person responsible</a:t>
            </a:r>
          </a:p>
          <a:p>
            <a:pPr marL="603250" lvl="1" indent="0">
              <a:buNone/>
            </a:pPr>
            <a:r>
              <a:rPr lang="en-US" b="1" dirty="0" smtClean="0">
                <a:solidFill>
                  <a:schemeClr val="tx1"/>
                </a:solidFill>
              </a:rPr>
              <a:t>Location:</a:t>
            </a:r>
          </a:p>
          <a:p>
            <a:pPr marL="603250" lvl="1" indent="0">
              <a:buNone/>
            </a:pPr>
            <a:r>
              <a:rPr lang="en-US" b="1" dirty="0" smtClean="0">
                <a:solidFill>
                  <a:schemeClr val="tx1"/>
                </a:solidFill>
              </a:rPr>
              <a:t>Date/Time:</a:t>
            </a:r>
          </a:p>
          <a:p>
            <a:pPr marL="603250" lvl="1" indent="0">
              <a:buNone/>
            </a:pPr>
            <a:r>
              <a:rPr lang="en-US" b="1" dirty="0" smtClean="0">
                <a:solidFill>
                  <a:schemeClr val="tx1"/>
                </a:solidFill>
              </a:rPr>
              <a:t>Topic: 	</a:t>
            </a:r>
          </a:p>
          <a:p>
            <a:pPr marL="1223010" lvl="2" indent="-457200">
              <a:buFont typeface="Wingdings" panose="05000000000000000000" pitchFamily="2" charset="2"/>
              <a:buChar char="§"/>
            </a:pPr>
            <a:r>
              <a:rPr lang="en-US" b="1" dirty="0" smtClean="0">
                <a:solidFill>
                  <a:schemeClr val="tx1"/>
                </a:solidFill>
              </a:rPr>
              <a:t>Networking for the Career You Want</a:t>
            </a:r>
          </a:p>
          <a:p>
            <a:pPr marL="1223010" lvl="2" indent="-457200">
              <a:buFont typeface="Wingdings" panose="05000000000000000000" pitchFamily="2" charset="2"/>
              <a:buChar char="§"/>
            </a:pPr>
            <a:r>
              <a:rPr lang="en-US" b="1" dirty="0" smtClean="0">
                <a:solidFill>
                  <a:schemeClr val="tx1"/>
                </a:solidFill>
              </a:rPr>
              <a:t>Job Search</a:t>
            </a:r>
          </a:p>
          <a:p>
            <a:pPr marL="1223010" lvl="2" indent="-457200">
              <a:buFont typeface="Wingdings" panose="05000000000000000000" pitchFamily="2" charset="2"/>
              <a:buChar char="§"/>
            </a:pPr>
            <a:r>
              <a:rPr lang="en-US" b="1" dirty="0" smtClean="0">
                <a:solidFill>
                  <a:schemeClr val="tx1"/>
                </a:solidFill>
              </a:rPr>
              <a:t>Difference Makers</a:t>
            </a:r>
          </a:p>
          <a:p>
            <a:pPr marL="1223010" lvl="2" indent="-457200">
              <a:buFont typeface="Wingdings" panose="05000000000000000000" pitchFamily="2" charset="2"/>
              <a:buChar char="§"/>
            </a:pPr>
            <a:r>
              <a:rPr lang="en-US" b="1" dirty="0" smtClean="0">
                <a:solidFill>
                  <a:schemeClr val="tx1"/>
                </a:solidFill>
              </a:rPr>
              <a:t>Leadership</a:t>
            </a:r>
          </a:p>
          <a:p>
            <a:pPr marL="1223010" lvl="2" indent="-457200">
              <a:buFont typeface="Wingdings" panose="05000000000000000000" pitchFamily="2" charset="2"/>
              <a:buChar char="§"/>
            </a:pPr>
            <a:r>
              <a:rPr lang="en-US" b="1" dirty="0" smtClean="0">
                <a:solidFill>
                  <a:schemeClr val="tx1"/>
                </a:solidFill>
              </a:rPr>
              <a:t>Interviewing Skills For Engineers</a:t>
            </a:r>
          </a:p>
          <a:p>
            <a:endParaRPr lang="en-US" b="1" dirty="0">
              <a:solidFill>
                <a:schemeClr val="tx1"/>
              </a:solidFill>
            </a:endParaRPr>
          </a:p>
        </p:txBody>
      </p:sp>
    </p:spTree>
    <p:extLst>
      <p:ext uri="{BB962C8B-B14F-4D97-AF65-F5344CB8AC3E}">
        <p14:creationId xmlns:p14="http://schemas.microsoft.com/office/powerpoint/2010/main" val="38619692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p:txBody>
          <a:bodyPr/>
          <a:lstStyle/>
          <a:p>
            <a:pPr lvl="0"/>
            <a:r>
              <a:rPr lang="en-US" sz="3600" dirty="0" smtClean="0">
                <a:sym typeface="Arial"/>
              </a:rPr>
              <a:t>Successful Meetings</a:t>
            </a:r>
            <a:endParaRPr lang="en-US" sz="3600" dirty="0">
              <a:sym typeface="Arial"/>
            </a:endParaRPr>
          </a:p>
        </p:txBody>
      </p:sp>
      <p:sp>
        <p:nvSpPr>
          <p:cNvPr id="422" name="Shape 422"/>
          <p:cNvSpPr txBox="1">
            <a:spLocks noGrp="1"/>
          </p:cNvSpPr>
          <p:nvPr>
            <p:ph type="body" idx="1"/>
          </p:nvPr>
        </p:nvSpPr>
        <p:spPr/>
        <p:txBody>
          <a:bodyPr/>
          <a:lstStyle/>
          <a:p>
            <a:pPr lvl="0"/>
            <a:r>
              <a:rPr lang="en-US" b="1" dirty="0" smtClean="0">
                <a:solidFill>
                  <a:schemeClr val="tx1"/>
                </a:solidFill>
                <a:sym typeface="Arial"/>
              </a:rPr>
              <a:t> Select a topic </a:t>
            </a:r>
          </a:p>
          <a:p>
            <a:pPr lvl="2" indent="-457200"/>
            <a:r>
              <a:rPr lang="en-US" b="1" dirty="0" smtClean="0">
                <a:solidFill>
                  <a:schemeClr val="tx1"/>
                </a:solidFill>
                <a:sym typeface="Arial"/>
              </a:rPr>
              <a:t>What interests your members?  </a:t>
            </a:r>
          </a:p>
          <a:p>
            <a:pPr lvl="2" indent="-457200"/>
            <a:r>
              <a:rPr lang="en-US" b="1" dirty="0" smtClean="0">
                <a:solidFill>
                  <a:schemeClr val="tx1"/>
                </a:solidFill>
                <a:sym typeface="Arial"/>
              </a:rPr>
              <a:t>Do not limit subject matter - related fields may be appropriate and of interest (technical, educational, professional) </a:t>
            </a:r>
          </a:p>
          <a:p>
            <a:pPr lvl="0"/>
            <a:r>
              <a:rPr lang="en-US" b="1" dirty="0" smtClean="0">
                <a:solidFill>
                  <a:schemeClr val="tx1"/>
                </a:solidFill>
                <a:sym typeface="Arial"/>
              </a:rPr>
              <a:t> Select a format</a:t>
            </a:r>
          </a:p>
          <a:p>
            <a:pPr lvl="2" indent="-457200"/>
            <a:r>
              <a:rPr lang="en-US" b="1" dirty="0" smtClean="0">
                <a:solidFill>
                  <a:schemeClr val="tx1"/>
                </a:solidFill>
                <a:sym typeface="Arial"/>
              </a:rPr>
              <a:t>Seminar, tutorial, conference, lecture?</a:t>
            </a:r>
          </a:p>
          <a:p>
            <a:r>
              <a:rPr lang="en-US" b="1" dirty="0" smtClean="0">
                <a:solidFill>
                  <a:schemeClr val="tx1"/>
                </a:solidFill>
              </a:rPr>
              <a:t> Select a location</a:t>
            </a:r>
          </a:p>
          <a:p>
            <a:pPr lvl="2" indent="-457200"/>
            <a:r>
              <a:rPr lang="en-US" b="1" dirty="0" smtClean="0">
                <a:solidFill>
                  <a:schemeClr val="tx1"/>
                </a:solidFill>
              </a:rPr>
              <a:t>Offices, university, school, library, church, public building</a:t>
            </a:r>
          </a:p>
          <a:p>
            <a:pPr lvl="2"/>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p:txBody>
          <a:bodyPr/>
          <a:lstStyle/>
          <a:p>
            <a:pPr lvl="0"/>
            <a:r>
              <a:rPr lang="en-US" sz="3600" dirty="0" smtClean="0">
                <a:sym typeface="Arial"/>
              </a:rPr>
              <a:t>Logistics</a:t>
            </a:r>
            <a:endParaRPr lang="en-US" sz="3600" dirty="0">
              <a:sym typeface="Arial"/>
            </a:endParaRPr>
          </a:p>
        </p:txBody>
      </p:sp>
      <p:sp>
        <p:nvSpPr>
          <p:cNvPr id="428" name="Shape 428"/>
          <p:cNvSpPr txBox="1">
            <a:spLocks noGrp="1"/>
          </p:cNvSpPr>
          <p:nvPr>
            <p:ph type="body" idx="1"/>
          </p:nvPr>
        </p:nvSpPr>
        <p:spPr>
          <a:xfrm>
            <a:off x="3276600" y="1600200"/>
            <a:ext cx="5410200" cy="4525961"/>
          </a:xfrm>
        </p:spPr>
        <p:txBody>
          <a:bodyPr/>
          <a:lstStyle/>
          <a:p>
            <a:pPr marL="400050" indent="-342900">
              <a:buSzPct val="85000"/>
              <a:buFont typeface="Wingdings" panose="05000000000000000000" pitchFamily="2" charset="2"/>
              <a:buChar char="ü"/>
            </a:pPr>
            <a:r>
              <a:rPr lang="en-US" b="1" dirty="0" smtClean="0">
                <a:solidFill>
                  <a:schemeClr val="tx1"/>
                </a:solidFill>
                <a:sym typeface="Arial"/>
              </a:rPr>
              <a:t>Centrally located, conveniently accessible</a:t>
            </a:r>
          </a:p>
          <a:p>
            <a:pPr marL="400050" indent="-342900">
              <a:buSzPct val="85000"/>
              <a:buFont typeface="Wingdings" panose="05000000000000000000" pitchFamily="2" charset="2"/>
              <a:buChar char="ü"/>
            </a:pPr>
            <a:r>
              <a:rPr lang="en-US" b="1" dirty="0" smtClean="0">
                <a:solidFill>
                  <a:schemeClr val="tx1"/>
                </a:solidFill>
                <a:sym typeface="Arial"/>
              </a:rPr>
              <a:t>Sufficient parking</a:t>
            </a:r>
          </a:p>
          <a:p>
            <a:pPr marL="400050" indent="-342900">
              <a:buSzPct val="85000"/>
              <a:buFont typeface="Wingdings" panose="05000000000000000000" pitchFamily="2" charset="2"/>
              <a:buChar char="ü"/>
            </a:pPr>
            <a:r>
              <a:rPr lang="en-US" b="1" dirty="0" smtClean="0">
                <a:solidFill>
                  <a:schemeClr val="tx1"/>
                </a:solidFill>
                <a:sym typeface="Arial"/>
              </a:rPr>
              <a:t>Select a regular schedule for meetings</a:t>
            </a:r>
          </a:p>
          <a:p>
            <a:pPr marL="400050" indent="-342900">
              <a:buSzPct val="85000"/>
              <a:buFont typeface="Wingdings" panose="05000000000000000000" pitchFamily="2" charset="2"/>
              <a:buChar char="ü"/>
            </a:pPr>
            <a:r>
              <a:rPr lang="en-US" b="1" dirty="0" smtClean="0">
                <a:solidFill>
                  <a:schemeClr val="tx1"/>
                </a:solidFill>
                <a:sym typeface="Arial"/>
              </a:rPr>
              <a:t>Plan ahead for 6 months or a year</a:t>
            </a:r>
          </a:p>
          <a:p>
            <a:pPr marL="400050" indent="-342900">
              <a:buSzPct val="85000"/>
              <a:buFont typeface="Wingdings" panose="05000000000000000000" pitchFamily="2" charset="2"/>
              <a:buChar char="ü"/>
            </a:pPr>
            <a:r>
              <a:rPr lang="en-US" b="1" dirty="0" smtClean="0">
                <a:solidFill>
                  <a:schemeClr val="tx1"/>
                </a:solidFill>
                <a:sym typeface="Arial"/>
              </a:rPr>
              <a:t>Post meeting info on Web, newsletters or emails</a:t>
            </a:r>
          </a:p>
          <a:p>
            <a:pPr marL="914400" lvl="0" indent="-457200">
              <a:buSzPct val="85000"/>
              <a:buFont typeface="Wingdings" panose="05000000000000000000" pitchFamily="2" charset="2"/>
              <a:buChar char="ü"/>
            </a:pPr>
            <a:endParaRPr lang="en-US" sz="2800" b="1" dirty="0">
              <a:solidFill>
                <a:schemeClr val="tx1"/>
              </a:solidFill>
              <a:sym typeface="Aria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38" y="19050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p:txBody>
          <a:bodyPr/>
          <a:lstStyle/>
          <a:p>
            <a:pPr lvl="0"/>
            <a:r>
              <a:rPr lang="en-US" sz="3600" dirty="0" smtClean="0">
                <a:sym typeface="Arial"/>
              </a:rPr>
              <a:t>Technical Programs</a:t>
            </a:r>
            <a:endParaRPr lang="en-US" sz="3600" dirty="0">
              <a:sym typeface="Arial"/>
            </a:endParaRPr>
          </a:p>
        </p:txBody>
      </p:sp>
      <p:sp>
        <p:nvSpPr>
          <p:cNvPr id="434" name="Shape 434"/>
          <p:cNvSpPr txBox="1">
            <a:spLocks noGrp="1"/>
          </p:cNvSpPr>
          <p:nvPr>
            <p:ph type="body" idx="1"/>
          </p:nvPr>
        </p:nvSpPr>
        <p:spPr/>
        <p:txBody>
          <a:bodyPr/>
          <a:lstStyle/>
          <a:p>
            <a:pPr marL="203200" lvl="0" indent="0">
              <a:buNone/>
            </a:pPr>
            <a:r>
              <a:rPr lang="en-US" b="1" dirty="0" smtClean="0">
                <a:solidFill>
                  <a:schemeClr val="tx1"/>
                </a:solidFill>
                <a:sym typeface="Arial"/>
              </a:rPr>
              <a:t>Find a good speaker</a:t>
            </a:r>
          </a:p>
          <a:p>
            <a:pPr marL="800100" lvl="1" indent="-342900">
              <a:buSzPct val="135000"/>
              <a:buFont typeface="Arial" panose="020B0604020202020204" pitchFamily="34" charset="0"/>
              <a:buChar char="•"/>
            </a:pPr>
            <a:r>
              <a:rPr lang="en-US" b="1" dirty="0" smtClean="0">
                <a:solidFill>
                  <a:schemeClr val="tx1"/>
                </a:solidFill>
                <a:sym typeface="Arial"/>
              </a:rPr>
              <a:t>Distinguished Lecturers Program</a:t>
            </a:r>
          </a:p>
          <a:p>
            <a:pPr marL="800100" lvl="1" indent="-342900">
              <a:buSzPct val="135000"/>
              <a:buFont typeface="Arial" panose="020B0604020202020204" pitchFamily="34" charset="0"/>
              <a:buChar char="•"/>
            </a:pPr>
            <a:r>
              <a:rPr lang="en-US" b="1" dirty="0" smtClean="0">
                <a:solidFill>
                  <a:schemeClr val="tx1"/>
                </a:solidFill>
                <a:sym typeface="Arial"/>
                <a:hlinkClick r:id="rId3"/>
              </a:rPr>
              <a:t>www.ieee.org/portal/pages/tab/cha/lectweb2.html</a:t>
            </a:r>
            <a:r>
              <a:rPr lang="en-US" b="1" dirty="0" smtClean="0">
                <a:solidFill>
                  <a:schemeClr val="tx1"/>
                </a:solidFill>
                <a:sym typeface="Arial"/>
              </a:rPr>
              <a:t> </a:t>
            </a:r>
          </a:p>
          <a:p>
            <a:pPr marL="800100" lvl="1" indent="-342900">
              <a:buSzPct val="135000"/>
              <a:buFont typeface="Arial" panose="020B0604020202020204" pitchFamily="34" charset="0"/>
              <a:buChar char="•"/>
            </a:pPr>
            <a:r>
              <a:rPr lang="en-US" b="1" dirty="0" smtClean="0">
                <a:solidFill>
                  <a:schemeClr val="tx1"/>
                </a:solidFill>
                <a:sym typeface="Arial"/>
              </a:rPr>
              <a:t>Authors of papers with appropriate interesting material</a:t>
            </a:r>
          </a:p>
          <a:p>
            <a:pPr marL="800100" lvl="1" indent="-342900">
              <a:buSzPct val="135000"/>
              <a:buFont typeface="Arial" panose="020B0604020202020204" pitchFamily="34" charset="0"/>
              <a:buChar char="•"/>
            </a:pPr>
            <a:r>
              <a:rPr lang="en-US" b="1" dirty="0" smtClean="0">
                <a:solidFill>
                  <a:schemeClr val="tx1"/>
                </a:solidFill>
                <a:sym typeface="Arial"/>
              </a:rPr>
              <a:t>Consult other Chapters or your Society members</a:t>
            </a:r>
          </a:p>
          <a:p>
            <a:pPr marL="800100" lvl="1" indent="-342900">
              <a:buSzPct val="135000"/>
              <a:buFont typeface="Arial" panose="020B0604020202020204" pitchFamily="34" charset="0"/>
              <a:buChar char="•"/>
            </a:pPr>
            <a:r>
              <a:rPr lang="en-US" b="1" dirty="0" smtClean="0">
                <a:solidFill>
                  <a:schemeClr val="tx1"/>
                </a:solidFill>
                <a:sym typeface="Arial"/>
              </a:rPr>
              <a:t>Local colleges and universities</a:t>
            </a:r>
          </a:p>
          <a:p>
            <a:pPr marL="800100" lvl="1" indent="-342900">
              <a:buSzPct val="135000"/>
              <a:buFont typeface="Arial" panose="020B0604020202020204" pitchFamily="34" charset="0"/>
              <a:buChar char="•"/>
            </a:pPr>
            <a:r>
              <a:rPr lang="en-US" b="1" dirty="0" smtClean="0">
                <a:solidFill>
                  <a:schemeClr val="tx1"/>
                </a:solidFill>
                <a:sym typeface="Arial"/>
              </a:rPr>
              <a:t>Local professional associations</a:t>
            </a:r>
          </a:p>
          <a:p>
            <a:pPr marL="800100" lvl="1" indent="-342900">
              <a:buSzPct val="135000"/>
              <a:buFont typeface="Arial" panose="020B0604020202020204" pitchFamily="34" charset="0"/>
              <a:buChar char="•"/>
            </a:pPr>
            <a:r>
              <a:rPr lang="en-US" b="1" dirty="0" smtClean="0">
                <a:solidFill>
                  <a:schemeClr val="tx1"/>
                </a:solidFill>
                <a:sym typeface="Arial"/>
              </a:rPr>
              <a:t>Corporations in your area</a:t>
            </a:r>
          </a:p>
          <a:p>
            <a:pPr marL="800100" lvl="1" indent="-342900">
              <a:buSzPct val="135000"/>
              <a:buFont typeface="Arial" panose="020B0604020202020204" pitchFamily="34" charset="0"/>
              <a:buChar char="•"/>
            </a:pPr>
            <a:r>
              <a:rPr lang="en-US" b="1" dirty="0" smtClean="0">
                <a:solidFill>
                  <a:schemeClr val="tx1"/>
                </a:solidFill>
                <a:sym typeface="Arial"/>
              </a:rPr>
              <a:t>Other Adjacent Sections/Chapters</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p:txBody>
          <a:bodyPr/>
          <a:lstStyle/>
          <a:p>
            <a:pPr lvl="0"/>
            <a:r>
              <a:rPr lang="en-US" sz="3600" dirty="0" smtClean="0">
                <a:sym typeface="Arial"/>
              </a:rPr>
              <a:t>Educational Programs</a:t>
            </a:r>
            <a:endParaRPr lang="en-US" sz="3600" dirty="0">
              <a:sym typeface="Arial"/>
            </a:endParaRPr>
          </a:p>
        </p:txBody>
      </p:sp>
      <p:sp>
        <p:nvSpPr>
          <p:cNvPr id="440" name="Shape 440"/>
          <p:cNvSpPr txBox="1">
            <a:spLocks noGrp="1"/>
          </p:cNvSpPr>
          <p:nvPr>
            <p:ph type="body" idx="1"/>
          </p:nvPr>
        </p:nvSpPr>
        <p:spPr/>
        <p:txBody>
          <a:bodyPr/>
          <a:lstStyle/>
          <a:p>
            <a:pPr marL="457200" lvl="0" indent="-457200"/>
            <a:r>
              <a:rPr lang="en-US" b="1" dirty="0" smtClean="0">
                <a:solidFill>
                  <a:schemeClr val="tx1"/>
                </a:solidFill>
                <a:sym typeface="Arial"/>
              </a:rPr>
              <a:t>Find a course</a:t>
            </a:r>
          </a:p>
          <a:p>
            <a:pPr marL="203200" lvl="0" indent="0">
              <a:buNone/>
            </a:pPr>
            <a:r>
              <a:rPr lang="en-US" b="1" dirty="0" smtClean="0">
                <a:sym typeface="Arial"/>
                <a:hlinkClick r:id="rId3"/>
              </a:rPr>
              <a:t>www.ieee.org/web/education/ceus/organize.html</a:t>
            </a:r>
            <a:r>
              <a:rPr lang="en-US" b="1" dirty="0" smtClean="0">
                <a:sym typeface="Arial"/>
              </a:rPr>
              <a:t>  </a:t>
            </a:r>
          </a:p>
          <a:p>
            <a:pPr marL="457200" lvl="0" indent="-457200"/>
            <a:r>
              <a:rPr lang="en-US" b="1" dirty="0" smtClean="0">
                <a:solidFill>
                  <a:schemeClr val="tx1"/>
                </a:solidFill>
                <a:sym typeface="Arial"/>
              </a:rPr>
              <a:t>IEEE Expert Now</a:t>
            </a:r>
          </a:p>
          <a:p>
            <a:pPr marL="203200" lvl="0" indent="0">
              <a:buNone/>
            </a:pPr>
            <a:r>
              <a:rPr lang="en-US" b="1" dirty="0" smtClean="0">
                <a:sym typeface="Arial"/>
                <a:hlinkClick r:id="rId4"/>
              </a:rPr>
              <a:t>www.ieee.org/web/education/Expert_Now_IEEE/modules.html</a:t>
            </a:r>
            <a:r>
              <a:rPr lang="en-US" b="1" dirty="0" smtClean="0">
                <a:sym typeface="Arial"/>
              </a:rPr>
              <a:t>  </a:t>
            </a:r>
          </a:p>
          <a:p>
            <a:pPr marL="457200" lvl="0" indent="-457200"/>
            <a:r>
              <a:rPr lang="en-US" b="1" dirty="0" smtClean="0">
                <a:solidFill>
                  <a:schemeClr val="tx1"/>
                </a:solidFill>
                <a:sym typeface="Arial"/>
              </a:rPr>
              <a:t>IEEE Standards Education</a:t>
            </a:r>
          </a:p>
          <a:p>
            <a:pPr marL="203200" lvl="0" indent="0">
              <a:buNone/>
            </a:pPr>
            <a:r>
              <a:rPr lang="en-US" b="1" dirty="0" smtClean="0">
                <a:sym typeface="Arial"/>
                <a:hlinkClick r:id="rId5"/>
              </a:rPr>
              <a:t>www.ieee.org/portal/cms_docs/education/setf/index.html</a:t>
            </a:r>
            <a:endParaRPr lang="en-US" b="1" dirty="0" smtClean="0">
              <a:sym typeface="Arial"/>
            </a:endParaRPr>
          </a:p>
          <a:p>
            <a:pPr marL="457200" lvl="0" indent="-457200"/>
            <a:r>
              <a:rPr lang="en-US" b="1" dirty="0" smtClean="0">
                <a:sym typeface="Arial"/>
              </a:rPr>
              <a:t> </a:t>
            </a:r>
            <a:r>
              <a:rPr lang="en-US" b="1" dirty="0" smtClean="0">
                <a:solidFill>
                  <a:schemeClr val="tx1"/>
                </a:solidFill>
                <a:sym typeface="Arial"/>
              </a:rPr>
              <a:t>Apply for CEUs (if applicable)</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p:txBody>
          <a:bodyPr/>
          <a:lstStyle/>
          <a:p>
            <a:pPr lvl="0"/>
            <a:r>
              <a:rPr lang="en-US" sz="3600" smtClean="0">
                <a:sym typeface="Arial"/>
              </a:rPr>
              <a:t>Professional Programs</a:t>
            </a:r>
            <a:endParaRPr lang="en-US" sz="3600" dirty="0">
              <a:sym typeface="Arial"/>
            </a:endParaRPr>
          </a:p>
        </p:txBody>
      </p:sp>
      <p:sp>
        <p:nvSpPr>
          <p:cNvPr id="446" name="Shape 446"/>
          <p:cNvSpPr txBox="1">
            <a:spLocks noGrp="1"/>
          </p:cNvSpPr>
          <p:nvPr>
            <p:ph type="body" idx="1"/>
          </p:nvPr>
        </p:nvSpPr>
        <p:spPr>
          <a:xfrm>
            <a:off x="457200" y="1600200"/>
            <a:ext cx="8458200" cy="4525961"/>
          </a:xfrm>
        </p:spPr>
        <p:txBody>
          <a:bodyPr/>
          <a:lstStyle/>
          <a:p>
            <a:pPr marL="457200" indent="-457200"/>
            <a:r>
              <a:rPr lang="en-US" b="1" dirty="0" smtClean="0">
                <a:solidFill>
                  <a:schemeClr val="tx1"/>
                </a:solidFill>
                <a:sym typeface="Arial"/>
              </a:rPr>
              <a:t>Professional Development Seminars</a:t>
            </a:r>
          </a:p>
          <a:p>
            <a:pPr marL="203200" lvl="0" indent="0">
              <a:buNone/>
            </a:pPr>
            <a:r>
              <a:rPr lang="en-US" b="1" dirty="0" smtClean="0">
                <a:sym typeface="Arial"/>
                <a:hlinkClick r:id="rId3"/>
              </a:rPr>
              <a:t>www.ieeeusa.org/volunteers/pace/mpac.asp</a:t>
            </a:r>
            <a:r>
              <a:rPr lang="en-US" b="1" dirty="0" smtClean="0">
                <a:sym typeface="Arial"/>
              </a:rPr>
              <a:t>  </a:t>
            </a:r>
          </a:p>
          <a:p>
            <a:pPr marL="203200" lvl="0" indent="0">
              <a:buNone/>
            </a:pPr>
            <a:endParaRPr lang="en-US" b="1" dirty="0" smtClean="0">
              <a:sym typeface="Arial"/>
            </a:endParaRPr>
          </a:p>
          <a:p>
            <a:pPr marL="457200" indent="-457200"/>
            <a:r>
              <a:rPr lang="en-US" b="1" dirty="0" smtClean="0">
                <a:solidFill>
                  <a:schemeClr val="tx1"/>
                </a:solidFill>
                <a:sym typeface="Arial"/>
              </a:rPr>
              <a:t>Non-technical meeting topics</a:t>
            </a:r>
          </a:p>
          <a:p>
            <a:pPr marL="914400" lvl="1" indent="-457200">
              <a:buFont typeface="Wingdings" panose="05000000000000000000" pitchFamily="2" charset="2"/>
              <a:buChar char="§"/>
            </a:pPr>
            <a:r>
              <a:rPr lang="en-US" sz="2400" b="1" dirty="0" smtClean="0">
                <a:sym typeface="Arial"/>
              </a:rPr>
              <a:t>Local Congressman</a:t>
            </a:r>
          </a:p>
          <a:p>
            <a:pPr marL="914400" lvl="1" indent="-457200">
              <a:buFont typeface="Wingdings" panose="05000000000000000000" pitchFamily="2" charset="2"/>
              <a:buChar char="§"/>
            </a:pPr>
            <a:r>
              <a:rPr lang="en-US" sz="2400" b="1" dirty="0" smtClean="0"/>
              <a:t>Business leaders</a:t>
            </a:r>
          </a:p>
          <a:p>
            <a:pPr marL="914400" lvl="1" indent="-457200">
              <a:buFont typeface="Wingdings" panose="05000000000000000000" pitchFamily="2" charset="2"/>
              <a:buChar char="§"/>
            </a:pPr>
            <a:r>
              <a:rPr lang="en-US" sz="2400" b="1" dirty="0" smtClean="0">
                <a:sym typeface="Arial"/>
              </a:rPr>
              <a:t>Nonprofit organizations – community service</a:t>
            </a:r>
          </a:p>
          <a:p>
            <a:pPr marL="914400" lvl="1" indent="-457200">
              <a:buFont typeface="Wingdings" panose="05000000000000000000" pitchFamily="2" charset="2"/>
              <a:buChar char="§"/>
            </a:pPr>
            <a:r>
              <a:rPr lang="en-US" sz="2400" b="1" dirty="0" smtClean="0">
                <a:sym typeface="Arial"/>
              </a:rPr>
              <a:t>Career enhancement topics</a:t>
            </a:r>
          </a:p>
          <a:p>
            <a:pPr marL="914400" lvl="1" indent="-457200">
              <a:buFont typeface="Wingdings" panose="05000000000000000000" pitchFamily="2" charset="2"/>
              <a:buChar char="§"/>
            </a:pPr>
            <a:r>
              <a:rPr lang="en-US" sz="2400" b="1" dirty="0" smtClean="0">
                <a:sym typeface="Arial"/>
              </a:rPr>
              <a:t>Government relations</a:t>
            </a:r>
            <a:endParaRPr lang="en-US" sz="2400" b="1" dirty="0">
              <a:sym typeface="Arial"/>
            </a:endParaRPr>
          </a:p>
        </p:txBody>
      </p:sp>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p:txBody>
          <a:bodyPr/>
          <a:lstStyle/>
          <a:p>
            <a:pPr lvl="0"/>
            <a:r>
              <a:rPr lang="en-US" sz="3600" smtClean="0">
                <a:sym typeface="Arial"/>
              </a:rPr>
              <a:t>Funding Sources</a:t>
            </a:r>
            <a:endParaRPr lang="en-US" sz="3600">
              <a:sym typeface="Arial"/>
            </a:endParaRPr>
          </a:p>
        </p:txBody>
      </p:sp>
      <p:sp>
        <p:nvSpPr>
          <p:cNvPr id="452" name="Shape 452"/>
          <p:cNvSpPr txBox="1">
            <a:spLocks noGrp="1"/>
          </p:cNvSpPr>
          <p:nvPr>
            <p:ph type="body" idx="1"/>
          </p:nvPr>
        </p:nvSpPr>
        <p:spPr/>
        <p:txBody>
          <a:bodyPr/>
          <a:lstStyle/>
          <a:p>
            <a:pPr marL="457200" lvl="0" indent="-457200"/>
            <a:r>
              <a:rPr lang="en-US" b="1" dirty="0" smtClean="0">
                <a:solidFill>
                  <a:schemeClr val="tx1"/>
                </a:solidFill>
                <a:sym typeface="Arial"/>
              </a:rPr>
              <a:t>Technical Programs</a:t>
            </a:r>
          </a:p>
          <a:p>
            <a:pPr marL="822960" lvl="1" indent="-182880"/>
            <a:r>
              <a:rPr lang="en-US" sz="2400" b="1" dirty="0" smtClean="0">
                <a:solidFill>
                  <a:schemeClr val="tx1"/>
                </a:solidFill>
                <a:sym typeface="Arial"/>
              </a:rPr>
              <a:t>  Technical Societies/Chapters</a:t>
            </a:r>
          </a:p>
          <a:p>
            <a:pPr marL="457200" lvl="0" indent="-457200"/>
            <a:r>
              <a:rPr lang="en-US" b="1" dirty="0" smtClean="0">
                <a:solidFill>
                  <a:schemeClr val="tx1"/>
                </a:solidFill>
                <a:sym typeface="Arial"/>
              </a:rPr>
              <a:t>Educational Programs</a:t>
            </a:r>
          </a:p>
          <a:p>
            <a:pPr marL="822960" lvl="1" indent="-182880"/>
            <a:r>
              <a:rPr lang="en-US" sz="2400" b="1" dirty="0" smtClean="0">
                <a:solidFill>
                  <a:schemeClr val="tx1"/>
                </a:solidFill>
                <a:sym typeface="Arial"/>
              </a:rPr>
              <a:t>  Ticket Prices for offering CEUs</a:t>
            </a:r>
          </a:p>
          <a:p>
            <a:pPr marL="822960" lvl="1" indent="-182880">
              <a:spcBef>
                <a:spcPts val="0"/>
              </a:spcBef>
            </a:pPr>
            <a:r>
              <a:rPr lang="en-US" sz="2400" b="1" dirty="0" smtClean="0">
                <a:solidFill>
                  <a:schemeClr val="tx1"/>
                </a:solidFill>
                <a:sym typeface="Arial"/>
              </a:rPr>
              <a:t>  Online training available for minimal cost</a:t>
            </a:r>
          </a:p>
          <a:p>
            <a:pPr marL="457200" lvl="0" indent="-457200"/>
            <a:r>
              <a:rPr lang="en-US" b="1" dirty="0" smtClean="0">
                <a:solidFill>
                  <a:schemeClr val="tx1"/>
                </a:solidFill>
                <a:sym typeface="Arial"/>
              </a:rPr>
              <a:t>Professional Programs</a:t>
            </a:r>
          </a:p>
          <a:p>
            <a:pPr marL="822960" lvl="1" indent="-182880"/>
            <a:r>
              <a:rPr lang="en-US" sz="2400" b="1" dirty="0" smtClean="0">
                <a:solidFill>
                  <a:schemeClr val="tx1"/>
                </a:solidFill>
                <a:sym typeface="Arial"/>
              </a:rPr>
              <a:t>  PACE Funds from Region</a:t>
            </a:r>
          </a:p>
          <a:p>
            <a:pPr marL="635000" lvl="1" indent="0">
              <a:buNone/>
            </a:pPr>
            <a:r>
              <a:rPr lang="en-US" b="1" dirty="0" smtClean="0">
                <a:solidFill>
                  <a:schemeClr val="tx1"/>
                </a:solidFill>
                <a:sym typeface="Arial"/>
                <a:hlinkClick r:id="rId3"/>
              </a:rPr>
              <a:t>www.ieeeusa.org/volunteers/pace/funding.asp</a:t>
            </a:r>
            <a:r>
              <a:rPr lang="en-US" b="1" dirty="0" smtClean="0">
                <a:solidFill>
                  <a:schemeClr val="tx1"/>
                </a:solidFill>
                <a:sym typeface="Arial"/>
              </a:rPr>
              <a:t>  </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p:txBody>
          <a:bodyPr/>
          <a:lstStyle/>
          <a:p>
            <a:pPr lvl="0"/>
            <a:r>
              <a:rPr lang="en-US" sz="3600" i="1" smtClean="0">
                <a:sym typeface="Arial"/>
              </a:rPr>
              <a:t>Questions?</a:t>
            </a:r>
            <a:endParaRPr lang="en-US" sz="3600" i="1" dirty="0">
              <a:sym typeface="Aria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515238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676207"/>
      </p:ext>
    </p:extLst>
  </p:cSld>
  <p:clrMapOvr>
    <a:masterClrMapping/>
  </p:clrMapOvr>
  <p:transition xmlns:p14="http://schemas.microsoft.com/office/powerpoint/2010/mai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p:txBody>
          <a:bodyPr/>
          <a:lstStyle/>
          <a:p>
            <a:pPr lvl="0"/>
            <a:r>
              <a:rPr lang="en-US" sz="3600" dirty="0" smtClean="0">
                <a:sym typeface="Arial"/>
              </a:rPr>
              <a:t>How to Run an Effective Meeting</a:t>
            </a:r>
            <a:br>
              <a:rPr lang="en-US" sz="3600" dirty="0" smtClean="0">
                <a:sym typeface="Arial"/>
              </a:rPr>
            </a:br>
            <a:endParaRPr lang="en-US" sz="3600" dirty="0">
              <a:sym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006" y="2209800"/>
            <a:ext cx="5754067" cy="358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486637"/>
      </p:ext>
    </p:extLst>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p:txBody>
          <a:bodyPr/>
          <a:lstStyle/>
          <a:p>
            <a:pPr lvl="0"/>
            <a:r>
              <a:rPr lang="en-US" sz="3600" i="1" dirty="0" smtClean="0">
                <a:sym typeface="Arial"/>
              </a:rPr>
              <a:t>Geographic &amp; Technical Unit Relationships</a:t>
            </a:r>
            <a:endParaRPr lang="en-US" sz="3600" i="1" dirty="0">
              <a:sym typeface="Arial"/>
            </a:endParaRPr>
          </a:p>
        </p:txBody>
      </p:sp>
      <p:sp>
        <p:nvSpPr>
          <p:cNvPr id="164" name="Shape 164"/>
          <p:cNvSpPr txBox="1">
            <a:spLocks noGrp="1"/>
          </p:cNvSpPr>
          <p:nvPr>
            <p:ph type="body" idx="4294967295"/>
          </p:nvPr>
        </p:nvSpPr>
        <p:spPr>
          <a:xfrm>
            <a:off x="0" y="1600200"/>
            <a:ext cx="8240713"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 </a:t>
            </a:r>
          </a:p>
        </p:txBody>
      </p:sp>
      <p:grpSp>
        <p:nvGrpSpPr>
          <p:cNvPr id="165" name="Shape 165"/>
          <p:cNvGrpSpPr/>
          <p:nvPr/>
        </p:nvGrpSpPr>
        <p:grpSpPr>
          <a:xfrm>
            <a:off x="246062" y="1752600"/>
            <a:ext cx="8651875" cy="3363912"/>
            <a:chOff x="246062" y="1755775"/>
            <a:chExt cx="8651875" cy="3363912"/>
          </a:xfrm>
        </p:grpSpPr>
        <p:sp>
          <p:nvSpPr>
            <p:cNvPr id="166" name="Shape 166"/>
            <p:cNvSpPr/>
            <p:nvPr/>
          </p:nvSpPr>
          <p:spPr>
            <a:xfrm>
              <a:off x="246062" y="1755775"/>
              <a:ext cx="8651875" cy="33639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67" name="Shape 167"/>
            <p:cNvSpPr txBox="1"/>
            <p:nvPr/>
          </p:nvSpPr>
          <p:spPr>
            <a:xfrm>
              <a:off x="1285875" y="4660900"/>
              <a:ext cx="1747837" cy="401637"/>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68" name="Shape 168"/>
            <p:cNvSpPr txBox="1"/>
            <p:nvPr/>
          </p:nvSpPr>
          <p:spPr>
            <a:xfrm>
              <a:off x="1285875" y="4660900"/>
              <a:ext cx="1747837" cy="401637"/>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69" name="Shape 169"/>
            <p:cNvSpPr txBox="1"/>
            <p:nvPr/>
          </p:nvSpPr>
          <p:spPr>
            <a:xfrm>
              <a:off x="1479550" y="4748212"/>
              <a:ext cx="1492250" cy="2444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600" b="0" i="0" u="none" strike="noStrike" cap="none" baseline="0" dirty="0">
                  <a:solidFill>
                    <a:srgbClr val="000080"/>
                  </a:solidFill>
                  <a:latin typeface="Arial"/>
                  <a:ea typeface="Arial"/>
                  <a:cs typeface="Arial"/>
                  <a:sym typeface="Arial"/>
                </a:rPr>
                <a:t>Affinity Groups</a:t>
              </a:r>
            </a:p>
          </p:txBody>
        </p:sp>
        <p:sp>
          <p:nvSpPr>
            <p:cNvPr id="170" name="Shape 170"/>
            <p:cNvSpPr txBox="1"/>
            <p:nvPr/>
          </p:nvSpPr>
          <p:spPr>
            <a:xfrm>
              <a:off x="3435350" y="4689475"/>
              <a:ext cx="1749425" cy="401637"/>
            </a:xfrm>
            <a:prstGeom prst="rect">
              <a:avLst/>
            </a:prstGeom>
            <a:solidFill>
              <a:srgbClr val="FF66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71" name="Shape 171"/>
            <p:cNvSpPr txBox="1"/>
            <p:nvPr/>
          </p:nvSpPr>
          <p:spPr>
            <a:xfrm>
              <a:off x="3435350" y="4689475"/>
              <a:ext cx="1749425" cy="401637"/>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72" name="Shape 172"/>
            <p:cNvSpPr txBox="1"/>
            <p:nvPr/>
          </p:nvSpPr>
          <p:spPr>
            <a:xfrm>
              <a:off x="3671887" y="4776787"/>
              <a:ext cx="1039812" cy="2444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600" b="0" i="0" u="none" strike="noStrike" cap="none" baseline="0" dirty="0">
                  <a:solidFill>
                    <a:srgbClr val="000080"/>
                  </a:solidFill>
                  <a:latin typeface="Arial"/>
                  <a:ea typeface="Arial"/>
                  <a:cs typeface="Arial"/>
                  <a:sym typeface="Arial"/>
                </a:rPr>
                <a:t>Chapters</a:t>
              </a:r>
            </a:p>
          </p:txBody>
        </p:sp>
        <p:cxnSp>
          <p:nvCxnSpPr>
            <p:cNvPr id="173" name="Shape 173"/>
            <p:cNvCxnSpPr/>
            <p:nvPr/>
          </p:nvCxnSpPr>
          <p:spPr>
            <a:xfrm>
              <a:off x="1479550" y="2587625"/>
              <a:ext cx="1949450" cy="0"/>
            </a:xfrm>
            <a:prstGeom prst="straightConnector1">
              <a:avLst/>
            </a:prstGeom>
            <a:noFill/>
            <a:ln w="14275" cap="flat">
              <a:solidFill>
                <a:srgbClr val="000080"/>
              </a:solidFill>
              <a:prstDash val="solid"/>
              <a:miter/>
              <a:headEnd type="none" w="med" len="med"/>
              <a:tailEnd type="none" w="med" len="med"/>
            </a:ln>
          </p:spPr>
        </p:cxnSp>
        <p:cxnSp>
          <p:nvCxnSpPr>
            <p:cNvPr id="174" name="Shape 174"/>
            <p:cNvCxnSpPr/>
            <p:nvPr/>
          </p:nvCxnSpPr>
          <p:spPr>
            <a:xfrm>
              <a:off x="1493837" y="2587625"/>
              <a:ext cx="0" cy="2079625"/>
            </a:xfrm>
            <a:prstGeom prst="straightConnector1">
              <a:avLst/>
            </a:prstGeom>
            <a:noFill/>
            <a:ln w="14275" cap="flat">
              <a:solidFill>
                <a:srgbClr val="000080"/>
              </a:solidFill>
              <a:prstDash val="solid"/>
              <a:miter/>
              <a:headEnd type="none" w="med" len="med"/>
              <a:tailEnd type="none" w="med" len="med"/>
            </a:ln>
          </p:spPr>
        </p:cxnSp>
        <p:cxnSp>
          <p:nvCxnSpPr>
            <p:cNvPr id="175" name="Shape 175"/>
            <p:cNvCxnSpPr/>
            <p:nvPr/>
          </p:nvCxnSpPr>
          <p:spPr>
            <a:xfrm rot="10800000" flipH="1">
              <a:off x="2439986" y="3476625"/>
              <a:ext cx="830261" cy="1190624"/>
            </a:xfrm>
            <a:prstGeom prst="straightConnector1">
              <a:avLst/>
            </a:prstGeom>
            <a:noFill/>
            <a:ln w="14275" cap="flat">
              <a:solidFill>
                <a:srgbClr val="000080"/>
              </a:solidFill>
              <a:prstDash val="solid"/>
              <a:miter/>
              <a:headEnd type="none" w="med" len="med"/>
              <a:tailEnd type="none" w="med" len="med"/>
            </a:ln>
          </p:spPr>
        </p:cxnSp>
        <p:cxnSp>
          <p:nvCxnSpPr>
            <p:cNvPr id="176" name="Shape 176"/>
            <p:cNvCxnSpPr/>
            <p:nvPr/>
          </p:nvCxnSpPr>
          <p:spPr>
            <a:xfrm>
              <a:off x="3270250" y="3476625"/>
              <a:ext cx="803275" cy="1219199"/>
            </a:xfrm>
            <a:prstGeom prst="straightConnector1">
              <a:avLst/>
            </a:prstGeom>
            <a:noFill/>
            <a:ln w="14275" cap="flat">
              <a:solidFill>
                <a:srgbClr val="000080"/>
              </a:solidFill>
              <a:prstDash val="solid"/>
              <a:miter/>
              <a:headEnd type="none" w="med" len="med"/>
              <a:tailEnd type="none" w="med" len="med"/>
            </a:ln>
          </p:spPr>
        </p:cxnSp>
        <p:sp>
          <p:nvSpPr>
            <p:cNvPr id="177" name="Shape 177"/>
            <p:cNvSpPr txBox="1"/>
            <p:nvPr/>
          </p:nvSpPr>
          <p:spPr>
            <a:xfrm>
              <a:off x="7364411" y="4114800"/>
              <a:ext cx="1504949" cy="431799"/>
            </a:xfrm>
            <a:prstGeom prst="rect">
              <a:avLst/>
            </a:prstGeom>
            <a:solidFill>
              <a:schemeClr val="bg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78" name="Shape 178"/>
            <p:cNvSpPr txBox="1"/>
            <p:nvPr/>
          </p:nvSpPr>
          <p:spPr>
            <a:xfrm>
              <a:off x="7364411" y="4114800"/>
              <a:ext cx="1504949" cy="431799"/>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79" name="Shape 179"/>
            <p:cNvSpPr txBox="1"/>
            <p:nvPr/>
          </p:nvSpPr>
          <p:spPr>
            <a:xfrm>
              <a:off x="7686674" y="4224337"/>
              <a:ext cx="1000125" cy="2444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600" b="1" i="0" u="none" strike="noStrike" cap="none" baseline="0" dirty="0">
                  <a:solidFill>
                    <a:srgbClr val="000080"/>
                  </a:solidFill>
                  <a:latin typeface="Arial"/>
                  <a:ea typeface="Arial"/>
                  <a:cs typeface="Arial"/>
                  <a:sym typeface="Arial"/>
                </a:rPr>
                <a:t>Societies</a:t>
              </a:r>
            </a:p>
          </p:txBody>
        </p:sp>
        <p:cxnSp>
          <p:nvCxnSpPr>
            <p:cNvPr id="180" name="Shape 180"/>
            <p:cNvCxnSpPr/>
            <p:nvPr/>
          </p:nvCxnSpPr>
          <p:spPr>
            <a:xfrm>
              <a:off x="7042150" y="3979862"/>
              <a:ext cx="300036" cy="142875"/>
            </a:xfrm>
            <a:prstGeom prst="straightConnector1">
              <a:avLst/>
            </a:prstGeom>
            <a:noFill/>
            <a:ln w="14275" cap="flat">
              <a:solidFill>
                <a:srgbClr val="000080"/>
              </a:solidFill>
              <a:prstDash val="solid"/>
              <a:miter/>
              <a:headEnd type="none" w="med" len="med"/>
              <a:tailEnd type="none" w="med" len="med"/>
            </a:ln>
          </p:spPr>
        </p:cxnSp>
        <p:cxnSp>
          <p:nvCxnSpPr>
            <p:cNvPr id="181" name="Shape 181"/>
            <p:cNvCxnSpPr/>
            <p:nvPr/>
          </p:nvCxnSpPr>
          <p:spPr>
            <a:xfrm rot="10800000" flipH="1">
              <a:off x="5192712" y="4567236"/>
              <a:ext cx="2178049" cy="344486"/>
            </a:xfrm>
            <a:prstGeom prst="straightConnector1">
              <a:avLst/>
            </a:prstGeom>
            <a:noFill/>
            <a:ln w="14275" cap="flat">
              <a:solidFill>
                <a:srgbClr val="000080"/>
              </a:solidFill>
              <a:prstDash val="solid"/>
              <a:miter/>
              <a:headEnd type="none" w="med" len="med"/>
              <a:tailEnd type="none" w="med" len="med"/>
            </a:ln>
          </p:spPr>
        </p:cxnSp>
        <p:sp>
          <p:nvSpPr>
            <p:cNvPr id="182" name="Shape 182"/>
            <p:cNvSpPr txBox="1"/>
            <p:nvPr/>
          </p:nvSpPr>
          <p:spPr>
            <a:xfrm>
              <a:off x="274637" y="2049461"/>
              <a:ext cx="1963736" cy="415925"/>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83" name="Shape 183"/>
            <p:cNvSpPr txBox="1"/>
            <p:nvPr/>
          </p:nvSpPr>
          <p:spPr>
            <a:xfrm>
              <a:off x="274637" y="2049461"/>
              <a:ext cx="1963736" cy="415925"/>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84" name="Shape 184"/>
            <p:cNvSpPr txBox="1"/>
            <p:nvPr/>
          </p:nvSpPr>
          <p:spPr>
            <a:xfrm>
              <a:off x="474662" y="2092325"/>
              <a:ext cx="1685131" cy="1682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100" b="0" i="0" u="none" strike="noStrike" cap="none" baseline="0" dirty="0">
                  <a:solidFill>
                    <a:srgbClr val="000080"/>
                  </a:solidFill>
                  <a:latin typeface="Arial"/>
                  <a:ea typeface="Arial"/>
                  <a:cs typeface="Arial"/>
                  <a:sym typeface="Arial"/>
                </a:rPr>
                <a:t>Affinity Group Parents</a:t>
              </a:r>
            </a:p>
          </p:txBody>
        </p:sp>
        <p:sp>
          <p:nvSpPr>
            <p:cNvPr id="185" name="Shape 185"/>
            <p:cNvSpPr txBox="1"/>
            <p:nvPr/>
          </p:nvSpPr>
          <p:spPr>
            <a:xfrm>
              <a:off x="474663" y="2248923"/>
              <a:ext cx="1572418" cy="1682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100" b="0" i="0" u="none" strike="noStrike" cap="none" baseline="0" dirty="0">
                  <a:solidFill>
                    <a:srgbClr val="000080"/>
                  </a:solidFill>
                  <a:latin typeface="Arial"/>
                  <a:ea typeface="Arial"/>
                  <a:cs typeface="Arial"/>
                  <a:sym typeface="Arial"/>
                </a:rPr>
                <a:t>(WIE, CN, GOLD)</a:t>
              </a:r>
            </a:p>
          </p:txBody>
        </p:sp>
        <p:cxnSp>
          <p:nvCxnSpPr>
            <p:cNvPr id="186" name="Shape 186"/>
            <p:cNvCxnSpPr/>
            <p:nvPr/>
          </p:nvCxnSpPr>
          <p:spPr>
            <a:xfrm>
              <a:off x="904875" y="2487611"/>
              <a:ext cx="0" cy="2395537"/>
            </a:xfrm>
            <a:prstGeom prst="straightConnector1">
              <a:avLst/>
            </a:prstGeom>
            <a:noFill/>
            <a:ln w="14275" cap="flat">
              <a:solidFill>
                <a:srgbClr val="000080"/>
              </a:solidFill>
              <a:prstDash val="solid"/>
              <a:miter/>
              <a:headEnd type="none" w="med" len="med"/>
              <a:tailEnd type="none" w="med" len="med"/>
            </a:ln>
          </p:spPr>
        </p:cxnSp>
        <p:cxnSp>
          <p:nvCxnSpPr>
            <p:cNvPr id="187" name="Shape 187"/>
            <p:cNvCxnSpPr/>
            <p:nvPr/>
          </p:nvCxnSpPr>
          <p:spPr>
            <a:xfrm>
              <a:off x="904875" y="4883150"/>
              <a:ext cx="387350" cy="0"/>
            </a:xfrm>
            <a:prstGeom prst="straightConnector1">
              <a:avLst/>
            </a:prstGeom>
            <a:noFill/>
            <a:ln w="14275" cap="flat">
              <a:solidFill>
                <a:srgbClr val="000080"/>
              </a:solidFill>
              <a:prstDash val="solid"/>
              <a:miter/>
              <a:headEnd type="none" w="med" len="med"/>
              <a:tailEnd type="none" w="med" len="med"/>
            </a:ln>
          </p:spPr>
        </p:cxnSp>
        <p:cxnSp>
          <p:nvCxnSpPr>
            <p:cNvPr id="188" name="Shape 188"/>
            <p:cNvCxnSpPr/>
            <p:nvPr/>
          </p:nvCxnSpPr>
          <p:spPr>
            <a:xfrm>
              <a:off x="4603750" y="3032125"/>
              <a:ext cx="0" cy="1663700"/>
            </a:xfrm>
            <a:prstGeom prst="straightConnector1">
              <a:avLst/>
            </a:prstGeom>
            <a:noFill/>
            <a:ln w="14275" cap="flat">
              <a:solidFill>
                <a:srgbClr val="000080"/>
              </a:solidFill>
              <a:prstDash val="solid"/>
              <a:miter/>
              <a:headEnd type="none" w="med" len="med"/>
              <a:tailEnd type="none" w="med" len="med"/>
            </a:ln>
          </p:spPr>
        </p:cxnSp>
        <p:cxnSp>
          <p:nvCxnSpPr>
            <p:cNvPr id="189" name="Shape 189"/>
            <p:cNvCxnSpPr/>
            <p:nvPr/>
          </p:nvCxnSpPr>
          <p:spPr>
            <a:xfrm>
              <a:off x="4597400" y="2157411"/>
              <a:ext cx="0" cy="330200"/>
            </a:xfrm>
            <a:prstGeom prst="straightConnector1">
              <a:avLst/>
            </a:prstGeom>
            <a:noFill/>
            <a:ln w="14275" cap="flat">
              <a:solidFill>
                <a:srgbClr val="000080"/>
              </a:solidFill>
              <a:prstDash val="solid"/>
              <a:miter/>
              <a:headEnd type="none" w="med" len="med"/>
              <a:tailEnd type="none" w="med" len="med"/>
            </a:ln>
          </p:spPr>
        </p:cxnSp>
        <p:cxnSp>
          <p:nvCxnSpPr>
            <p:cNvPr id="190" name="Shape 190"/>
            <p:cNvCxnSpPr/>
            <p:nvPr/>
          </p:nvCxnSpPr>
          <p:spPr>
            <a:xfrm>
              <a:off x="4597400" y="2852736"/>
              <a:ext cx="0" cy="165100"/>
            </a:xfrm>
            <a:prstGeom prst="straightConnector1">
              <a:avLst/>
            </a:prstGeom>
            <a:noFill/>
            <a:ln w="14275" cap="flat">
              <a:solidFill>
                <a:srgbClr val="000080"/>
              </a:solidFill>
              <a:prstDash val="solid"/>
              <a:miter/>
              <a:headEnd type="none" w="med" len="med"/>
              <a:tailEnd type="none" w="med" len="med"/>
            </a:ln>
          </p:spPr>
        </p:cxnSp>
        <p:cxnSp>
          <p:nvCxnSpPr>
            <p:cNvPr id="191" name="Shape 191"/>
            <p:cNvCxnSpPr/>
            <p:nvPr/>
          </p:nvCxnSpPr>
          <p:spPr>
            <a:xfrm>
              <a:off x="3321050" y="3017836"/>
              <a:ext cx="0" cy="165100"/>
            </a:xfrm>
            <a:prstGeom prst="straightConnector1">
              <a:avLst/>
            </a:prstGeom>
            <a:noFill/>
            <a:ln w="14275" cap="flat">
              <a:solidFill>
                <a:srgbClr val="000080"/>
              </a:solidFill>
              <a:prstDash val="solid"/>
              <a:miter/>
              <a:headEnd type="none" w="med" len="med"/>
              <a:tailEnd type="none" w="med" len="med"/>
            </a:ln>
          </p:spPr>
        </p:cxnSp>
        <p:cxnSp>
          <p:nvCxnSpPr>
            <p:cNvPr id="192" name="Shape 192"/>
            <p:cNvCxnSpPr/>
            <p:nvPr/>
          </p:nvCxnSpPr>
          <p:spPr>
            <a:xfrm>
              <a:off x="5865812" y="3017836"/>
              <a:ext cx="0" cy="165100"/>
            </a:xfrm>
            <a:prstGeom prst="straightConnector1">
              <a:avLst/>
            </a:prstGeom>
            <a:noFill/>
            <a:ln w="14275" cap="flat">
              <a:solidFill>
                <a:srgbClr val="000080"/>
              </a:solidFill>
              <a:prstDash val="solid"/>
              <a:miter/>
              <a:headEnd type="none" w="med" len="med"/>
              <a:tailEnd type="none" w="med" len="med"/>
            </a:ln>
          </p:spPr>
        </p:cxnSp>
        <p:cxnSp>
          <p:nvCxnSpPr>
            <p:cNvPr id="193" name="Shape 193"/>
            <p:cNvCxnSpPr/>
            <p:nvPr/>
          </p:nvCxnSpPr>
          <p:spPr>
            <a:xfrm>
              <a:off x="3321050" y="3017836"/>
              <a:ext cx="1276349" cy="0"/>
            </a:xfrm>
            <a:prstGeom prst="straightConnector1">
              <a:avLst/>
            </a:prstGeom>
            <a:noFill/>
            <a:ln w="14275" cap="flat">
              <a:solidFill>
                <a:srgbClr val="000080"/>
              </a:solidFill>
              <a:prstDash val="solid"/>
              <a:miter/>
              <a:headEnd type="none" w="med" len="med"/>
              <a:tailEnd type="none" w="med" len="med"/>
            </a:ln>
          </p:spPr>
        </p:cxnSp>
        <p:cxnSp>
          <p:nvCxnSpPr>
            <p:cNvPr id="194" name="Shape 194"/>
            <p:cNvCxnSpPr/>
            <p:nvPr/>
          </p:nvCxnSpPr>
          <p:spPr>
            <a:xfrm>
              <a:off x="4597400" y="3017836"/>
              <a:ext cx="1268411" cy="0"/>
            </a:xfrm>
            <a:prstGeom prst="straightConnector1">
              <a:avLst/>
            </a:prstGeom>
            <a:noFill/>
            <a:ln w="14275" cap="flat">
              <a:solidFill>
                <a:srgbClr val="000080"/>
              </a:solidFill>
              <a:prstDash val="solid"/>
              <a:miter/>
              <a:headEnd type="none" w="med" len="med"/>
              <a:tailEnd type="none" w="med" len="med"/>
            </a:ln>
          </p:spPr>
        </p:cxnSp>
        <p:sp>
          <p:nvSpPr>
            <p:cNvPr id="195" name="Shape 195"/>
            <p:cNvSpPr txBox="1"/>
            <p:nvPr/>
          </p:nvSpPr>
          <p:spPr>
            <a:xfrm>
              <a:off x="2138361" y="3182936"/>
              <a:ext cx="2373312" cy="3667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96" name="Shape 196"/>
            <p:cNvSpPr txBox="1"/>
            <p:nvPr/>
          </p:nvSpPr>
          <p:spPr>
            <a:xfrm>
              <a:off x="2514600" y="3241675"/>
              <a:ext cx="1203322" cy="2444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600" b="0" i="0" u="none" strike="noStrike" cap="none" baseline="0" dirty="0">
                  <a:solidFill>
                    <a:srgbClr val="000080"/>
                  </a:solidFill>
                  <a:latin typeface="Arial"/>
                  <a:ea typeface="Arial"/>
                  <a:cs typeface="Arial"/>
                  <a:sym typeface="Arial"/>
                </a:rPr>
                <a:t>Councils</a:t>
              </a:r>
            </a:p>
          </p:txBody>
        </p:sp>
        <p:sp>
          <p:nvSpPr>
            <p:cNvPr id="197" name="Shape 197"/>
            <p:cNvSpPr txBox="1"/>
            <p:nvPr/>
          </p:nvSpPr>
          <p:spPr>
            <a:xfrm>
              <a:off x="2138361" y="3182936"/>
              <a:ext cx="2373312" cy="366711"/>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cxnSp>
          <p:nvCxnSpPr>
            <p:cNvPr id="198" name="Shape 198"/>
            <p:cNvCxnSpPr/>
            <p:nvPr/>
          </p:nvCxnSpPr>
          <p:spPr>
            <a:xfrm>
              <a:off x="5865812" y="3549650"/>
              <a:ext cx="0" cy="328611"/>
            </a:xfrm>
            <a:prstGeom prst="straightConnector1">
              <a:avLst/>
            </a:prstGeom>
            <a:noFill/>
            <a:ln w="14275" cap="flat">
              <a:solidFill>
                <a:srgbClr val="000080"/>
              </a:solidFill>
              <a:prstDash val="solid"/>
              <a:miter/>
              <a:headEnd type="none" w="med" len="med"/>
              <a:tailEnd type="none" w="med" len="med"/>
            </a:ln>
          </p:spPr>
        </p:cxnSp>
        <p:sp>
          <p:nvSpPr>
            <p:cNvPr id="199" name="Shape 199"/>
            <p:cNvSpPr txBox="1"/>
            <p:nvPr/>
          </p:nvSpPr>
          <p:spPr>
            <a:xfrm>
              <a:off x="4683125" y="3878262"/>
              <a:ext cx="2373312" cy="3667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00" name="Shape 200"/>
            <p:cNvSpPr txBox="1"/>
            <p:nvPr/>
          </p:nvSpPr>
          <p:spPr>
            <a:xfrm>
              <a:off x="4748212" y="3937000"/>
              <a:ext cx="2566988" cy="2444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600" b="0" i="0" u="none" strike="noStrike" cap="none" baseline="0" dirty="0">
                  <a:solidFill>
                    <a:srgbClr val="000080"/>
                  </a:solidFill>
                  <a:latin typeface="Arial"/>
                  <a:ea typeface="Arial"/>
                  <a:cs typeface="Arial"/>
                  <a:sym typeface="Arial"/>
                </a:rPr>
                <a:t>Student Branch Chapters</a:t>
              </a:r>
            </a:p>
          </p:txBody>
        </p:sp>
        <p:sp>
          <p:nvSpPr>
            <p:cNvPr id="201" name="Shape 201"/>
            <p:cNvSpPr txBox="1"/>
            <p:nvPr/>
          </p:nvSpPr>
          <p:spPr>
            <a:xfrm>
              <a:off x="4683125" y="3878262"/>
              <a:ext cx="2373312" cy="366711"/>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02" name="Shape 202"/>
            <p:cNvSpPr txBox="1"/>
            <p:nvPr/>
          </p:nvSpPr>
          <p:spPr>
            <a:xfrm>
              <a:off x="4683125" y="3182936"/>
              <a:ext cx="2373312" cy="366711"/>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03" name="Shape 203"/>
            <p:cNvSpPr txBox="1"/>
            <p:nvPr/>
          </p:nvSpPr>
          <p:spPr>
            <a:xfrm>
              <a:off x="4768056" y="3241675"/>
              <a:ext cx="2013743" cy="2444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600" b="0" i="0" u="none" strike="noStrike" cap="none" baseline="0" dirty="0">
                  <a:solidFill>
                    <a:srgbClr val="000080"/>
                  </a:solidFill>
                  <a:latin typeface="Arial"/>
                  <a:ea typeface="Arial"/>
                  <a:cs typeface="Arial"/>
                  <a:sym typeface="Arial"/>
                </a:rPr>
                <a:t>Student Branches</a:t>
              </a:r>
            </a:p>
          </p:txBody>
        </p:sp>
        <p:sp>
          <p:nvSpPr>
            <p:cNvPr id="204" name="Shape 204"/>
            <p:cNvSpPr txBox="1"/>
            <p:nvPr/>
          </p:nvSpPr>
          <p:spPr>
            <a:xfrm>
              <a:off x="4683125" y="3182936"/>
              <a:ext cx="2373312" cy="366711"/>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05" name="Shape 205"/>
            <p:cNvSpPr txBox="1"/>
            <p:nvPr/>
          </p:nvSpPr>
          <p:spPr>
            <a:xfrm>
              <a:off x="3414712" y="2487611"/>
              <a:ext cx="2371725" cy="365125"/>
            </a:xfrm>
            <a:prstGeom prst="rect">
              <a:avLst/>
            </a:prstGeom>
            <a:solidFill>
              <a:srgbClr val="FFFFFF"/>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06" name="Shape 206"/>
            <p:cNvSpPr txBox="1"/>
            <p:nvPr/>
          </p:nvSpPr>
          <p:spPr>
            <a:xfrm>
              <a:off x="4216400" y="2544761"/>
              <a:ext cx="777875" cy="2444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600" b="0" i="0" u="none" strike="noStrike" cap="none" baseline="0">
                  <a:solidFill>
                    <a:srgbClr val="000080"/>
                  </a:solidFill>
                  <a:latin typeface="Arial"/>
                  <a:ea typeface="Arial"/>
                  <a:cs typeface="Arial"/>
                  <a:sym typeface="Arial"/>
                </a:rPr>
                <a:t>Sections</a:t>
              </a:r>
            </a:p>
          </p:txBody>
        </p:sp>
        <p:sp>
          <p:nvSpPr>
            <p:cNvPr id="207" name="Shape 207"/>
            <p:cNvSpPr txBox="1"/>
            <p:nvPr/>
          </p:nvSpPr>
          <p:spPr>
            <a:xfrm>
              <a:off x="3414713" y="2487611"/>
              <a:ext cx="2360214" cy="365125"/>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sp>
          <p:nvSpPr>
            <p:cNvPr id="208" name="Shape 208"/>
            <p:cNvSpPr txBox="1"/>
            <p:nvPr/>
          </p:nvSpPr>
          <p:spPr>
            <a:xfrm>
              <a:off x="3414712" y="1784350"/>
              <a:ext cx="2371725" cy="373061"/>
            </a:xfrm>
            <a:prstGeom prst="rect">
              <a:avLst/>
            </a:prstGeom>
            <a:solidFill>
              <a:srgbClr val="FFFF00"/>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dirty="0">
                <a:solidFill>
                  <a:schemeClr val="dk1"/>
                </a:solidFill>
                <a:latin typeface="Arial"/>
                <a:ea typeface="Arial"/>
                <a:cs typeface="Arial"/>
                <a:sym typeface="Arial"/>
              </a:endParaRPr>
            </a:p>
          </p:txBody>
        </p:sp>
        <p:sp>
          <p:nvSpPr>
            <p:cNvPr id="209" name="Shape 209"/>
            <p:cNvSpPr txBox="1"/>
            <p:nvPr/>
          </p:nvSpPr>
          <p:spPr>
            <a:xfrm>
              <a:off x="4202112" y="1849436"/>
              <a:ext cx="1131888" cy="24447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80"/>
                </a:buClr>
                <a:buSzPct val="25000"/>
                <a:buFont typeface="Arial"/>
                <a:buNone/>
              </a:pPr>
              <a:r>
                <a:rPr lang="en-US" sz="1600" b="1" i="0" u="none" strike="noStrike" cap="none" baseline="0" dirty="0">
                  <a:solidFill>
                    <a:srgbClr val="000080"/>
                  </a:solidFill>
                  <a:latin typeface="Arial"/>
                  <a:ea typeface="Arial"/>
                  <a:cs typeface="Arial"/>
                  <a:sym typeface="Arial"/>
                </a:rPr>
                <a:t>Regions</a:t>
              </a:r>
            </a:p>
          </p:txBody>
        </p:sp>
        <p:sp>
          <p:nvSpPr>
            <p:cNvPr id="210" name="Shape 210"/>
            <p:cNvSpPr txBox="1"/>
            <p:nvPr/>
          </p:nvSpPr>
          <p:spPr>
            <a:xfrm>
              <a:off x="3414712" y="1784350"/>
              <a:ext cx="2371725" cy="373061"/>
            </a:xfrm>
            <a:prstGeom prst="rect">
              <a:avLst/>
            </a:prstGeom>
            <a:noFill/>
            <a:ln w="14275" cap="flat">
              <a:solidFill>
                <a:srgbClr val="00008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grpSp>
    </p:spTree>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p:txBody>
          <a:bodyPr/>
          <a:lstStyle/>
          <a:p>
            <a:pPr lvl="0"/>
            <a:r>
              <a:rPr lang="en-US" sz="3600" dirty="0" smtClean="0">
                <a:sym typeface="Arial"/>
              </a:rPr>
              <a:t>Acknowledgement</a:t>
            </a:r>
            <a:endParaRPr lang="en-US" sz="3600" dirty="0">
              <a:sym typeface="Arial"/>
            </a:endParaRPr>
          </a:p>
        </p:txBody>
      </p:sp>
      <p:sp>
        <p:nvSpPr>
          <p:cNvPr id="463" name="Shape 463"/>
          <p:cNvSpPr txBox="1">
            <a:spLocks noGrp="1"/>
          </p:cNvSpPr>
          <p:nvPr>
            <p:ph type="body" idx="1"/>
          </p:nvPr>
        </p:nvSpPr>
        <p:spPr/>
        <p:txBody>
          <a:bodyPr/>
          <a:lstStyle/>
          <a:p>
            <a:pPr marL="203200" lvl="0" indent="0">
              <a:buNone/>
            </a:pPr>
            <a:r>
              <a:rPr lang="en-US" b="1" dirty="0" smtClean="0">
                <a:solidFill>
                  <a:schemeClr val="tx1"/>
                </a:solidFill>
                <a:sym typeface="Arial"/>
              </a:rPr>
              <a:t>Acknowledgement:	</a:t>
            </a:r>
          </a:p>
          <a:p>
            <a:pPr marL="203200" lvl="0" indent="0">
              <a:buNone/>
            </a:pPr>
            <a:r>
              <a:rPr lang="en-US" b="1" dirty="0" smtClean="0">
                <a:solidFill>
                  <a:schemeClr val="tx1"/>
                </a:solidFill>
                <a:sym typeface="Arial"/>
              </a:rPr>
              <a:t>	</a:t>
            </a:r>
          </a:p>
          <a:p>
            <a:pPr marL="203200" lvl="0" indent="0">
              <a:buNone/>
            </a:pPr>
            <a:r>
              <a:rPr lang="en-US" b="1" i="1" dirty="0" smtClean="0">
                <a:solidFill>
                  <a:schemeClr val="tx1"/>
                </a:solidFill>
                <a:sym typeface="Arial"/>
              </a:rPr>
              <a:t>The information in this presentation has been gathered from Santa Clara Valley Section, Slides by April Nakamura (IEEE Society Chapter Coordinator), Tracy Hawkins, and Jim Lamb.</a:t>
            </a:r>
          </a:p>
          <a:p>
            <a:pPr lvl="0"/>
            <a:endParaRPr lang="en-US" b="1" dirty="0">
              <a:solidFill>
                <a:schemeClr val="tx1"/>
              </a:solidFill>
              <a:sym typeface="Arial"/>
            </a:endParaRPr>
          </a:p>
        </p:txBody>
      </p:sp>
    </p:spTree>
    <p:extLst>
      <p:ext uri="{BB962C8B-B14F-4D97-AF65-F5344CB8AC3E}">
        <p14:creationId xmlns:p14="http://schemas.microsoft.com/office/powerpoint/2010/main" val="2445698705"/>
      </p:ext>
    </p:extLst>
  </p:cSld>
  <p:clrMapOvr>
    <a:masterClrMapping/>
  </p:clrMapOvr>
  <p:transition xmlns:p14="http://schemas.microsoft.com/office/powerpoint/2010/mai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Shape 468"/>
          <p:cNvSpPr txBox="1">
            <a:spLocks noGrp="1"/>
          </p:cNvSpPr>
          <p:nvPr>
            <p:ph type="title"/>
          </p:nvPr>
        </p:nvSpPr>
        <p:spPr/>
        <p:txBody>
          <a:bodyPr/>
          <a:lstStyle/>
          <a:p>
            <a:pPr lvl="0"/>
            <a:r>
              <a:rPr lang="en-US" sz="3600" dirty="0" smtClean="0">
                <a:sym typeface="Arial"/>
              </a:rPr>
              <a:t>Outline</a:t>
            </a:r>
            <a:endParaRPr lang="en-US" sz="3600" dirty="0">
              <a:sym typeface="Arial"/>
            </a:endParaRPr>
          </a:p>
        </p:txBody>
      </p:sp>
      <p:sp>
        <p:nvSpPr>
          <p:cNvPr id="469" name="Shape 469"/>
          <p:cNvSpPr txBox="1">
            <a:spLocks noGrp="1"/>
          </p:cNvSpPr>
          <p:nvPr>
            <p:ph type="body" idx="1"/>
          </p:nvPr>
        </p:nvSpPr>
        <p:spPr/>
        <p:txBody>
          <a:bodyPr/>
          <a:lstStyle/>
          <a:p>
            <a:pPr marL="457200" lvl="0" indent="-457200"/>
            <a:r>
              <a:rPr lang="en-US" b="1" dirty="0" smtClean="0">
                <a:solidFill>
                  <a:schemeClr val="tx1"/>
                </a:solidFill>
                <a:sym typeface="Arial"/>
              </a:rPr>
              <a:t>Why are we having a meeting?</a:t>
            </a:r>
          </a:p>
          <a:p>
            <a:pPr marL="457200" lvl="0" indent="-457200"/>
            <a:r>
              <a:rPr lang="en-US" b="1" dirty="0" smtClean="0">
                <a:solidFill>
                  <a:schemeClr val="tx1"/>
                </a:solidFill>
                <a:sym typeface="Arial"/>
              </a:rPr>
              <a:t>Who </a:t>
            </a:r>
            <a:r>
              <a:rPr lang="en-US" b="1" dirty="0" smtClean="0">
                <a:solidFill>
                  <a:schemeClr val="tx1"/>
                </a:solidFill>
              </a:rPr>
              <a:t>controls the</a:t>
            </a:r>
            <a:r>
              <a:rPr lang="en-US" b="1" dirty="0" smtClean="0">
                <a:solidFill>
                  <a:schemeClr val="tx1"/>
                </a:solidFill>
                <a:sym typeface="Arial"/>
              </a:rPr>
              <a:t> agenda?</a:t>
            </a:r>
          </a:p>
          <a:p>
            <a:pPr marL="457200" lvl="0" indent="-457200"/>
            <a:r>
              <a:rPr lang="en-US" b="1" dirty="0" smtClean="0">
                <a:solidFill>
                  <a:schemeClr val="tx1"/>
                </a:solidFill>
                <a:sym typeface="Arial"/>
              </a:rPr>
              <a:t>Who should attend the meeting?</a:t>
            </a:r>
          </a:p>
          <a:p>
            <a:pPr marL="457200" lvl="0" indent="-457200"/>
            <a:r>
              <a:rPr lang="en-US" b="1" dirty="0" smtClean="0">
                <a:solidFill>
                  <a:schemeClr val="tx1"/>
                </a:solidFill>
                <a:sym typeface="Arial"/>
              </a:rPr>
              <a:t>What is the expected outcome?</a:t>
            </a:r>
          </a:p>
          <a:p>
            <a:pPr marL="457200" lvl="0" indent="-457200"/>
            <a:r>
              <a:rPr lang="en-US" b="1" dirty="0" smtClean="0">
                <a:solidFill>
                  <a:schemeClr val="tx1"/>
                </a:solidFill>
                <a:sym typeface="Arial"/>
              </a:rPr>
              <a:t>How meetings get derailed.</a:t>
            </a:r>
          </a:p>
          <a:p>
            <a:pPr marL="457200" lvl="0" indent="-457200"/>
            <a:r>
              <a:rPr lang="en-US" b="1" dirty="0" smtClean="0">
                <a:solidFill>
                  <a:schemeClr val="tx1"/>
                </a:solidFill>
                <a:sym typeface="Arial"/>
              </a:rPr>
              <a:t>Managing a disturbance.</a:t>
            </a:r>
          </a:p>
          <a:p>
            <a:pPr lvl="0"/>
            <a:endParaRPr lang="en-US" b="1" dirty="0">
              <a:solidFill>
                <a:schemeClr val="tx1"/>
              </a:solidFill>
              <a:sym typeface="Arial"/>
            </a:endParaRPr>
          </a:p>
        </p:txBody>
      </p:sp>
    </p:spTree>
    <p:extLst>
      <p:ext uri="{BB962C8B-B14F-4D97-AF65-F5344CB8AC3E}">
        <p14:creationId xmlns:p14="http://schemas.microsoft.com/office/powerpoint/2010/main" val="3864635095"/>
      </p:ext>
    </p:extLst>
  </p:cSld>
  <p:clrMapOvr>
    <a:masterClrMapping/>
  </p:clrMapOvr>
  <p:transition xmlns:p14="http://schemas.microsoft.com/office/powerpoint/2010/mai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p:txBody>
          <a:bodyPr/>
          <a:lstStyle/>
          <a:p>
            <a:pPr lvl="0"/>
            <a:r>
              <a:rPr lang="en-US" sz="3600" dirty="0" smtClean="0">
                <a:sym typeface="Arial"/>
              </a:rPr>
              <a:t>Why Are We Having a Meeting?</a:t>
            </a:r>
            <a:endParaRPr lang="en-US" sz="3600" dirty="0">
              <a:sym typeface="Arial"/>
            </a:endParaRPr>
          </a:p>
        </p:txBody>
      </p:sp>
      <p:sp>
        <p:nvSpPr>
          <p:cNvPr id="475" name="Shape 475"/>
          <p:cNvSpPr txBox="1">
            <a:spLocks noGrp="1"/>
          </p:cNvSpPr>
          <p:nvPr>
            <p:ph type="body" idx="1"/>
          </p:nvPr>
        </p:nvSpPr>
        <p:spPr/>
        <p:txBody>
          <a:bodyPr/>
          <a:lstStyle/>
          <a:p>
            <a:pPr marL="457200" lvl="0" indent="-457200"/>
            <a:r>
              <a:rPr lang="en-US" b="1" dirty="0" smtClean="0">
                <a:solidFill>
                  <a:schemeClr val="tx1"/>
                </a:solidFill>
                <a:sym typeface="Arial"/>
              </a:rPr>
              <a:t>  What is the purpose of meeting?</a:t>
            </a:r>
          </a:p>
          <a:p>
            <a:pPr marL="1223010" lvl="2" indent="-457200"/>
            <a:r>
              <a:rPr lang="en-US" sz="2400" b="1" dirty="0" smtClean="0">
                <a:solidFill>
                  <a:schemeClr val="tx1"/>
                </a:solidFill>
                <a:sym typeface="Arial"/>
              </a:rPr>
              <a:t>Business</a:t>
            </a:r>
          </a:p>
          <a:p>
            <a:pPr marL="1223010" lvl="2" indent="-457200"/>
            <a:r>
              <a:rPr lang="en-US" sz="2400" b="1" dirty="0" smtClean="0">
                <a:solidFill>
                  <a:schemeClr val="tx1"/>
                </a:solidFill>
                <a:sym typeface="Arial"/>
              </a:rPr>
              <a:t>Technical</a:t>
            </a:r>
          </a:p>
          <a:p>
            <a:pPr marL="1223010" lvl="2" indent="-457200"/>
            <a:r>
              <a:rPr lang="en-US" sz="2400" b="1" dirty="0" smtClean="0">
                <a:solidFill>
                  <a:schemeClr val="tx1"/>
                </a:solidFill>
                <a:sym typeface="Arial"/>
              </a:rPr>
              <a:t>Social</a:t>
            </a:r>
          </a:p>
          <a:p>
            <a:pPr marL="457200" lvl="0" indent="-457200"/>
            <a:r>
              <a:rPr lang="en-US" b="1" dirty="0" smtClean="0">
                <a:solidFill>
                  <a:schemeClr val="tx1"/>
                </a:solidFill>
                <a:sym typeface="Arial"/>
              </a:rPr>
              <a:t>  Who should attend the meeting?</a:t>
            </a:r>
          </a:p>
          <a:p>
            <a:pPr lvl="0"/>
            <a:endParaRPr lang="en-US" b="1" dirty="0">
              <a:solidFill>
                <a:schemeClr val="tx1"/>
              </a:solidFill>
              <a:sym typeface="Arial"/>
            </a:endParaRPr>
          </a:p>
        </p:txBody>
      </p:sp>
    </p:spTree>
    <p:extLst>
      <p:ext uri="{BB962C8B-B14F-4D97-AF65-F5344CB8AC3E}">
        <p14:creationId xmlns:p14="http://schemas.microsoft.com/office/powerpoint/2010/main" val="3729019450"/>
      </p:ext>
    </p:extLst>
  </p:cSld>
  <p:clrMapOvr>
    <a:masterClrMapping/>
  </p:clrMapOvr>
  <p:transition xmlns:p14="http://schemas.microsoft.com/office/powerpoint/2010/mai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p:txBody>
          <a:bodyPr/>
          <a:lstStyle/>
          <a:p>
            <a:pPr lvl="0"/>
            <a:r>
              <a:rPr lang="en-US" sz="3600" dirty="0" smtClean="0">
                <a:sym typeface="Arial"/>
              </a:rPr>
              <a:t>Who Controls the Agenda?</a:t>
            </a:r>
            <a:endParaRPr lang="en-US" sz="3600" dirty="0">
              <a:sym typeface="Arial"/>
            </a:endParaRPr>
          </a:p>
        </p:txBody>
      </p:sp>
      <p:sp>
        <p:nvSpPr>
          <p:cNvPr id="481" name="Shape 481"/>
          <p:cNvSpPr txBox="1">
            <a:spLocks noGrp="1"/>
          </p:cNvSpPr>
          <p:nvPr>
            <p:ph type="body" idx="1"/>
          </p:nvPr>
        </p:nvSpPr>
        <p:spPr/>
        <p:txBody>
          <a:bodyPr/>
          <a:lstStyle/>
          <a:p>
            <a:pPr marL="457200" lvl="0" indent="-457200"/>
            <a:r>
              <a:rPr lang="en-US" b="1" dirty="0" smtClean="0">
                <a:solidFill>
                  <a:schemeClr val="tx1"/>
                </a:solidFill>
                <a:sym typeface="Arial"/>
              </a:rPr>
              <a:t>Formation of the agenda is the responsibility of the meeting’s chair.</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Have an ordered agenda</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Establish time budget and send it with the meeting agenda.</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Prepare material </a:t>
            </a:r>
            <a:r>
              <a:rPr lang="en-US" b="1" dirty="0" smtClean="0">
                <a:solidFill>
                  <a:schemeClr val="tx1"/>
                </a:solidFill>
              </a:rPr>
              <a:t>to be distributed to</a:t>
            </a:r>
            <a:r>
              <a:rPr lang="en-US" b="1" dirty="0" smtClean="0">
                <a:solidFill>
                  <a:schemeClr val="tx1"/>
                </a:solidFill>
                <a:sym typeface="Arial"/>
              </a:rPr>
              <a:t> the meeting attendees.</a:t>
            </a:r>
          </a:p>
          <a:p>
            <a:pPr lvl="0"/>
            <a:endParaRPr lang="en-US" b="1" dirty="0" smtClean="0">
              <a:solidFill>
                <a:schemeClr val="tx1"/>
              </a:solidFill>
              <a:sym typeface="Arial"/>
            </a:endParaRPr>
          </a:p>
          <a:p>
            <a:pPr lvl="0"/>
            <a:endParaRPr lang="en-US" b="1" dirty="0">
              <a:solidFill>
                <a:schemeClr val="tx1"/>
              </a:solidFill>
              <a:sym typeface="Arial"/>
            </a:endParaRPr>
          </a:p>
        </p:txBody>
      </p:sp>
    </p:spTree>
    <p:extLst>
      <p:ext uri="{BB962C8B-B14F-4D97-AF65-F5344CB8AC3E}">
        <p14:creationId xmlns:p14="http://schemas.microsoft.com/office/powerpoint/2010/main" val="3445291126"/>
      </p:ext>
    </p:extLst>
  </p:cSld>
  <p:clrMapOvr>
    <a:masterClrMapping/>
  </p:clrMapOvr>
  <p:transition xmlns:p14="http://schemas.microsoft.com/office/powerpoint/2010/mai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p:txBody>
          <a:bodyPr/>
          <a:lstStyle/>
          <a:p>
            <a:pPr lvl="0"/>
            <a:r>
              <a:rPr lang="en-US" sz="3600" dirty="0" smtClean="0">
                <a:sym typeface="Arial"/>
              </a:rPr>
              <a:t>Who Should Attend the Meeting?</a:t>
            </a:r>
            <a:endParaRPr lang="en-US" sz="3600" dirty="0">
              <a:sym typeface="Arial"/>
            </a:endParaRPr>
          </a:p>
        </p:txBody>
      </p:sp>
      <p:sp>
        <p:nvSpPr>
          <p:cNvPr id="487" name="Shape 487"/>
          <p:cNvSpPr txBox="1">
            <a:spLocks noGrp="1"/>
          </p:cNvSpPr>
          <p:nvPr>
            <p:ph type="body" idx="1"/>
          </p:nvPr>
        </p:nvSpPr>
        <p:spPr/>
        <p:txBody>
          <a:bodyPr/>
          <a:lstStyle/>
          <a:p>
            <a:pPr marL="457200" lvl="0" indent="-457200"/>
            <a:r>
              <a:rPr lang="en-US" b="1" dirty="0" smtClean="0">
                <a:solidFill>
                  <a:schemeClr val="tx1"/>
                </a:solidFill>
                <a:sym typeface="Arial"/>
              </a:rPr>
              <a:t>The more people you invite, the more input you will get, the longer it will take.</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If guests are invited, do they know their role?</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If discussions are going to be held, who has the information?, Who is affected?</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Should business and technical meetings be combined?</a:t>
            </a:r>
          </a:p>
          <a:p>
            <a:pPr lvl="0"/>
            <a:endParaRPr lang="en-US" b="1" dirty="0" smtClean="0">
              <a:solidFill>
                <a:schemeClr val="tx1"/>
              </a:solidFill>
              <a:sym typeface="Arial"/>
            </a:endParaRPr>
          </a:p>
          <a:p>
            <a:pPr lvl="0"/>
            <a:endParaRPr lang="en-US" b="1" dirty="0">
              <a:solidFill>
                <a:schemeClr val="tx1"/>
              </a:solidFill>
              <a:sym typeface="Arial"/>
            </a:endParaRPr>
          </a:p>
        </p:txBody>
      </p:sp>
    </p:spTree>
    <p:extLst>
      <p:ext uri="{BB962C8B-B14F-4D97-AF65-F5344CB8AC3E}">
        <p14:creationId xmlns:p14="http://schemas.microsoft.com/office/powerpoint/2010/main" val="141704683"/>
      </p:ext>
    </p:extLst>
  </p:cSld>
  <p:clrMapOvr>
    <a:masterClrMapping/>
  </p:clrMapOvr>
  <p:transition xmlns:p14="http://schemas.microsoft.com/office/powerpoint/2010/mai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p:txBody>
          <a:bodyPr/>
          <a:lstStyle/>
          <a:p>
            <a:pPr lvl="0"/>
            <a:r>
              <a:rPr lang="en-US" sz="3600" dirty="0" smtClean="0">
                <a:sym typeface="Arial"/>
              </a:rPr>
              <a:t>What Is The Expected Outcome?</a:t>
            </a:r>
            <a:endParaRPr lang="en-US" sz="3600" dirty="0">
              <a:sym typeface="Arial"/>
            </a:endParaRPr>
          </a:p>
        </p:txBody>
      </p:sp>
      <p:sp>
        <p:nvSpPr>
          <p:cNvPr id="493" name="Shape 493"/>
          <p:cNvSpPr txBox="1">
            <a:spLocks noGrp="1"/>
          </p:cNvSpPr>
          <p:nvPr>
            <p:ph type="body" idx="1"/>
          </p:nvPr>
        </p:nvSpPr>
        <p:spPr/>
        <p:txBody>
          <a:bodyPr/>
          <a:lstStyle/>
          <a:p>
            <a:pPr marL="457200" lvl="0" indent="-457200">
              <a:spcBef>
                <a:spcPts val="0"/>
              </a:spcBef>
            </a:pPr>
            <a:r>
              <a:rPr lang="en-US" b="1" dirty="0" smtClean="0">
                <a:solidFill>
                  <a:schemeClr val="tx1"/>
                </a:solidFill>
                <a:sym typeface="Arial"/>
              </a:rPr>
              <a:t>Are decisions expected to be made?</a:t>
            </a:r>
          </a:p>
          <a:p>
            <a:pPr marL="914400" lvl="3" indent="-457200">
              <a:spcBef>
                <a:spcPts val="0"/>
              </a:spcBef>
              <a:buFont typeface="Wingdings" panose="05000000000000000000" pitchFamily="2" charset="2"/>
              <a:buChar char="§"/>
            </a:pPr>
            <a:r>
              <a:rPr lang="en-US" sz="2400" b="1" dirty="0" smtClean="0">
                <a:solidFill>
                  <a:schemeClr val="tx1"/>
                </a:solidFill>
                <a:sym typeface="Arial"/>
              </a:rPr>
              <a:t>Action Items</a:t>
            </a:r>
          </a:p>
          <a:p>
            <a:pPr marL="457200" lvl="0" indent="-457200">
              <a:spcBef>
                <a:spcPts val="0"/>
              </a:spcBef>
            </a:pPr>
            <a:endParaRPr lang="en-US" b="1" dirty="0" smtClean="0">
              <a:solidFill>
                <a:schemeClr val="tx1"/>
              </a:solidFill>
              <a:sym typeface="Arial"/>
            </a:endParaRPr>
          </a:p>
          <a:p>
            <a:pPr marL="457200" lvl="0" indent="-457200">
              <a:spcBef>
                <a:spcPts val="0"/>
              </a:spcBef>
            </a:pPr>
            <a:r>
              <a:rPr lang="en-US" b="1" dirty="0" smtClean="0">
                <a:solidFill>
                  <a:schemeClr val="tx1"/>
                </a:solidFill>
                <a:sym typeface="Arial"/>
              </a:rPr>
              <a:t>How will meeting minutes be documented and distributed?</a:t>
            </a:r>
          </a:p>
          <a:p>
            <a:pPr marL="457200" lvl="0" indent="-457200">
              <a:spcBef>
                <a:spcPts val="0"/>
              </a:spcBef>
            </a:pPr>
            <a:endParaRPr lang="en-US" b="1" dirty="0" smtClean="0">
              <a:solidFill>
                <a:schemeClr val="tx1"/>
              </a:solidFill>
              <a:sym typeface="Arial"/>
            </a:endParaRPr>
          </a:p>
          <a:p>
            <a:pPr marL="457200" lvl="0" indent="-457200">
              <a:spcBef>
                <a:spcPts val="0"/>
              </a:spcBef>
            </a:pPr>
            <a:r>
              <a:rPr lang="en-US" b="1" dirty="0" smtClean="0">
                <a:solidFill>
                  <a:schemeClr val="tx1"/>
                </a:solidFill>
                <a:sym typeface="Arial"/>
              </a:rPr>
              <a:t>How </a:t>
            </a:r>
            <a:r>
              <a:rPr lang="en-US" b="1" dirty="0" smtClean="0">
                <a:solidFill>
                  <a:schemeClr val="tx1"/>
                </a:solidFill>
              </a:rPr>
              <a:t>will</a:t>
            </a:r>
            <a:r>
              <a:rPr lang="en-US" b="1" dirty="0" smtClean="0">
                <a:solidFill>
                  <a:schemeClr val="tx1"/>
                </a:solidFill>
                <a:sym typeface="Arial"/>
              </a:rPr>
              <a:t> the results be measured?</a:t>
            </a:r>
          </a:p>
          <a:p>
            <a:pPr marL="457200" lvl="0" indent="-457200">
              <a:spcBef>
                <a:spcPts val="0"/>
              </a:spcBef>
            </a:pPr>
            <a:endParaRPr lang="en-US" b="1" dirty="0" smtClean="0">
              <a:solidFill>
                <a:schemeClr val="tx1"/>
              </a:solidFill>
              <a:sym typeface="Arial"/>
            </a:endParaRPr>
          </a:p>
          <a:p>
            <a:pPr marL="457200" lvl="0" indent="-457200">
              <a:spcBef>
                <a:spcPts val="0"/>
              </a:spcBef>
            </a:pPr>
            <a:r>
              <a:rPr lang="en-US" b="1" dirty="0" smtClean="0">
                <a:solidFill>
                  <a:schemeClr val="tx1"/>
                </a:solidFill>
                <a:sym typeface="Arial"/>
              </a:rPr>
              <a:t>How will objectives be met?</a:t>
            </a:r>
          </a:p>
          <a:p>
            <a:pPr lvl="0"/>
            <a:endParaRPr lang="en-US" b="1" dirty="0" smtClean="0">
              <a:solidFill>
                <a:schemeClr val="tx1"/>
              </a:solidFill>
              <a:sym typeface="Arial"/>
            </a:endParaRPr>
          </a:p>
          <a:p>
            <a:pPr lvl="0"/>
            <a:endParaRPr lang="en-US" b="1" dirty="0">
              <a:solidFill>
                <a:schemeClr val="tx1"/>
              </a:solidFill>
              <a:sym typeface="Arial"/>
            </a:endParaRPr>
          </a:p>
        </p:txBody>
      </p:sp>
    </p:spTree>
    <p:extLst>
      <p:ext uri="{BB962C8B-B14F-4D97-AF65-F5344CB8AC3E}">
        <p14:creationId xmlns:p14="http://schemas.microsoft.com/office/powerpoint/2010/main" val="164954696"/>
      </p:ext>
    </p:extLst>
  </p:cSld>
  <p:clrMapOvr>
    <a:masterClrMapping/>
  </p:clrMapOvr>
  <p:transition xmlns:p14="http://schemas.microsoft.com/office/powerpoint/2010/mai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p:txBody>
          <a:bodyPr/>
          <a:lstStyle/>
          <a:p>
            <a:pPr lvl="0"/>
            <a:r>
              <a:rPr lang="en-US" sz="3600" dirty="0" smtClean="0">
                <a:sym typeface="Arial"/>
              </a:rPr>
              <a:t>How Meetings Get Derailed</a:t>
            </a:r>
            <a:endParaRPr lang="en-US" sz="3600" dirty="0">
              <a:sym typeface="Arial"/>
            </a:endParaRPr>
          </a:p>
        </p:txBody>
      </p:sp>
      <p:sp>
        <p:nvSpPr>
          <p:cNvPr id="499" name="Shape 499"/>
          <p:cNvSpPr txBox="1">
            <a:spLocks noGrp="1"/>
          </p:cNvSpPr>
          <p:nvPr>
            <p:ph type="body" idx="1"/>
          </p:nvPr>
        </p:nvSpPr>
        <p:spPr/>
        <p:txBody>
          <a:bodyPr/>
          <a:lstStyle/>
          <a:p>
            <a:pPr marL="457200" lvl="0" indent="-457200"/>
            <a:r>
              <a:rPr lang="en-US" b="1" dirty="0" smtClean="0">
                <a:solidFill>
                  <a:schemeClr val="tx1"/>
                </a:solidFill>
                <a:sym typeface="Arial"/>
              </a:rPr>
              <a:t>No agenda.</a:t>
            </a:r>
          </a:p>
          <a:p>
            <a:pPr marL="457200" lvl="0" indent="-457200"/>
            <a:r>
              <a:rPr lang="en-US" b="1" dirty="0" smtClean="0">
                <a:solidFill>
                  <a:schemeClr val="tx1"/>
                </a:solidFill>
              </a:rPr>
              <a:t>T</a:t>
            </a:r>
            <a:r>
              <a:rPr lang="en-US" b="1" dirty="0" smtClean="0">
                <a:solidFill>
                  <a:schemeClr val="tx1"/>
                </a:solidFill>
                <a:sym typeface="Arial"/>
              </a:rPr>
              <a:t>ime schedule is not followed.</a:t>
            </a:r>
          </a:p>
          <a:p>
            <a:pPr marL="457200" lvl="0" indent="-457200"/>
            <a:r>
              <a:rPr lang="en-US" b="1" dirty="0" smtClean="0">
                <a:solidFill>
                  <a:schemeClr val="tx1"/>
                </a:solidFill>
                <a:sym typeface="Arial"/>
              </a:rPr>
              <a:t>Can not arrive at common solutions</a:t>
            </a:r>
          </a:p>
          <a:p>
            <a:pPr marL="457200" lvl="0" indent="-457200"/>
            <a:r>
              <a:rPr lang="en-US" b="1" dirty="0" smtClean="0">
                <a:solidFill>
                  <a:schemeClr val="tx1"/>
                </a:solidFill>
                <a:sym typeface="Arial"/>
              </a:rPr>
              <a:t>Discussion is uncontrolled; Roberts Rules not implemented.</a:t>
            </a:r>
          </a:p>
          <a:p>
            <a:pPr marL="457200" lvl="0" indent="-457200"/>
            <a:r>
              <a:rPr lang="en-US" b="1" dirty="0" smtClean="0">
                <a:solidFill>
                  <a:schemeClr val="tx1"/>
                </a:solidFill>
                <a:sym typeface="Arial"/>
              </a:rPr>
              <a:t>Poor definition of the objectives.</a:t>
            </a:r>
          </a:p>
          <a:p>
            <a:pPr marL="457200" lvl="0" indent="-457200"/>
            <a:r>
              <a:rPr lang="en-US" b="1" dirty="0" smtClean="0">
                <a:solidFill>
                  <a:schemeClr val="tx1"/>
                </a:solidFill>
                <a:sym typeface="Arial"/>
              </a:rPr>
              <a:t>Participants not prepared.</a:t>
            </a:r>
            <a:endParaRPr lang="en-US" b="1" dirty="0">
              <a:solidFill>
                <a:schemeClr val="tx1"/>
              </a:solidFill>
              <a:sym typeface="Arial"/>
            </a:endParaRPr>
          </a:p>
        </p:txBody>
      </p:sp>
    </p:spTree>
    <p:extLst>
      <p:ext uri="{BB962C8B-B14F-4D97-AF65-F5344CB8AC3E}">
        <p14:creationId xmlns:p14="http://schemas.microsoft.com/office/powerpoint/2010/main" val="2009645113"/>
      </p:ext>
    </p:extLst>
  </p:cSld>
  <p:clrMapOvr>
    <a:masterClrMapping/>
  </p:clrMapOvr>
  <p:transition xmlns:p14="http://schemas.microsoft.com/office/powerpoint/2010/mai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p:txBody>
          <a:bodyPr/>
          <a:lstStyle/>
          <a:p>
            <a:pPr lvl="0"/>
            <a:r>
              <a:rPr lang="en-US" sz="3600" dirty="0" smtClean="0">
                <a:sym typeface="Arial"/>
              </a:rPr>
              <a:t>Managing A Disturbance</a:t>
            </a:r>
            <a:endParaRPr lang="en-US" sz="3600" dirty="0">
              <a:sym typeface="Arial"/>
            </a:endParaRPr>
          </a:p>
        </p:txBody>
      </p:sp>
      <p:sp>
        <p:nvSpPr>
          <p:cNvPr id="505" name="Shape 505"/>
          <p:cNvSpPr txBox="1">
            <a:spLocks noGrp="1"/>
          </p:cNvSpPr>
          <p:nvPr>
            <p:ph type="body" idx="1"/>
          </p:nvPr>
        </p:nvSpPr>
        <p:spPr/>
        <p:txBody>
          <a:bodyPr/>
          <a:lstStyle/>
          <a:p>
            <a:pPr marL="457200" lvl="0" indent="-457200"/>
            <a:r>
              <a:rPr lang="en-US" b="1" dirty="0" smtClean="0">
                <a:solidFill>
                  <a:schemeClr val="tx1"/>
                </a:solidFill>
                <a:sym typeface="Arial"/>
              </a:rPr>
              <a:t>Defer the discussion to take place after the meeting.</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If the conversation is not relevant, it should be cut off.</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Guest input should be kept </a:t>
            </a:r>
            <a:r>
              <a:rPr lang="en-US" b="1" dirty="0" smtClean="0">
                <a:solidFill>
                  <a:schemeClr val="tx1"/>
                </a:solidFill>
              </a:rPr>
              <a:t>to a</a:t>
            </a:r>
            <a:r>
              <a:rPr lang="en-US" b="1" dirty="0" smtClean="0">
                <a:solidFill>
                  <a:schemeClr val="tx1"/>
                </a:solidFill>
                <a:sym typeface="Arial"/>
              </a:rPr>
              <a:t> minimum.</a:t>
            </a:r>
          </a:p>
          <a:p>
            <a:pPr marL="457200" lvl="0" indent="-457200"/>
            <a:endParaRPr lang="en-US" b="1" dirty="0" smtClean="0">
              <a:solidFill>
                <a:schemeClr val="tx1"/>
              </a:solidFill>
              <a:sym typeface="Arial"/>
            </a:endParaRPr>
          </a:p>
          <a:p>
            <a:pPr marL="457200" lvl="0" indent="-457200"/>
            <a:r>
              <a:rPr lang="en-US" b="1" dirty="0" smtClean="0">
                <a:solidFill>
                  <a:schemeClr val="tx1"/>
                </a:solidFill>
                <a:sym typeface="Arial"/>
              </a:rPr>
              <a:t>Delay the discussion to take place at a later date.</a:t>
            </a:r>
          </a:p>
          <a:p>
            <a:pPr lvl="0"/>
            <a:endParaRPr lang="en-US" b="1" dirty="0" smtClean="0">
              <a:solidFill>
                <a:schemeClr val="tx1"/>
              </a:solidFill>
              <a:sym typeface="Arial"/>
            </a:endParaRPr>
          </a:p>
          <a:p>
            <a:pPr lvl="0"/>
            <a:endParaRPr lang="en-US" b="1" dirty="0">
              <a:solidFill>
                <a:schemeClr val="tx1"/>
              </a:solidFill>
              <a:sym typeface="Arial"/>
            </a:endParaRPr>
          </a:p>
        </p:txBody>
      </p:sp>
    </p:spTree>
    <p:extLst>
      <p:ext uri="{BB962C8B-B14F-4D97-AF65-F5344CB8AC3E}">
        <p14:creationId xmlns:p14="http://schemas.microsoft.com/office/powerpoint/2010/main" val="3840556616"/>
      </p:ext>
    </p:extLst>
  </p:cSld>
  <p:clrMapOvr>
    <a:masterClrMapping/>
  </p:clrMapOvr>
  <p:transition xmlns:p14="http://schemas.microsoft.com/office/powerpoint/2010/mai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p:txBody>
          <a:bodyPr/>
          <a:lstStyle/>
          <a:p>
            <a:pPr lvl="0"/>
            <a:r>
              <a:rPr lang="en-US" sz="3600" dirty="0" smtClean="0">
                <a:sym typeface="Arial"/>
              </a:rPr>
              <a:t>Summary</a:t>
            </a:r>
            <a:endParaRPr lang="en-US" sz="3600" dirty="0">
              <a:sym typeface="Arial"/>
            </a:endParaRPr>
          </a:p>
        </p:txBody>
      </p:sp>
      <p:sp>
        <p:nvSpPr>
          <p:cNvPr id="511" name="Shape 511"/>
          <p:cNvSpPr txBox="1">
            <a:spLocks noGrp="1"/>
          </p:cNvSpPr>
          <p:nvPr>
            <p:ph type="body" idx="1"/>
          </p:nvPr>
        </p:nvSpPr>
        <p:spPr/>
        <p:txBody>
          <a:bodyPr/>
          <a:lstStyle/>
          <a:p>
            <a:pPr marL="457200" lvl="0" indent="-457200"/>
            <a:r>
              <a:rPr lang="en-US" b="1" dirty="0" smtClean="0">
                <a:solidFill>
                  <a:schemeClr val="tx1"/>
                </a:solidFill>
                <a:sym typeface="Arial"/>
              </a:rPr>
              <a:t>State the purpose and mission of the meeting.</a:t>
            </a:r>
          </a:p>
          <a:p>
            <a:pPr marL="457200" lvl="0" indent="-457200"/>
            <a:r>
              <a:rPr lang="en-US" b="1" dirty="0" smtClean="0">
                <a:solidFill>
                  <a:schemeClr val="tx1"/>
                </a:solidFill>
                <a:sym typeface="Arial"/>
              </a:rPr>
              <a:t>Make sure there is an agenda.</a:t>
            </a:r>
          </a:p>
          <a:p>
            <a:pPr marL="457200" lvl="0" indent="-457200"/>
            <a:r>
              <a:rPr lang="en-US" b="1" dirty="0" smtClean="0">
                <a:solidFill>
                  <a:schemeClr val="tx1"/>
                </a:solidFill>
                <a:sym typeface="Arial"/>
              </a:rPr>
              <a:t>Stick to the agenda and finish on time.</a:t>
            </a:r>
          </a:p>
          <a:p>
            <a:pPr marL="457200" lvl="0" indent="-457200"/>
            <a:r>
              <a:rPr lang="en-US" b="1" dirty="0" smtClean="0">
                <a:solidFill>
                  <a:schemeClr val="tx1"/>
                </a:solidFill>
                <a:sym typeface="Arial"/>
              </a:rPr>
              <a:t>Cut off unnecessary discussions.</a:t>
            </a:r>
          </a:p>
          <a:p>
            <a:pPr marL="457200" lvl="0" indent="-457200"/>
            <a:r>
              <a:rPr lang="en-US" b="1" dirty="0" smtClean="0">
                <a:solidFill>
                  <a:schemeClr val="tx1"/>
                </a:solidFill>
                <a:sym typeface="Arial"/>
              </a:rPr>
              <a:t>Try to conclude with the expected outcome.</a:t>
            </a:r>
          </a:p>
          <a:p>
            <a:pPr marL="457200" lvl="0" indent="-457200"/>
            <a:endParaRPr lang="en-US" b="1" dirty="0" smtClean="0">
              <a:solidFill>
                <a:schemeClr val="tx1"/>
              </a:solidFill>
              <a:sym typeface="Arial"/>
            </a:endParaRPr>
          </a:p>
          <a:p>
            <a:pPr lvl="0"/>
            <a:endParaRPr lang="en-US" b="1" dirty="0">
              <a:solidFill>
                <a:schemeClr val="tx1"/>
              </a:solidFill>
              <a:sym typeface="Arial"/>
            </a:endParaRPr>
          </a:p>
        </p:txBody>
      </p:sp>
    </p:spTree>
    <p:extLst>
      <p:ext uri="{BB962C8B-B14F-4D97-AF65-F5344CB8AC3E}">
        <p14:creationId xmlns:p14="http://schemas.microsoft.com/office/powerpoint/2010/main" val="1653062519"/>
      </p:ext>
    </p:extLst>
  </p:cSld>
  <p:clrMapOvr>
    <a:masterClrMapping/>
  </p:clrMapOvr>
  <p:transition xmlns:p14="http://schemas.microsoft.com/office/powerpoint/2010/mai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205588"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6" name="Shape 516"/>
          <p:cNvSpPr txBox="1">
            <a:spLocks noGrp="1"/>
          </p:cNvSpPr>
          <p:nvPr>
            <p:ph type="title"/>
          </p:nvPr>
        </p:nvSpPr>
        <p:spPr/>
        <p:txBody>
          <a:bodyPr/>
          <a:lstStyle/>
          <a:p>
            <a:pPr lvl="0"/>
            <a:r>
              <a:rPr lang="en-US" sz="3600" i="1" dirty="0" smtClean="0">
                <a:sym typeface="Arial"/>
              </a:rPr>
              <a:t>Questions?</a:t>
            </a:r>
            <a:endParaRPr lang="en-US" sz="3600" i="1" dirty="0">
              <a:sym typeface="Arial"/>
            </a:endParaRPr>
          </a:p>
        </p:txBody>
      </p:sp>
    </p:spTree>
    <p:extLst>
      <p:ext uri="{BB962C8B-B14F-4D97-AF65-F5344CB8AC3E}">
        <p14:creationId xmlns:p14="http://schemas.microsoft.com/office/powerpoint/2010/main" val="2540699101"/>
      </p:ext>
    </p:extLst>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228600" y="274637"/>
            <a:ext cx="8458200" cy="1143000"/>
          </a:xfrm>
        </p:spPr>
        <p:txBody>
          <a:bodyPr/>
          <a:lstStyle/>
          <a:p>
            <a:pPr lvl="0"/>
            <a:r>
              <a:rPr lang="en-US" sz="3600" dirty="0" smtClean="0">
                <a:sym typeface="Arial"/>
              </a:rPr>
              <a:t>Geographic Unit Relationships</a:t>
            </a:r>
            <a:endParaRPr lang="en-US" sz="3600" dirty="0">
              <a:sym typeface="Arial"/>
            </a:endParaRPr>
          </a:p>
        </p:txBody>
      </p:sp>
      <p:sp>
        <p:nvSpPr>
          <p:cNvPr id="216" name="Shape 216"/>
          <p:cNvSpPr txBox="1">
            <a:spLocks noGrp="1"/>
          </p:cNvSpPr>
          <p:nvPr>
            <p:ph type="body" idx="1"/>
          </p:nvPr>
        </p:nvSpPr>
        <p:spPr/>
        <p:txBody>
          <a:bodyPr/>
          <a:lstStyle/>
          <a:p>
            <a:pPr marL="365760" lvl="0" indent="-457200"/>
            <a:r>
              <a:rPr lang="en-US" b="1" dirty="0" smtClean="0">
                <a:solidFill>
                  <a:schemeClr val="tx1"/>
                </a:solidFill>
                <a:sym typeface="Arial"/>
              </a:rPr>
              <a:t>Regions oversee Sections</a:t>
            </a:r>
          </a:p>
          <a:p>
            <a:pPr marL="365760" lvl="0" indent="-457200"/>
            <a:r>
              <a:rPr lang="en-US" b="1" dirty="0" smtClean="0">
                <a:solidFill>
                  <a:schemeClr val="tx1"/>
                </a:solidFill>
              </a:rPr>
              <a:t>Section Chair </a:t>
            </a:r>
            <a:r>
              <a:rPr lang="en-US" b="1" dirty="0" smtClean="0">
                <a:solidFill>
                  <a:schemeClr val="tx1"/>
                </a:solidFill>
                <a:sym typeface="Arial"/>
              </a:rPr>
              <a:t>reports to Region Director</a:t>
            </a:r>
          </a:p>
          <a:p>
            <a:pPr marL="457200" lvl="0" indent="-457200"/>
            <a:r>
              <a:rPr lang="en-US" b="1" dirty="0" smtClean="0">
                <a:solidFill>
                  <a:schemeClr val="tx1"/>
                </a:solidFill>
                <a:sym typeface="Arial"/>
              </a:rPr>
              <a:t>Sections oversee Subsections, Chapters, Student Branches and Affinity Groups</a:t>
            </a:r>
          </a:p>
          <a:p>
            <a:pPr marL="457200" lvl="0" indent="-457200"/>
            <a:r>
              <a:rPr lang="en-US" b="1" dirty="0" smtClean="0">
                <a:solidFill>
                  <a:schemeClr val="tx1"/>
                </a:solidFill>
                <a:sym typeface="Arial"/>
              </a:rPr>
              <a:t>Councils are comprised of Sections, and exist at the pleasure of the member Sections</a:t>
            </a:r>
          </a:p>
          <a:p>
            <a:pPr marL="457200" lvl="0" indent="-457200"/>
            <a:r>
              <a:rPr lang="en-US" b="1" dirty="0" smtClean="0">
                <a:solidFill>
                  <a:schemeClr val="tx1"/>
                </a:solidFill>
                <a:sym typeface="Arial"/>
              </a:rPr>
              <a:t>Some Councils (but not all) have Chapters and Affinity Groups, and therefore oversee them</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Shape 222"/>
          <p:cNvSpPr txBox="1">
            <a:spLocks noGrp="1"/>
          </p:cNvSpPr>
          <p:nvPr>
            <p:ph type="title"/>
          </p:nvPr>
        </p:nvSpPr>
        <p:spPr/>
        <p:txBody>
          <a:bodyPr/>
          <a:lstStyle/>
          <a:p>
            <a:pPr lvl="0"/>
            <a:r>
              <a:rPr lang="en-US" sz="3600" dirty="0" smtClean="0">
                <a:sym typeface="Arial"/>
              </a:rPr>
              <a:t>Geographic Unit Relationships</a:t>
            </a:r>
            <a:endParaRPr lang="en-US" sz="3600" dirty="0">
              <a:sym typeface="Arial"/>
            </a:endParaRPr>
          </a:p>
        </p:txBody>
      </p:sp>
      <p:sp>
        <p:nvSpPr>
          <p:cNvPr id="221" name="Shape 221"/>
          <p:cNvSpPr txBox="1">
            <a:spLocks noGrp="1"/>
          </p:cNvSpPr>
          <p:nvPr>
            <p:ph type="body" idx="1"/>
          </p:nvPr>
        </p:nvSpPr>
        <p:spPr/>
        <p:txBody>
          <a:bodyPr/>
          <a:lstStyle/>
          <a:p>
            <a:pPr marL="457200" indent="-457200"/>
            <a:r>
              <a:rPr lang="en-US" b="1" dirty="0" smtClean="0">
                <a:solidFill>
                  <a:schemeClr val="tx1"/>
                </a:solidFill>
                <a:sym typeface="Arial"/>
              </a:rPr>
              <a:t>Affinity Group Parents also oversee Affinity Groups </a:t>
            </a:r>
          </a:p>
          <a:p>
            <a:pPr lvl="1"/>
            <a:r>
              <a:rPr lang="en-US" b="1" dirty="0" smtClean="0">
                <a:solidFill>
                  <a:schemeClr val="tx1"/>
                </a:solidFill>
                <a:sym typeface="Arial"/>
              </a:rPr>
              <a:t> </a:t>
            </a:r>
            <a:r>
              <a:rPr lang="en-US" sz="2400" b="1" dirty="0" smtClean="0">
                <a:solidFill>
                  <a:schemeClr val="tx1"/>
                </a:solidFill>
                <a:sym typeface="Arial"/>
              </a:rPr>
              <a:t>Women In Engineering (WIE)</a:t>
            </a:r>
          </a:p>
          <a:p>
            <a:pPr lvl="1"/>
            <a:r>
              <a:rPr lang="en-US" sz="2400" b="1" dirty="0" smtClean="0">
                <a:solidFill>
                  <a:schemeClr val="tx1"/>
                </a:solidFill>
                <a:sym typeface="Arial"/>
              </a:rPr>
              <a:t> Consultants’ Networks </a:t>
            </a:r>
          </a:p>
          <a:p>
            <a:pPr lvl="1"/>
            <a:r>
              <a:rPr lang="en-US" sz="2400" b="1" dirty="0" smtClean="0">
                <a:solidFill>
                  <a:schemeClr val="tx1"/>
                </a:solidFill>
                <a:sym typeface="Arial"/>
              </a:rPr>
              <a:t> Young Professional Organization (YPO)</a:t>
            </a:r>
          </a:p>
          <a:p>
            <a:pPr lvl="1"/>
            <a:r>
              <a:rPr lang="en-US" sz="2400" b="1" dirty="0" smtClean="0">
                <a:solidFill>
                  <a:schemeClr val="tx1"/>
                </a:solidFill>
                <a:sym typeface="Arial"/>
              </a:rPr>
              <a:t> Life Members</a:t>
            </a:r>
          </a:p>
          <a:p>
            <a:pPr marL="457200" lvl="0" indent="-457200"/>
            <a:r>
              <a:rPr lang="en-US" b="1" dirty="0" smtClean="0">
                <a:solidFill>
                  <a:schemeClr val="tx1"/>
                </a:solidFill>
                <a:sym typeface="Arial"/>
              </a:rPr>
              <a:t>Student Branches oversee Student Branch Chapters and Affinity Groups</a:t>
            </a:r>
          </a:p>
          <a:p>
            <a:pPr marL="457200" lvl="0" indent="-457200"/>
            <a:r>
              <a:rPr lang="en-US" b="1" dirty="0" smtClean="0">
                <a:solidFill>
                  <a:schemeClr val="tx1"/>
                </a:solidFill>
                <a:sym typeface="Arial"/>
              </a:rPr>
              <a:t>Societies also oversee Chapters and Student Branch Chapters</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Shape 222"/>
          <p:cNvSpPr txBox="1">
            <a:spLocks noGrp="1"/>
          </p:cNvSpPr>
          <p:nvPr>
            <p:ph type="title"/>
          </p:nvPr>
        </p:nvSpPr>
        <p:spPr/>
        <p:txBody>
          <a:bodyPr/>
          <a:lstStyle/>
          <a:p>
            <a:pPr lvl="0"/>
            <a:r>
              <a:rPr lang="en-US" sz="3600" dirty="0" smtClean="0">
                <a:sym typeface="Arial"/>
              </a:rPr>
              <a:t>Region Goals/Objectives</a:t>
            </a:r>
            <a:endParaRPr lang="en-US" sz="3600" dirty="0">
              <a:sym typeface="Arial"/>
            </a:endParaRPr>
          </a:p>
        </p:txBody>
      </p:sp>
      <p:sp>
        <p:nvSpPr>
          <p:cNvPr id="221" name="Shape 221"/>
          <p:cNvSpPr txBox="1">
            <a:spLocks noGrp="1"/>
          </p:cNvSpPr>
          <p:nvPr>
            <p:ph type="body" idx="1"/>
          </p:nvPr>
        </p:nvSpPr>
        <p:spPr/>
        <p:txBody>
          <a:bodyPr/>
          <a:lstStyle/>
          <a:p>
            <a:pPr marL="457200" lvl="0" indent="-457200"/>
            <a:r>
              <a:rPr lang="en-US" b="1" dirty="0" smtClean="0">
                <a:solidFill>
                  <a:schemeClr val="tx1"/>
                </a:solidFill>
              </a:rPr>
              <a:t>Respect and enable the volunteer</a:t>
            </a:r>
          </a:p>
          <a:p>
            <a:pPr marL="457200" lvl="0" indent="-457200"/>
            <a:r>
              <a:rPr lang="en-US" b="1" dirty="0" smtClean="0">
                <a:solidFill>
                  <a:schemeClr val="tx1"/>
                </a:solidFill>
              </a:rPr>
              <a:t>Enhance membership and improve retention</a:t>
            </a:r>
          </a:p>
          <a:p>
            <a:pPr marL="457200" lvl="0" indent="-457200"/>
            <a:r>
              <a:rPr lang="en-US" b="1" dirty="0" smtClean="0">
                <a:solidFill>
                  <a:schemeClr val="tx1"/>
                </a:solidFill>
              </a:rPr>
              <a:t>Enhance our on-line experience </a:t>
            </a:r>
          </a:p>
          <a:p>
            <a:pPr marL="457200" lvl="0" indent="-457200"/>
            <a:r>
              <a:rPr lang="en-US" b="1" dirty="0" smtClean="0">
                <a:solidFill>
                  <a:schemeClr val="tx1"/>
                </a:solidFill>
              </a:rPr>
              <a:t>Create active alliances with industry and VCs</a:t>
            </a:r>
          </a:p>
          <a:p>
            <a:pPr marL="457200" lvl="0" indent="-457200"/>
            <a:r>
              <a:rPr lang="en-US" b="1" dirty="0" smtClean="0">
                <a:solidFill>
                  <a:schemeClr val="tx1"/>
                </a:solidFill>
              </a:rPr>
              <a:t>Create active alliances with academia</a:t>
            </a:r>
          </a:p>
          <a:p>
            <a:pPr marL="457200" lvl="0" indent="-457200"/>
            <a:r>
              <a:rPr lang="en-US" b="1" dirty="0" smtClean="0">
                <a:solidFill>
                  <a:schemeClr val="tx1"/>
                </a:solidFill>
              </a:rPr>
              <a:t>Create active alliances with technical cultural groups and STEM</a:t>
            </a:r>
          </a:p>
          <a:p>
            <a:pPr marL="457200" lvl="0" indent="-457200"/>
            <a:r>
              <a:rPr lang="en-US" b="1" dirty="0" smtClean="0">
                <a:solidFill>
                  <a:schemeClr val="tx1"/>
                </a:solidFill>
              </a:rPr>
              <a:t>Recognize and celebrate our history</a:t>
            </a:r>
          </a:p>
          <a:p>
            <a:pPr marL="457200" lvl="0" indent="-457200"/>
            <a:r>
              <a:rPr lang="en-US" b="1" dirty="0" smtClean="0">
                <a:solidFill>
                  <a:schemeClr val="tx1"/>
                </a:solidFill>
              </a:rPr>
              <a:t>Make our Region cool, be creative</a:t>
            </a:r>
            <a:endParaRPr lang="en-US" b="1" dirty="0">
              <a:solidFill>
                <a:schemeClr val="tx1"/>
              </a:solidFill>
            </a:endParaRPr>
          </a:p>
        </p:txBody>
      </p:sp>
    </p:spTree>
    <p:extLst>
      <p:ext uri="{BB962C8B-B14F-4D97-AF65-F5344CB8AC3E}">
        <p14:creationId xmlns:p14="http://schemas.microsoft.com/office/powerpoint/2010/main" val="125173003"/>
      </p:ext>
    </p:extLst>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p:txBody>
          <a:bodyPr/>
          <a:lstStyle/>
          <a:p>
            <a:pPr lvl="0"/>
            <a:r>
              <a:rPr lang="en-US" sz="3600" dirty="0" smtClean="0">
                <a:sym typeface="Arial"/>
              </a:rPr>
              <a:t>IEEE Ethics &amp; Member Conduct</a:t>
            </a:r>
            <a:endParaRPr lang="en-US" sz="3600" dirty="0">
              <a:sym typeface="Arial"/>
            </a:endParaRPr>
          </a:p>
        </p:txBody>
      </p:sp>
      <p:sp>
        <p:nvSpPr>
          <p:cNvPr id="128" name="Shape 128"/>
          <p:cNvSpPr txBox="1">
            <a:spLocks noGrp="1"/>
          </p:cNvSpPr>
          <p:nvPr>
            <p:ph type="body" idx="1"/>
          </p:nvPr>
        </p:nvSpPr>
        <p:spPr/>
        <p:txBody>
          <a:bodyPr/>
          <a:lstStyle/>
          <a:p>
            <a:pPr marL="457200" lvl="0" indent="-457200"/>
            <a:r>
              <a:rPr lang="en-US" b="1" dirty="0" smtClean="0">
                <a:solidFill>
                  <a:schemeClr val="tx1"/>
                </a:solidFill>
                <a:sym typeface="Arial"/>
              </a:rPr>
              <a:t>IEEE Code of Ethics </a:t>
            </a:r>
          </a:p>
          <a:p>
            <a:pPr marL="457200" lvl="0" indent="-457200"/>
            <a:r>
              <a:rPr lang="en-US" b="1" dirty="0" smtClean="0">
                <a:solidFill>
                  <a:schemeClr val="tx1"/>
                </a:solidFill>
                <a:sym typeface="Arial"/>
              </a:rPr>
              <a:t>All items relevant, but remember to:</a:t>
            </a:r>
          </a:p>
          <a:p>
            <a:pPr lvl="1"/>
            <a:r>
              <a:rPr lang="en-US" b="1" dirty="0" smtClean="0">
                <a:solidFill>
                  <a:schemeClr val="tx1"/>
                </a:solidFill>
                <a:sym typeface="Arial"/>
              </a:rPr>
              <a:t>treat fairly all persons regardless of such factors as race, religion, gender, disability, age, or national origin;</a:t>
            </a:r>
            <a:r>
              <a:rPr lang="en-US" b="1" dirty="0" smtClean="0">
                <a:solidFill>
                  <a:schemeClr val="tx1"/>
                </a:solidFill>
                <a:sym typeface="Arimo"/>
              </a:rPr>
              <a:t> </a:t>
            </a:r>
          </a:p>
          <a:p>
            <a:pPr lvl="1"/>
            <a:r>
              <a:rPr lang="en-US" b="1" dirty="0" smtClean="0">
                <a:solidFill>
                  <a:schemeClr val="tx1"/>
                </a:solidFill>
                <a:sym typeface="Arial"/>
              </a:rPr>
              <a:t>avoid injuring others, their property, reputation, or employment by false or malicious action;</a:t>
            </a:r>
            <a:r>
              <a:rPr lang="en-US" b="1" dirty="0" smtClean="0">
                <a:solidFill>
                  <a:schemeClr val="tx1"/>
                </a:solidFill>
                <a:sym typeface="Arimo"/>
              </a:rPr>
              <a:t> </a:t>
            </a:r>
          </a:p>
          <a:p>
            <a:pPr lvl="1"/>
            <a:r>
              <a:rPr lang="en-US" b="1" dirty="0" smtClean="0">
                <a:solidFill>
                  <a:schemeClr val="tx1"/>
                </a:solidFill>
                <a:sym typeface="Arial"/>
              </a:rPr>
              <a:t>assist colleagues and co-workers in their professional development and to support them in following this code of ethics.</a:t>
            </a:r>
          </a:p>
          <a:p>
            <a:pPr marL="203200" lvl="0" indent="0">
              <a:buNone/>
            </a:pPr>
            <a:r>
              <a:rPr lang="en-US" b="1" dirty="0" smtClean="0">
                <a:solidFill>
                  <a:schemeClr val="tx1"/>
                </a:solidFill>
                <a:sym typeface="Arial"/>
              </a:rPr>
              <a:t>http://www.ieee.org/web/aboutus/ethics/ </a:t>
            </a:r>
            <a:endParaRPr lang="en-US" b="1" dirty="0">
              <a:solidFill>
                <a:schemeClr val="tx1"/>
              </a:solidFill>
              <a:sym typeface="Arial"/>
            </a:endParaRP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1_ieee_presentation_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1_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3830</Words>
  <Application>Microsoft Macintosh PowerPoint</Application>
  <PresentationFormat>On-screen Show (4:3)</PresentationFormat>
  <Paragraphs>500</Paragraphs>
  <Slides>59</Slides>
  <Notes>52</Notes>
  <HiddenSlides>0</HiddenSlides>
  <MMClips>0</MMClips>
  <ScaleCrop>false</ScaleCrop>
  <HeadingPairs>
    <vt:vector size="6" baseType="variant">
      <vt:variant>
        <vt:lpstr>Theme</vt:lpstr>
      </vt:variant>
      <vt:variant>
        <vt:i4>3</vt:i4>
      </vt:variant>
      <vt:variant>
        <vt:lpstr>Embedded OLE Servers</vt:lpstr>
      </vt:variant>
      <vt:variant>
        <vt:i4>0</vt:i4>
      </vt:variant>
      <vt:variant>
        <vt:lpstr>Slide Titles</vt:lpstr>
      </vt:variant>
      <vt:variant>
        <vt:i4>59</vt:i4>
      </vt:variant>
    </vt:vector>
  </HeadingPairs>
  <TitlesOfParts>
    <vt:vector size="62" baseType="lpstr">
      <vt:lpstr>1_ieee_presentation_template</vt:lpstr>
      <vt:lpstr>1_ieee_corporate_template_1</vt:lpstr>
      <vt:lpstr>ieee_corporate_template_1</vt:lpstr>
      <vt:lpstr>2015 Joint Region 4 and Region 6 Section Chair Training</vt:lpstr>
      <vt:lpstr>PowerPoint Presentation</vt:lpstr>
      <vt:lpstr>MGA Board Vision</vt:lpstr>
      <vt:lpstr>MGA Board Mission</vt:lpstr>
      <vt:lpstr>Geographic &amp; Technical Unit Relationships</vt:lpstr>
      <vt:lpstr>Geographic Unit Relationships</vt:lpstr>
      <vt:lpstr>Geographic Unit Relationships</vt:lpstr>
      <vt:lpstr>Region Goals/Objectives</vt:lpstr>
      <vt:lpstr>IEEE Ethics &amp; Member Conduct</vt:lpstr>
      <vt:lpstr>Questions?</vt:lpstr>
      <vt:lpstr>I’m a Section Chair, I . . .</vt:lpstr>
      <vt:lpstr>I’m a Section Vice Chair, I . . . </vt:lpstr>
      <vt:lpstr>I’m a Section Treasurer, I . . . </vt:lpstr>
      <vt:lpstr>I’m a Section Secretary, I . . . </vt:lpstr>
      <vt:lpstr>I’m a Chapter Chair, I . . .</vt:lpstr>
      <vt:lpstr>New Officer Training</vt:lpstr>
      <vt:lpstr>Requirements of each Section</vt:lpstr>
      <vt:lpstr>Requirements of each Section</vt:lpstr>
      <vt:lpstr>Monthly Section Officer Duties</vt:lpstr>
      <vt:lpstr>Section Operations Manual</vt:lpstr>
      <vt:lpstr>Is Your Section in Compliance?</vt:lpstr>
      <vt:lpstr>Leading your Section</vt:lpstr>
      <vt:lpstr>Ex-Com Meetings</vt:lpstr>
      <vt:lpstr>Monthly Planning</vt:lpstr>
      <vt:lpstr>Sample Planning Task List</vt:lpstr>
      <vt:lpstr>Required Reporting to IEEE</vt:lpstr>
      <vt:lpstr>Section Operations</vt:lpstr>
      <vt:lpstr>Questions?</vt:lpstr>
      <vt:lpstr>Section Vitality</vt:lpstr>
      <vt:lpstr>Section Metrics/Vitality</vt:lpstr>
      <vt:lpstr>Vitality Dashboard</vt:lpstr>
      <vt:lpstr>Dashboard measures</vt:lpstr>
      <vt:lpstr>Section metrics</vt:lpstr>
      <vt:lpstr> GEO UNIT VITALITY – DASHBOARD example </vt:lpstr>
      <vt:lpstr>Q2 Dashboard - example </vt:lpstr>
      <vt:lpstr>MGA Initiatives</vt:lpstr>
      <vt:lpstr>MGA Initiatives</vt:lpstr>
      <vt:lpstr>Section Goals</vt:lpstr>
      <vt:lpstr>Section Programs</vt:lpstr>
      <vt:lpstr>Website</vt:lpstr>
      <vt:lpstr>Event planning</vt:lpstr>
      <vt:lpstr>Successful Meetings</vt:lpstr>
      <vt:lpstr>Logistics</vt:lpstr>
      <vt:lpstr>Technical Programs</vt:lpstr>
      <vt:lpstr>Educational Programs</vt:lpstr>
      <vt:lpstr>Professional Programs</vt:lpstr>
      <vt:lpstr>Funding Sources</vt:lpstr>
      <vt:lpstr>Questions?</vt:lpstr>
      <vt:lpstr>How to Run an Effective Meeting </vt:lpstr>
      <vt:lpstr>Acknowledgement</vt:lpstr>
      <vt:lpstr>Outline</vt:lpstr>
      <vt:lpstr>Why Are We Having a Meeting?</vt:lpstr>
      <vt:lpstr>Who Controls the Agenda?</vt:lpstr>
      <vt:lpstr>Who Should Attend the Meeting?</vt:lpstr>
      <vt:lpstr>What Is The Expected Outcome?</vt:lpstr>
      <vt:lpstr>How Meetings Get Derailed</vt:lpstr>
      <vt:lpstr>Managing A Disturbance</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Joint Region 4 &amp; 6 Section Chair Training</dc:title>
  <dc:creator>KristiB</dc:creator>
  <cp:lastModifiedBy>Thomas Coughlin </cp:lastModifiedBy>
  <cp:revision>58</cp:revision>
  <dcterms:modified xsi:type="dcterms:W3CDTF">2015-01-21T01:14:40Z</dcterms:modified>
</cp:coreProperties>
</file>