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76" r:id="rId4"/>
    <p:sldId id="277" r:id="rId5"/>
    <p:sldId id="278" r:id="rId6"/>
    <p:sldId id="26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8DF05-87D0-4FE3-8A39-08DDAB99EB98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B354D-3814-4A48-83E8-8C73A658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al-d.com/sites/crystal-d.com/files/images/Light-Bulb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ieee.org/about/volunteers/membership_development/secure/md_goals.html" TargetMode="External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.org/societies_communities/geo_activities/required_reporting/rebate_schedul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818F6-E4CF-F44F-9546-9E64574584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Region 6 Membership Development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Verdana" charset="0"/>
                <a:cs typeface="Verdana" charset="0"/>
              </a:rPr>
              <a:t>Executive Committee Presentation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Presented by Chris Wright</a:t>
            </a: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i="1" dirty="0" smtClean="0">
                <a:latin typeface="Verdana" charset="0"/>
              </a:rPr>
              <a:t>IEEE Membership Marketing Specialist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Development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26" y="1497579"/>
            <a:ext cx="6878748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197138" y="1779001"/>
            <a:ext cx="1713390" cy="648065"/>
          </a:xfrm>
          <a:prstGeom prst="wedgeRoundRectCallout">
            <a:avLst>
              <a:gd name="adj1" fmla="val -72129"/>
              <a:gd name="adj2" fmla="val 18666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 Are Here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85" y="1497579"/>
            <a:ext cx="3453414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Time to start planning what we are going to do to develop membership</a:t>
            </a:r>
          </a:p>
        </p:txBody>
      </p:sp>
      <p:pic>
        <p:nvPicPr>
          <p:cNvPr id="2051" name="Picture 8" descr="Light-Bul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" y="1497579"/>
            <a:ext cx="346754" cy="34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Region 6 Membership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Total Region Members = 55,163 (Down 2.6%) </a:t>
            </a:r>
          </a:p>
          <a:p>
            <a:r>
              <a:rPr lang="en-US" dirty="0" smtClean="0"/>
              <a:t>So Far..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Renewed </a:t>
            </a:r>
            <a:r>
              <a:rPr lang="en-US" dirty="0" smtClean="0"/>
              <a:t>58% </a:t>
            </a:r>
            <a:r>
              <a:rPr lang="en-US" dirty="0"/>
              <a:t>of members</a:t>
            </a:r>
          </a:p>
          <a:p>
            <a:pPr lvl="2"/>
            <a:r>
              <a:rPr lang="en-US" dirty="0"/>
              <a:t> </a:t>
            </a:r>
            <a:r>
              <a:rPr lang="en-US" b="1" u="sng" dirty="0" smtClean="0"/>
              <a:t>UP</a:t>
            </a:r>
            <a:r>
              <a:rPr lang="en-US" dirty="0" smtClean="0"/>
              <a:t> 1.4% </a:t>
            </a:r>
            <a:r>
              <a:rPr lang="en-US" dirty="0"/>
              <a:t>compared to </a:t>
            </a:r>
            <a:r>
              <a:rPr lang="en-US" dirty="0" smtClean="0"/>
              <a:t>2014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b="1" u="sng" dirty="0" smtClean="0"/>
              <a:t>BUT</a:t>
            </a:r>
            <a:r>
              <a:rPr lang="en-US" dirty="0" smtClean="0"/>
              <a:t>… Non-Renewing Members </a:t>
            </a:r>
            <a:r>
              <a:rPr lang="en-US" dirty="0"/>
              <a:t>= </a:t>
            </a:r>
            <a:r>
              <a:rPr lang="en-US" dirty="0" smtClean="0"/>
              <a:t>21,739</a:t>
            </a:r>
            <a:endParaRPr lang="en-US" dirty="0"/>
          </a:p>
          <a:p>
            <a:pPr lvl="1"/>
            <a:r>
              <a:rPr lang="en-US" dirty="0" smtClean="0"/>
              <a:t> Recruited 2,319 members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Compared to 2,520 in 2014 (-8.0% Decrease)</a:t>
            </a:r>
            <a:endParaRPr lang="en-US" dirty="0"/>
          </a:p>
          <a:p>
            <a:r>
              <a:rPr lang="en-US" dirty="0" smtClean="0"/>
              <a:t>How are we going to Improve/Maintain for 2015?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125" y="5433134"/>
            <a:ext cx="8326438" cy="719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NOTE: All Membership Statistics are based on the December 2014 data and are available via the Monthly Region </a:t>
            </a:r>
            <a:r>
              <a:rPr lang="en-US" sz="1400" dirty="0">
                <a:solidFill>
                  <a:schemeClr val="tx1"/>
                </a:solidFill>
              </a:rPr>
              <a:t>Membership Development Report </a:t>
            </a:r>
          </a:p>
        </p:txBody>
      </p:sp>
    </p:spTree>
    <p:extLst>
      <p:ext uri="{BB962C8B-B14F-4D97-AF65-F5344CB8AC3E}">
        <p14:creationId xmlns:p14="http://schemas.microsoft.com/office/powerpoint/2010/main" val="15341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301842" y="1644650"/>
            <a:ext cx="4108410" cy="4081447"/>
          </a:xfrm>
        </p:spPr>
        <p:txBody>
          <a:bodyPr/>
          <a:lstStyle/>
          <a:p>
            <a:r>
              <a:rPr lang="en-US" sz="2000" u="sng" dirty="0"/>
              <a:t>Section-level</a:t>
            </a:r>
            <a:r>
              <a:rPr lang="en-US" sz="2000" dirty="0"/>
              <a:t> goals for </a:t>
            </a:r>
            <a:r>
              <a:rPr lang="en-US" sz="2000" u="sng" dirty="0" smtClean="0"/>
              <a:t>recruitmen</a:t>
            </a:r>
            <a:r>
              <a:rPr lang="en-US" sz="2000" dirty="0" smtClean="0"/>
              <a:t>t &amp; </a:t>
            </a:r>
            <a:r>
              <a:rPr lang="en-US" sz="2000" u="sng" dirty="0"/>
              <a:t>retention</a:t>
            </a:r>
          </a:p>
          <a:p>
            <a:pPr lvl="1"/>
            <a:r>
              <a:rPr lang="en-US" dirty="0" smtClean="0"/>
              <a:t> Will </a:t>
            </a:r>
            <a:r>
              <a:rPr lang="en-US" dirty="0"/>
              <a:t>roll up to region </a:t>
            </a:r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 Based on </a:t>
            </a:r>
            <a:r>
              <a:rPr lang="en-US" dirty="0"/>
              <a:t>three-year Section performance</a:t>
            </a:r>
          </a:p>
          <a:p>
            <a:r>
              <a:rPr lang="en-US" sz="2000" dirty="0"/>
              <a:t>Tracked monthly in </a:t>
            </a:r>
            <a:r>
              <a:rPr lang="en-US" sz="2000" dirty="0" smtClean="0"/>
              <a:t>Regional </a:t>
            </a:r>
            <a:r>
              <a:rPr lang="en-US" sz="2000" dirty="0"/>
              <a:t>MD reports</a:t>
            </a:r>
          </a:p>
          <a:p>
            <a:r>
              <a:rPr lang="en-US" sz="2000" dirty="0" smtClean="0"/>
              <a:t>Quarterly &amp; annual </a:t>
            </a:r>
            <a:r>
              <a:rPr lang="en-US" sz="2000" dirty="0"/>
              <a:t>formal recognition for achievement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 2015 –Section MD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02819" y="1718401"/>
            <a:ext cx="3888746" cy="3353030"/>
            <a:chOff x="700776" y="3648075"/>
            <a:chExt cx="7664974" cy="271984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76" y="4991326"/>
              <a:ext cx="3452478" cy="134325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563" y="5024666"/>
              <a:ext cx="3395187" cy="134325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2" y="3648075"/>
              <a:ext cx="3271243" cy="134325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01842" y="5279821"/>
            <a:ext cx="8481512" cy="89255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b="1" dirty="0" smtClean="0">
                <a:hlinkClick r:id="rId5"/>
              </a:rPr>
              <a:t>http</a:t>
            </a:r>
            <a:r>
              <a:rPr lang="en-US" b="1" dirty="0">
                <a:hlinkClick r:id="rId5"/>
              </a:rPr>
              <a:t>://www.ieee.org/about/volunteers/membership_development/secure/md_goals.html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112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Membership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Affects </a:t>
            </a:r>
            <a:r>
              <a:rPr lang="en-US" dirty="0"/>
              <a:t>Y</a:t>
            </a:r>
            <a:r>
              <a:rPr lang="en-US" dirty="0" smtClean="0"/>
              <a:t>our Region/Section Budget</a:t>
            </a:r>
          </a:p>
          <a:p>
            <a:pPr marL="163512" indent="0">
              <a:buNone/>
            </a:pPr>
            <a:r>
              <a:rPr lang="en-US" sz="2000" b="1" dirty="0" smtClean="0">
                <a:hlinkClick r:id="rId2"/>
              </a:rPr>
              <a:t>http</a:t>
            </a:r>
            <a:r>
              <a:rPr lang="en-US" sz="2000" b="1" dirty="0">
                <a:hlinkClick r:id="rId2"/>
              </a:rPr>
              <a:t>://www.ieee.org/societies_communities/geo_activities/required_reporting/rebate_schedule.html</a:t>
            </a:r>
            <a:endParaRPr lang="en-US" sz="2000" b="1" dirty="0" smtClean="0"/>
          </a:p>
          <a:p>
            <a:r>
              <a:rPr lang="en-US" dirty="0" smtClean="0"/>
              <a:t>Expands Your </a:t>
            </a:r>
            <a:r>
              <a:rPr lang="en-US" dirty="0"/>
              <a:t>N</a:t>
            </a:r>
            <a:r>
              <a:rPr lang="en-US" dirty="0" smtClean="0"/>
              <a:t>etwork</a:t>
            </a:r>
          </a:p>
          <a:p>
            <a:r>
              <a:rPr lang="en-US" dirty="0" smtClean="0"/>
              <a:t>Increases Your </a:t>
            </a:r>
            <a:r>
              <a:rPr lang="en-US" dirty="0"/>
              <a:t>M</a:t>
            </a:r>
            <a:r>
              <a:rPr lang="en-US" dirty="0" smtClean="0"/>
              <a:t>embers’ Network</a:t>
            </a:r>
          </a:p>
          <a:p>
            <a:r>
              <a:rPr lang="en-US" dirty="0" smtClean="0"/>
              <a:t>Larger Pool of Volunteers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2206" y="4165407"/>
            <a:ext cx="7918022" cy="378005"/>
          </a:xfrm>
        </p:spPr>
        <p:txBody>
          <a:bodyPr/>
          <a:lstStyle/>
          <a:p>
            <a:r>
              <a:rPr lang="en-US" b="1" u="sng" dirty="0" smtClean="0"/>
              <a:t>Contact Info: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Chris Wright			Adrienne Hahn</a:t>
            </a:r>
            <a:br>
              <a:rPr lang="en-US" dirty="0" smtClean="0"/>
            </a:br>
            <a:r>
              <a:rPr lang="en-US" dirty="0" smtClean="0"/>
              <a:t>732-562-3894		732-562-5528</a:t>
            </a:r>
            <a:br>
              <a:rPr lang="en-US" dirty="0" smtClean="0"/>
            </a:br>
            <a:r>
              <a:rPr lang="en-US" dirty="0" smtClean="0"/>
              <a:t>wright.c@ieee.org	a.hahn@ieee.org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954</TotalTime>
  <Words>197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ieee_presentation_template</vt:lpstr>
      <vt:lpstr>Region 6 Membership Development</vt:lpstr>
      <vt:lpstr>Membership Development Cycle</vt:lpstr>
      <vt:lpstr>2015 Region 6 Membership Stats</vt:lpstr>
      <vt:lpstr>New for 2015 –Section MD Goals</vt:lpstr>
      <vt:lpstr>Why is Membership Important?</vt:lpstr>
      <vt:lpstr>Questions?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Christopher Wright</cp:lastModifiedBy>
  <cp:revision>119</cp:revision>
  <dcterms:created xsi:type="dcterms:W3CDTF">2012-11-14T18:53:32Z</dcterms:created>
  <dcterms:modified xsi:type="dcterms:W3CDTF">2015-01-15T19:48:37Z</dcterms:modified>
</cp:coreProperties>
</file>