
<file path=[Content_Types].xml><?xml version="1.0" encoding="utf-8"?>
<Types xmlns="http://schemas.openxmlformats.org/package/2006/content-types">
  <Default Extension="png" ContentType="image/png"/>
  <Default Extension="emf" ContentType="image/x-emf"/>
  <Default Extension="jpeg" ContentType="image/jpeg"/>
  <Default Extension="xls" ContentType="application/vnd.ms-excel"/>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sldIdLst>
    <p:sldId id="390" r:id="rId2"/>
    <p:sldId id="391" r:id="rId3"/>
    <p:sldId id="392" r:id="rId4"/>
    <p:sldId id="393" r:id="rId5"/>
    <p:sldId id="389" r:id="rId6"/>
    <p:sldId id="357" r:id="rId7"/>
    <p:sldId id="381" r:id="rId8"/>
    <p:sldId id="383" r:id="rId9"/>
    <p:sldId id="284" r:id="rId10"/>
    <p:sldId id="394" r:id="rId11"/>
    <p:sldId id="401" r:id="rId12"/>
    <p:sldId id="395" r:id="rId13"/>
    <p:sldId id="396" r:id="rId14"/>
    <p:sldId id="397" r:id="rId15"/>
    <p:sldId id="398" r:id="rId16"/>
    <p:sldId id="399" r:id="rId17"/>
    <p:sldId id="400" r:id="rId18"/>
    <p:sldId id="404" r:id="rId19"/>
    <p:sldId id="402" r:id="rId20"/>
    <p:sldId id="403" r:id="rId21"/>
    <p:sldId id="405" r:id="rId22"/>
    <p:sldId id="406" r:id="rId23"/>
    <p:sldId id="407" r:id="rId24"/>
    <p:sldId id="408" r:id="rId25"/>
    <p:sldId id="409" r:id="rId26"/>
    <p:sldId id="410" r:id="rId27"/>
    <p:sldId id="411" r:id="rId28"/>
    <p:sldId id="412" r:id="rId29"/>
    <p:sldId id="413" r:id="rId30"/>
    <p:sldId id="414" r:id="rId31"/>
    <p:sldId id="415" r:id="rId32"/>
    <p:sldId id="416" r:id="rId33"/>
    <p:sldId id="417" r:id="rId34"/>
    <p:sldId id="418" r:id="rId35"/>
    <p:sldId id="419" r:id="rId36"/>
    <p:sldId id="453" r:id="rId37"/>
    <p:sldId id="454" r:id="rId38"/>
    <p:sldId id="420" r:id="rId39"/>
    <p:sldId id="421" r:id="rId40"/>
    <p:sldId id="422" r:id="rId41"/>
    <p:sldId id="423" r:id="rId42"/>
    <p:sldId id="424" r:id="rId43"/>
    <p:sldId id="425" r:id="rId44"/>
    <p:sldId id="426" r:id="rId45"/>
    <p:sldId id="427" r:id="rId46"/>
    <p:sldId id="428" r:id="rId47"/>
    <p:sldId id="429" r:id="rId48"/>
    <p:sldId id="430" r:id="rId49"/>
    <p:sldId id="431" r:id="rId50"/>
    <p:sldId id="432" r:id="rId51"/>
    <p:sldId id="433" r:id="rId52"/>
    <p:sldId id="434" r:id="rId53"/>
    <p:sldId id="435" r:id="rId54"/>
    <p:sldId id="436" r:id="rId55"/>
    <p:sldId id="437" r:id="rId56"/>
    <p:sldId id="438" r:id="rId57"/>
    <p:sldId id="439" r:id="rId58"/>
    <p:sldId id="440" r:id="rId59"/>
    <p:sldId id="441" r:id="rId60"/>
    <p:sldId id="442" r:id="rId61"/>
    <p:sldId id="443" r:id="rId62"/>
    <p:sldId id="444" r:id="rId63"/>
    <p:sldId id="445" r:id="rId64"/>
    <p:sldId id="446" r:id="rId65"/>
    <p:sldId id="447" r:id="rId66"/>
    <p:sldId id="448" r:id="rId67"/>
    <p:sldId id="449" r:id="rId68"/>
    <p:sldId id="450" r:id="rId69"/>
    <p:sldId id="451" r:id="rId70"/>
    <p:sldId id="452" r:id="rId71"/>
    <p:sldId id="455" r:id="rId72"/>
    <p:sldId id="464" r:id="rId73"/>
    <p:sldId id="457" r:id="rId74"/>
    <p:sldId id="458" r:id="rId75"/>
    <p:sldId id="459" r:id="rId76"/>
    <p:sldId id="460" r:id="rId77"/>
    <p:sldId id="461" r:id="rId78"/>
    <p:sldId id="462" r:id="rId79"/>
    <p:sldId id="463" r:id="rId80"/>
    <p:sldId id="465" r:id="rId81"/>
    <p:sldId id="481" r:id="rId82"/>
    <p:sldId id="466" r:id="rId83"/>
    <p:sldId id="473" r:id="rId84"/>
    <p:sldId id="474" r:id="rId85"/>
    <p:sldId id="475" r:id="rId86"/>
    <p:sldId id="476" r:id="rId87"/>
    <p:sldId id="477" r:id="rId88"/>
    <p:sldId id="478" r:id="rId89"/>
    <p:sldId id="479" r:id="rId90"/>
    <p:sldId id="480" r:id="rId9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se Luiz Ribeiro Filho" initials="JLRF" lastIdx="5"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378" autoAdjust="0"/>
    <p:restoredTop sz="92949" autoAdjust="0"/>
  </p:normalViewPr>
  <p:slideViewPr>
    <p:cSldViewPr snapToGrid="0" snapToObjects="1">
      <p:cViewPr varScale="1">
        <p:scale>
          <a:sx n="80" d="100"/>
          <a:sy n="80" d="100"/>
        </p:scale>
        <p:origin x="-78" y="-510"/>
      </p:cViewPr>
      <p:guideLst>
        <p:guide orient="horz" pos="2160"/>
        <p:guide pos="2880"/>
      </p:guideLst>
    </p:cSldViewPr>
  </p:slideViewPr>
  <p:outlineViewPr>
    <p:cViewPr>
      <p:scale>
        <a:sx n="33" d="100"/>
        <a:sy n="33" d="100"/>
      </p:scale>
      <p:origin x="0" y="3883"/>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97B496-050E-4B20-A220-A1D1D4D9613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69AA748-9848-41E0-BC0B-25B25127FA28}">
      <dgm:prSet phldrT="[Text]" custT="1"/>
      <dgm:spPr/>
      <dgm:t>
        <a:bodyPr/>
        <a:lstStyle/>
        <a:p>
          <a:r>
            <a:rPr lang="en-US" sz="2000" b="1" dirty="0" smtClean="0"/>
            <a:t>Employment</a:t>
          </a:r>
          <a:endParaRPr lang="en-US" sz="2000" b="1" dirty="0"/>
        </a:p>
      </dgm:t>
    </dgm:pt>
    <dgm:pt modelId="{47412A4E-2A3B-4EEB-BCD8-EA5DA5FED5B6}" type="parTrans" cxnId="{15F09836-329E-4127-AC39-85A0A3251BD7}">
      <dgm:prSet/>
      <dgm:spPr/>
      <dgm:t>
        <a:bodyPr/>
        <a:lstStyle/>
        <a:p>
          <a:endParaRPr lang="en-US" sz="2000"/>
        </a:p>
      </dgm:t>
    </dgm:pt>
    <dgm:pt modelId="{2BD699B1-5CC2-4CD0-B635-356F24911328}" type="sibTrans" cxnId="{15F09836-329E-4127-AC39-85A0A3251BD7}">
      <dgm:prSet/>
      <dgm:spPr/>
      <dgm:t>
        <a:bodyPr/>
        <a:lstStyle/>
        <a:p>
          <a:endParaRPr lang="en-US" sz="2000"/>
        </a:p>
      </dgm:t>
    </dgm:pt>
    <dgm:pt modelId="{0BCDDF02-F4DD-4BCE-ADB7-BCFACF0A5F4D}">
      <dgm:prSet phldrT="[Text]" custT="1"/>
      <dgm:spPr/>
      <dgm:t>
        <a:bodyPr/>
        <a:lstStyle/>
        <a:p>
          <a:r>
            <a:rPr lang="en-US" sz="2000" b="1" dirty="0" smtClean="0"/>
            <a:t>Development</a:t>
          </a:r>
          <a:endParaRPr lang="en-US" sz="2000" b="1" dirty="0"/>
        </a:p>
      </dgm:t>
    </dgm:pt>
    <dgm:pt modelId="{8E45DEAF-E852-43EC-8C92-D32E35CD6990}" type="parTrans" cxnId="{EBAEB835-9FF3-4732-A6A5-1963A2126A0F}">
      <dgm:prSet/>
      <dgm:spPr/>
      <dgm:t>
        <a:bodyPr/>
        <a:lstStyle/>
        <a:p>
          <a:endParaRPr lang="en-US" sz="2000"/>
        </a:p>
      </dgm:t>
    </dgm:pt>
    <dgm:pt modelId="{195CC87C-B5E1-4CB0-AC6B-80B1CB22541A}" type="sibTrans" cxnId="{EBAEB835-9FF3-4732-A6A5-1963A2126A0F}">
      <dgm:prSet/>
      <dgm:spPr/>
      <dgm:t>
        <a:bodyPr/>
        <a:lstStyle/>
        <a:p>
          <a:endParaRPr lang="en-US" sz="2000"/>
        </a:p>
      </dgm:t>
    </dgm:pt>
    <dgm:pt modelId="{D05D93D5-67ED-46B3-B227-C4D7E9149533}">
      <dgm:prSet phldrT="[Text]" custT="1"/>
      <dgm:spPr/>
      <dgm:t>
        <a:bodyPr/>
        <a:lstStyle/>
        <a:p>
          <a:r>
            <a:rPr lang="en-US" sz="2000" b="1" dirty="0" smtClean="0"/>
            <a:t>Planning</a:t>
          </a:r>
          <a:endParaRPr lang="en-US" sz="2000" b="1" dirty="0"/>
        </a:p>
      </dgm:t>
    </dgm:pt>
    <dgm:pt modelId="{7B027412-7364-4D54-BAF4-0086B763FF84}" type="parTrans" cxnId="{B804CAF7-009D-463B-9DCF-9444AB2BD682}">
      <dgm:prSet/>
      <dgm:spPr/>
      <dgm:t>
        <a:bodyPr/>
        <a:lstStyle/>
        <a:p>
          <a:endParaRPr lang="en-US" sz="2000"/>
        </a:p>
      </dgm:t>
    </dgm:pt>
    <dgm:pt modelId="{F1D9FB9D-663B-4E3B-A0FD-2DB2A300D3A4}" type="sibTrans" cxnId="{B804CAF7-009D-463B-9DCF-9444AB2BD682}">
      <dgm:prSet/>
      <dgm:spPr/>
      <dgm:t>
        <a:bodyPr/>
        <a:lstStyle/>
        <a:p>
          <a:endParaRPr lang="en-US" sz="2000"/>
        </a:p>
      </dgm:t>
    </dgm:pt>
    <dgm:pt modelId="{420E16F3-AC29-4BA4-9632-0A35C808D613}">
      <dgm:prSet phldrT="[Text]" custT="1"/>
      <dgm:spPr/>
      <dgm:t>
        <a:bodyPr/>
        <a:lstStyle/>
        <a:p>
          <a:r>
            <a:rPr lang="en-US" sz="2000" dirty="0" smtClean="0"/>
            <a:t>IEEE Job Site</a:t>
          </a:r>
          <a:endParaRPr lang="en-US" sz="2000" dirty="0"/>
        </a:p>
      </dgm:t>
    </dgm:pt>
    <dgm:pt modelId="{A8DB188C-A690-4618-8451-3AD539295529}" type="parTrans" cxnId="{B7F9B7B9-A169-43BD-B3B8-9BC4707599BB}">
      <dgm:prSet/>
      <dgm:spPr/>
      <dgm:t>
        <a:bodyPr/>
        <a:lstStyle/>
        <a:p>
          <a:endParaRPr lang="en-US" sz="2000"/>
        </a:p>
      </dgm:t>
    </dgm:pt>
    <dgm:pt modelId="{A798F72B-2946-498E-9233-9D8748D1FEE4}" type="sibTrans" cxnId="{B7F9B7B9-A169-43BD-B3B8-9BC4707599BB}">
      <dgm:prSet/>
      <dgm:spPr/>
      <dgm:t>
        <a:bodyPr/>
        <a:lstStyle/>
        <a:p>
          <a:endParaRPr lang="en-US" sz="2000"/>
        </a:p>
      </dgm:t>
    </dgm:pt>
    <dgm:pt modelId="{46AEE34D-7583-481D-A0DE-D3A71D1C706A}">
      <dgm:prSet phldrT="[Text]" custT="1"/>
      <dgm:spPr/>
      <dgm:t>
        <a:bodyPr/>
        <a:lstStyle/>
        <a:p>
          <a:r>
            <a:rPr lang="en-US" sz="2000" dirty="0" smtClean="0"/>
            <a:t>IEEE Consultants Networks</a:t>
          </a:r>
          <a:endParaRPr lang="en-US" sz="2000" dirty="0"/>
        </a:p>
      </dgm:t>
    </dgm:pt>
    <dgm:pt modelId="{B3A9752D-5873-4E7F-8E89-0C52B4F4C854}" type="parTrans" cxnId="{32BCC178-18CC-4239-824B-F55BFFEEA162}">
      <dgm:prSet/>
      <dgm:spPr/>
      <dgm:t>
        <a:bodyPr/>
        <a:lstStyle/>
        <a:p>
          <a:endParaRPr lang="en-US" sz="2000"/>
        </a:p>
      </dgm:t>
    </dgm:pt>
    <dgm:pt modelId="{61F9DC3F-6269-4644-8861-9EA86CD22CA4}" type="sibTrans" cxnId="{32BCC178-18CC-4239-824B-F55BFFEEA162}">
      <dgm:prSet/>
      <dgm:spPr/>
      <dgm:t>
        <a:bodyPr/>
        <a:lstStyle/>
        <a:p>
          <a:endParaRPr lang="en-US" sz="2000"/>
        </a:p>
      </dgm:t>
    </dgm:pt>
    <dgm:pt modelId="{49A2A6FA-378B-4040-8754-F15B8C23BD23}">
      <dgm:prSet phldrT="[Text]" custT="1"/>
      <dgm:spPr/>
      <dgm:t>
        <a:bodyPr/>
        <a:lstStyle/>
        <a:p>
          <a:r>
            <a:rPr lang="en-US" sz="2000" dirty="0" smtClean="0"/>
            <a:t>Entrepreneurs Activities</a:t>
          </a:r>
          <a:endParaRPr lang="en-US" sz="2000" dirty="0"/>
        </a:p>
      </dgm:t>
    </dgm:pt>
    <dgm:pt modelId="{3B42A91E-FD41-4F73-A0A5-3D054858B944}" type="parTrans" cxnId="{F4AF472E-7F14-43E7-A618-235FD7F8ED2A}">
      <dgm:prSet/>
      <dgm:spPr/>
      <dgm:t>
        <a:bodyPr/>
        <a:lstStyle/>
        <a:p>
          <a:endParaRPr lang="en-US" sz="2000"/>
        </a:p>
      </dgm:t>
    </dgm:pt>
    <dgm:pt modelId="{EC34326E-80AC-4C2B-9AE9-7648A28BFAE8}" type="sibTrans" cxnId="{F4AF472E-7F14-43E7-A618-235FD7F8ED2A}">
      <dgm:prSet/>
      <dgm:spPr/>
      <dgm:t>
        <a:bodyPr/>
        <a:lstStyle/>
        <a:p>
          <a:endParaRPr lang="en-US" sz="2000"/>
        </a:p>
      </dgm:t>
    </dgm:pt>
    <dgm:pt modelId="{CFC83E19-C023-409D-ABCD-F5FFD3B9AEB8}">
      <dgm:prSet phldrT="[Text]" custT="1"/>
      <dgm:spPr/>
      <dgm:t>
        <a:bodyPr/>
        <a:lstStyle/>
        <a:p>
          <a:r>
            <a:rPr lang="en-US" sz="2000" dirty="0" smtClean="0"/>
            <a:t>Student Professional </a:t>
          </a:r>
          <a:r>
            <a:rPr lang="en-US" sz="2000" b="0" dirty="0" smtClean="0"/>
            <a:t>Activities (SPA|x)</a:t>
          </a:r>
          <a:endParaRPr lang="en-US" sz="2000" b="0" dirty="0"/>
        </a:p>
      </dgm:t>
    </dgm:pt>
    <dgm:pt modelId="{3DC5C41D-BDF0-406A-B9AE-9720B8F16536}" type="parTrans" cxnId="{318AD4E1-825A-438B-BAA5-DAD5BB3106E1}">
      <dgm:prSet/>
      <dgm:spPr/>
      <dgm:t>
        <a:bodyPr/>
        <a:lstStyle/>
        <a:p>
          <a:endParaRPr lang="en-US" sz="2000"/>
        </a:p>
      </dgm:t>
    </dgm:pt>
    <dgm:pt modelId="{795E6D8D-BF45-4DCB-8A27-D81D447EC99D}" type="sibTrans" cxnId="{318AD4E1-825A-438B-BAA5-DAD5BB3106E1}">
      <dgm:prSet/>
      <dgm:spPr/>
      <dgm:t>
        <a:bodyPr/>
        <a:lstStyle/>
        <a:p>
          <a:endParaRPr lang="en-US" sz="2000"/>
        </a:p>
      </dgm:t>
    </dgm:pt>
    <dgm:pt modelId="{6A1126DC-596F-4F9D-B12D-2D9164BCF407}">
      <dgm:prSet phldrT="[Text]" custT="1"/>
      <dgm:spPr/>
      <dgm:t>
        <a:bodyPr/>
        <a:lstStyle/>
        <a:p>
          <a:r>
            <a:rPr lang="en-US" sz="2000" b="0" dirty="0" smtClean="0"/>
            <a:t>IEEE MentorCentre</a:t>
          </a:r>
          <a:endParaRPr lang="en-US" sz="2000" b="0" dirty="0"/>
        </a:p>
      </dgm:t>
    </dgm:pt>
    <dgm:pt modelId="{1EF792B9-5E1B-44CD-BE4C-941AB0E889EB}" type="parTrans" cxnId="{528FCB4A-6F4E-44B0-B5AB-796AF535DFAD}">
      <dgm:prSet/>
      <dgm:spPr/>
      <dgm:t>
        <a:bodyPr/>
        <a:lstStyle/>
        <a:p>
          <a:endParaRPr lang="en-US" sz="2000"/>
        </a:p>
      </dgm:t>
    </dgm:pt>
    <dgm:pt modelId="{9167AE06-4F23-4608-A44E-C308A43C53F4}" type="sibTrans" cxnId="{528FCB4A-6F4E-44B0-B5AB-796AF535DFAD}">
      <dgm:prSet/>
      <dgm:spPr/>
      <dgm:t>
        <a:bodyPr/>
        <a:lstStyle/>
        <a:p>
          <a:endParaRPr lang="en-US" sz="2000"/>
        </a:p>
      </dgm:t>
    </dgm:pt>
    <dgm:pt modelId="{6306D237-0B11-41DF-A014-34F0877E6FAF}">
      <dgm:prSet phldrT="[Text]" custT="1"/>
      <dgm:spPr/>
      <dgm:t>
        <a:bodyPr/>
        <a:lstStyle/>
        <a:p>
          <a:r>
            <a:rPr lang="en-US" sz="2000" dirty="0" smtClean="0"/>
            <a:t>IEEE-USA Salary Service</a:t>
          </a:r>
          <a:endParaRPr lang="en-US" sz="2000" dirty="0"/>
        </a:p>
      </dgm:t>
    </dgm:pt>
    <dgm:pt modelId="{6A651053-9567-4E53-81FB-152AF0E610D0}" type="parTrans" cxnId="{C76A905C-8C55-409D-8556-3C0A6D5C72E5}">
      <dgm:prSet/>
      <dgm:spPr/>
      <dgm:t>
        <a:bodyPr/>
        <a:lstStyle/>
        <a:p>
          <a:endParaRPr lang="en-US" sz="2000"/>
        </a:p>
      </dgm:t>
    </dgm:pt>
    <dgm:pt modelId="{AB40D8A8-E427-4B99-9B52-9EBD38C02F2B}" type="sibTrans" cxnId="{C76A905C-8C55-409D-8556-3C0A6D5C72E5}">
      <dgm:prSet/>
      <dgm:spPr/>
      <dgm:t>
        <a:bodyPr/>
        <a:lstStyle/>
        <a:p>
          <a:endParaRPr lang="en-US" sz="2000"/>
        </a:p>
      </dgm:t>
    </dgm:pt>
    <dgm:pt modelId="{DD8A5EDA-3341-437C-9561-30D55794B59F}">
      <dgm:prSet phldrT="[Text]" custT="1"/>
      <dgm:spPr/>
      <dgm:t>
        <a:bodyPr/>
        <a:lstStyle/>
        <a:p>
          <a:r>
            <a:rPr lang="en-US" sz="2000" dirty="0" smtClean="0"/>
            <a:t>IEEE ResumeLab</a:t>
          </a:r>
          <a:endParaRPr lang="en-US" sz="2000" dirty="0"/>
        </a:p>
      </dgm:t>
    </dgm:pt>
    <dgm:pt modelId="{97EA75EA-992F-4265-B95F-15CE2BA42F3E}" type="parTrans" cxnId="{7AA6C729-9FB1-4A64-8605-0877C1D5F3B5}">
      <dgm:prSet/>
      <dgm:spPr/>
      <dgm:t>
        <a:bodyPr/>
        <a:lstStyle/>
        <a:p>
          <a:endParaRPr lang="en-US" sz="2000"/>
        </a:p>
      </dgm:t>
    </dgm:pt>
    <dgm:pt modelId="{441AC6CC-61C2-4B4B-BC7E-A0B34461EFA9}" type="sibTrans" cxnId="{7AA6C729-9FB1-4A64-8605-0877C1D5F3B5}">
      <dgm:prSet/>
      <dgm:spPr/>
      <dgm:t>
        <a:bodyPr/>
        <a:lstStyle/>
        <a:p>
          <a:endParaRPr lang="en-US" sz="2000"/>
        </a:p>
      </dgm:t>
    </dgm:pt>
    <dgm:pt modelId="{D736002B-89E8-47C8-9D76-142045226381}">
      <dgm:prSet phldrT="[Text]" custT="1"/>
      <dgm:spPr/>
      <dgm:t>
        <a:bodyPr/>
        <a:lstStyle/>
        <a:p>
          <a:r>
            <a:rPr lang="en-US" sz="2000" b="0" dirty="0" smtClean="0"/>
            <a:t>Career Resources area in The Institute</a:t>
          </a:r>
          <a:endParaRPr lang="en-US" sz="2000" b="0" dirty="0"/>
        </a:p>
      </dgm:t>
    </dgm:pt>
    <dgm:pt modelId="{9504C045-8EAF-4D4B-8747-B9C66E3F12D8}" type="parTrans" cxnId="{E3A921BC-0911-4C28-9C92-C8AF9D25690F}">
      <dgm:prSet/>
      <dgm:spPr/>
      <dgm:t>
        <a:bodyPr/>
        <a:lstStyle/>
        <a:p>
          <a:endParaRPr lang="en-US" sz="2000"/>
        </a:p>
      </dgm:t>
    </dgm:pt>
    <dgm:pt modelId="{41293257-F065-47E4-8F0A-02D84EB7B6AD}" type="sibTrans" cxnId="{E3A921BC-0911-4C28-9C92-C8AF9D25690F}">
      <dgm:prSet/>
      <dgm:spPr/>
      <dgm:t>
        <a:bodyPr/>
        <a:lstStyle/>
        <a:p>
          <a:endParaRPr lang="en-US" sz="2000"/>
        </a:p>
      </dgm:t>
    </dgm:pt>
    <dgm:pt modelId="{4346134F-F713-4702-B3A4-50FD4B249B7D}">
      <dgm:prSet phldrT="[Text]" custT="1"/>
      <dgm:spPr/>
      <dgm:t>
        <a:bodyPr/>
        <a:lstStyle/>
        <a:p>
          <a:r>
            <a:rPr lang="en-US" sz="2000" b="0" dirty="0" smtClean="0"/>
            <a:t>Today’s Engineer</a:t>
          </a:r>
          <a:endParaRPr lang="en-US" sz="2000" b="0" dirty="0"/>
        </a:p>
      </dgm:t>
    </dgm:pt>
    <dgm:pt modelId="{2E596452-85F9-4023-B63B-EE11DCA90111}" type="parTrans" cxnId="{6B506EB4-7FB0-4B1D-A015-3A13BF0CF30F}">
      <dgm:prSet/>
      <dgm:spPr/>
      <dgm:t>
        <a:bodyPr/>
        <a:lstStyle/>
        <a:p>
          <a:endParaRPr lang="en-US" sz="2000"/>
        </a:p>
      </dgm:t>
    </dgm:pt>
    <dgm:pt modelId="{6F61A6F1-1EDC-40EF-A97B-6F07B5662AC2}" type="sibTrans" cxnId="{6B506EB4-7FB0-4B1D-A015-3A13BF0CF30F}">
      <dgm:prSet/>
      <dgm:spPr/>
      <dgm:t>
        <a:bodyPr/>
        <a:lstStyle/>
        <a:p>
          <a:endParaRPr lang="en-US" sz="2000"/>
        </a:p>
      </dgm:t>
    </dgm:pt>
    <dgm:pt modelId="{C1B74D59-7F90-4A0E-95F6-D7CC21EAFFF7}">
      <dgm:prSet phldrT="[Text]" custT="1"/>
      <dgm:spPr/>
      <dgm:t>
        <a:bodyPr/>
        <a:lstStyle/>
        <a:p>
          <a:r>
            <a:rPr lang="en-US" sz="2000" b="0" dirty="0" smtClean="0"/>
            <a:t>Webinars</a:t>
          </a:r>
          <a:endParaRPr lang="en-US" sz="2000" b="0" dirty="0"/>
        </a:p>
      </dgm:t>
    </dgm:pt>
    <dgm:pt modelId="{698028FD-D9FD-429C-8603-CF4C6962008D}" type="parTrans" cxnId="{592A4C92-36C7-41E8-9711-475428FA8516}">
      <dgm:prSet/>
      <dgm:spPr/>
      <dgm:t>
        <a:bodyPr/>
        <a:lstStyle/>
        <a:p>
          <a:endParaRPr lang="en-US" sz="2000"/>
        </a:p>
      </dgm:t>
    </dgm:pt>
    <dgm:pt modelId="{E8B48A6D-C760-4278-A0EE-3AEFAA763AC7}" type="sibTrans" cxnId="{592A4C92-36C7-41E8-9711-475428FA8516}">
      <dgm:prSet/>
      <dgm:spPr/>
      <dgm:t>
        <a:bodyPr/>
        <a:lstStyle/>
        <a:p>
          <a:endParaRPr lang="en-US" sz="2000"/>
        </a:p>
      </dgm:t>
    </dgm:pt>
    <dgm:pt modelId="{2FB2BC36-228D-44DD-AEFE-A971F04D8291}">
      <dgm:prSet phldrT="[Text]" custT="1"/>
      <dgm:spPr/>
      <dgm:t>
        <a:bodyPr/>
        <a:lstStyle/>
        <a:p>
          <a:r>
            <a:rPr lang="en-US" sz="2000" b="0" dirty="0" smtClean="0"/>
            <a:t>eBooks</a:t>
          </a:r>
          <a:endParaRPr lang="en-US" sz="2000" b="0" dirty="0"/>
        </a:p>
      </dgm:t>
    </dgm:pt>
    <dgm:pt modelId="{11C1325C-939C-4649-BF4B-DF28543B7D70}" type="parTrans" cxnId="{50FCFB97-2DDA-4201-A8A3-A0542284B547}">
      <dgm:prSet/>
      <dgm:spPr/>
      <dgm:t>
        <a:bodyPr/>
        <a:lstStyle/>
        <a:p>
          <a:endParaRPr lang="en-US" sz="2000"/>
        </a:p>
      </dgm:t>
    </dgm:pt>
    <dgm:pt modelId="{6692485F-47C2-429F-8623-2A99A3B499F4}" type="sibTrans" cxnId="{50FCFB97-2DDA-4201-A8A3-A0542284B547}">
      <dgm:prSet/>
      <dgm:spPr/>
      <dgm:t>
        <a:bodyPr/>
        <a:lstStyle/>
        <a:p>
          <a:endParaRPr lang="en-US" sz="2000"/>
        </a:p>
      </dgm:t>
    </dgm:pt>
    <dgm:pt modelId="{34500BFF-744E-4901-AF9A-1575CF3BF9C1}">
      <dgm:prSet phldrT="[Text]" custT="1"/>
      <dgm:spPr/>
      <dgm:t>
        <a:bodyPr/>
        <a:lstStyle/>
        <a:p>
          <a:r>
            <a:rPr lang="en-US" sz="2000" dirty="0" smtClean="0"/>
            <a:t>Webinars</a:t>
          </a:r>
          <a:endParaRPr lang="en-US" sz="2000" dirty="0"/>
        </a:p>
      </dgm:t>
    </dgm:pt>
    <dgm:pt modelId="{1931F44F-914D-493D-A800-39212D3CDFC9}" type="parTrans" cxnId="{0BBD00DC-24C3-4487-BFCD-E0E412D220E2}">
      <dgm:prSet/>
      <dgm:spPr/>
      <dgm:t>
        <a:bodyPr/>
        <a:lstStyle/>
        <a:p>
          <a:endParaRPr lang="en-US" sz="2000"/>
        </a:p>
      </dgm:t>
    </dgm:pt>
    <dgm:pt modelId="{7177D487-FD44-41DA-BBEA-50CF60088EB8}" type="sibTrans" cxnId="{0BBD00DC-24C3-4487-BFCD-E0E412D220E2}">
      <dgm:prSet/>
      <dgm:spPr/>
      <dgm:t>
        <a:bodyPr/>
        <a:lstStyle/>
        <a:p>
          <a:endParaRPr lang="en-US" sz="2000"/>
        </a:p>
      </dgm:t>
    </dgm:pt>
    <dgm:pt modelId="{18B0691B-8D4F-43FB-A855-8F6ADF46A570}">
      <dgm:prSet phldrT="[Text]" custT="1"/>
      <dgm:spPr/>
      <dgm:t>
        <a:bodyPr/>
        <a:lstStyle/>
        <a:p>
          <a:r>
            <a:rPr lang="en-US" sz="2000" dirty="0" smtClean="0"/>
            <a:t>eBooks</a:t>
          </a:r>
          <a:endParaRPr lang="en-US" sz="2000" dirty="0"/>
        </a:p>
      </dgm:t>
    </dgm:pt>
    <dgm:pt modelId="{EC649695-60A1-4D41-B6E2-9FDA1A0F136B}" type="parTrans" cxnId="{0D30558B-807A-45B9-B260-D2542DE71E36}">
      <dgm:prSet/>
      <dgm:spPr/>
      <dgm:t>
        <a:bodyPr/>
        <a:lstStyle/>
        <a:p>
          <a:endParaRPr lang="en-US" sz="2000"/>
        </a:p>
      </dgm:t>
    </dgm:pt>
    <dgm:pt modelId="{4CD628FB-20DB-475D-A3D3-C4014550254A}" type="sibTrans" cxnId="{0D30558B-807A-45B9-B260-D2542DE71E36}">
      <dgm:prSet/>
      <dgm:spPr/>
      <dgm:t>
        <a:bodyPr/>
        <a:lstStyle/>
        <a:p>
          <a:endParaRPr lang="en-US" sz="2000"/>
        </a:p>
      </dgm:t>
    </dgm:pt>
    <dgm:pt modelId="{7AA4FDB0-8905-4D8A-937E-EC55A79D979A}" type="pres">
      <dgm:prSet presAssocID="{CB97B496-050E-4B20-A220-A1D1D4D96134}" presName="Name0" presStyleCnt="0">
        <dgm:presLayoutVars>
          <dgm:dir/>
          <dgm:animLvl val="lvl"/>
          <dgm:resizeHandles val="exact"/>
        </dgm:presLayoutVars>
      </dgm:prSet>
      <dgm:spPr/>
      <dgm:t>
        <a:bodyPr/>
        <a:lstStyle/>
        <a:p>
          <a:endParaRPr lang="en-US"/>
        </a:p>
      </dgm:t>
    </dgm:pt>
    <dgm:pt modelId="{F9C1B999-A64F-4F86-89C9-980868D98C56}" type="pres">
      <dgm:prSet presAssocID="{769AA748-9848-41E0-BC0B-25B25127FA28}" presName="composite" presStyleCnt="0"/>
      <dgm:spPr/>
    </dgm:pt>
    <dgm:pt modelId="{A508E507-A3C6-46C8-A8FD-5F7CC5CE9D96}" type="pres">
      <dgm:prSet presAssocID="{769AA748-9848-41E0-BC0B-25B25127FA28}" presName="parTx" presStyleLbl="alignNode1" presStyleIdx="0" presStyleCnt="3" custLinFactNeighborX="-1614">
        <dgm:presLayoutVars>
          <dgm:chMax val="0"/>
          <dgm:chPref val="0"/>
          <dgm:bulletEnabled val="1"/>
        </dgm:presLayoutVars>
      </dgm:prSet>
      <dgm:spPr/>
      <dgm:t>
        <a:bodyPr/>
        <a:lstStyle/>
        <a:p>
          <a:endParaRPr lang="en-US"/>
        </a:p>
      </dgm:t>
    </dgm:pt>
    <dgm:pt modelId="{CEB68A25-2F86-47FE-964B-21B42435EC58}" type="pres">
      <dgm:prSet presAssocID="{769AA748-9848-41E0-BC0B-25B25127FA28}" presName="desTx" presStyleLbl="alignAccFollowNode1" presStyleIdx="0" presStyleCnt="3">
        <dgm:presLayoutVars>
          <dgm:bulletEnabled val="1"/>
        </dgm:presLayoutVars>
      </dgm:prSet>
      <dgm:spPr/>
      <dgm:t>
        <a:bodyPr/>
        <a:lstStyle/>
        <a:p>
          <a:endParaRPr lang="en-US"/>
        </a:p>
      </dgm:t>
    </dgm:pt>
    <dgm:pt modelId="{A2A6B6B0-B09D-4A81-B343-2F2CD327BB35}" type="pres">
      <dgm:prSet presAssocID="{2BD699B1-5CC2-4CD0-B635-356F24911328}" presName="space" presStyleCnt="0"/>
      <dgm:spPr/>
    </dgm:pt>
    <dgm:pt modelId="{D3CE0972-0C27-46C6-BA54-B78502F63DB0}" type="pres">
      <dgm:prSet presAssocID="{0BCDDF02-F4DD-4BCE-ADB7-BCFACF0A5F4D}" presName="composite" presStyleCnt="0"/>
      <dgm:spPr/>
    </dgm:pt>
    <dgm:pt modelId="{79D1C3D6-1CBB-4836-8837-8E12BE0B8B73}" type="pres">
      <dgm:prSet presAssocID="{0BCDDF02-F4DD-4BCE-ADB7-BCFACF0A5F4D}" presName="parTx" presStyleLbl="alignNode1" presStyleIdx="1" presStyleCnt="3">
        <dgm:presLayoutVars>
          <dgm:chMax val="0"/>
          <dgm:chPref val="0"/>
          <dgm:bulletEnabled val="1"/>
        </dgm:presLayoutVars>
      </dgm:prSet>
      <dgm:spPr/>
      <dgm:t>
        <a:bodyPr/>
        <a:lstStyle/>
        <a:p>
          <a:endParaRPr lang="en-US"/>
        </a:p>
      </dgm:t>
    </dgm:pt>
    <dgm:pt modelId="{23D2AE7F-6D04-4006-958D-441C09AC7BF8}" type="pres">
      <dgm:prSet presAssocID="{0BCDDF02-F4DD-4BCE-ADB7-BCFACF0A5F4D}" presName="desTx" presStyleLbl="alignAccFollowNode1" presStyleIdx="1" presStyleCnt="3">
        <dgm:presLayoutVars>
          <dgm:bulletEnabled val="1"/>
        </dgm:presLayoutVars>
      </dgm:prSet>
      <dgm:spPr/>
      <dgm:t>
        <a:bodyPr/>
        <a:lstStyle/>
        <a:p>
          <a:endParaRPr lang="en-US"/>
        </a:p>
      </dgm:t>
    </dgm:pt>
    <dgm:pt modelId="{73CFA4F3-DB3F-456C-8559-6CC07774B12A}" type="pres">
      <dgm:prSet presAssocID="{195CC87C-B5E1-4CB0-AC6B-80B1CB22541A}" presName="space" presStyleCnt="0"/>
      <dgm:spPr/>
    </dgm:pt>
    <dgm:pt modelId="{AC175DAD-04CC-48C9-AE0B-C33D57D70DE8}" type="pres">
      <dgm:prSet presAssocID="{D05D93D5-67ED-46B3-B227-C4D7E9149533}" presName="composite" presStyleCnt="0"/>
      <dgm:spPr/>
    </dgm:pt>
    <dgm:pt modelId="{F8F56BDB-4B9B-4606-822F-CDCFFE9E8837}" type="pres">
      <dgm:prSet presAssocID="{D05D93D5-67ED-46B3-B227-C4D7E9149533}" presName="parTx" presStyleLbl="alignNode1" presStyleIdx="2" presStyleCnt="3">
        <dgm:presLayoutVars>
          <dgm:chMax val="0"/>
          <dgm:chPref val="0"/>
          <dgm:bulletEnabled val="1"/>
        </dgm:presLayoutVars>
      </dgm:prSet>
      <dgm:spPr/>
      <dgm:t>
        <a:bodyPr/>
        <a:lstStyle/>
        <a:p>
          <a:endParaRPr lang="en-US"/>
        </a:p>
      </dgm:t>
    </dgm:pt>
    <dgm:pt modelId="{42B55050-D46E-4911-A8D5-C1C4A4267FE7}" type="pres">
      <dgm:prSet presAssocID="{D05D93D5-67ED-46B3-B227-C4D7E9149533}" presName="desTx" presStyleLbl="alignAccFollowNode1" presStyleIdx="2" presStyleCnt="3">
        <dgm:presLayoutVars>
          <dgm:bulletEnabled val="1"/>
        </dgm:presLayoutVars>
      </dgm:prSet>
      <dgm:spPr/>
      <dgm:t>
        <a:bodyPr/>
        <a:lstStyle/>
        <a:p>
          <a:endParaRPr lang="en-US"/>
        </a:p>
      </dgm:t>
    </dgm:pt>
  </dgm:ptLst>
  <dgm:cxnLst>
    <dgm:cxn modelId="{99F33CB6-92CC-4793-8370-AB67161AABF6}" type="presOf" srcId="{CFC83E19-C023-409D-ABCD-F5FFD3B9AEB8}" destId="{23D2AE7F-6D04-4006-958D-441C09AC7BF8}" srcOrd="0" destOrd="5" presId="urn:microsoft.com/office/officeart/2005/8/layout/hList1"/>
    <dgm:cxn modelId="{CCC401B9-AACC-4CFD-B7E0-988742D3EF0A}" type="presOf" srcId="{0BCDDF02-F4DD-4BCE-ADB7-BCFACF0A5F4D}" destId="{79D1C3D6-1CBB-4836-8837-8E12BE0B8B73}" srcOrd="0" destOrd="0" presId="urn:microsoft.com/office/officeart/2005/8/layout/hList1"/>
    <dgm:cxn modelId="{F4AF472E-7F14-43E7-A618-235FD7F8ED2A}" srcId="{769AA748-9848-41E0-BC0B-25B25127FA28}" destId="{49A2A6FA-378B-4040-8754-F15B8C23BD23}" srcOrd="4" destOrd="0" parTransId="{3B42A91E-FD41-4F73-A0A5-3D054858B944}" sibTransId="{EC34326E-80AC-4C2B-9AE9-7648A28BFAE8}"/>
    <dgm:cxn modelId="{3DC45AD2-C534-45AF-A0B4-2FE400BFAB16}" type="presOf" srcId="{DD8A5EDA-3341-437C-9561-30D55794B59F}" destId="{CEB68A25-2F86-47FE-964B-21B42435EC58}" srcOrd="0" destOrd="2" presId="urn:microsoft.com/office/officeart/2005/8/layout/hList1"/>
    <dgm:cxn modelId="{C52B765E-FF2F-4CE9-872B-07CB05B3E4F5}" type="presOf" srcId="{CB97B496-050E-4B20-A220-A1D1D4D96134}" destId="{7AA4FDB0-8905-4D8A-937E-EC55A79D979A}" srcOrd="0" destOrd="0" presId="urn:microsoft.com/office/officeart/2005/8/layout/hList1"/>
    <dgm:cxn modelId="{32BCC178-18CC-4239-824B-F55BFFEEA162}" srcId="{769AA748-9848-41E0-BC0B-25B25127FA28}" destId="{46AEE34D-7583-481D-A0DE-D3A71D1C706A}" srcOrd="3" destOrd="0" parTransId="{B3A9752D-5873-4E7F-8E89-0C52B4F4C854}" sibTransId="{61F9DC3F-6269-4644-8861-9EA86CD22CA4}"/>
    <dgm:cxn modelId="{0797C63E-CF4B-4303-A9D6-41624E2C8649}" type="presOf" srcId="{2FB2BC36-228D-44DD-AEFE-A971F04D8291}" destId="{23D2AE7F-6D04-4006-958D-441C09AC7BF8}" srcOrd="0" destOrd="3" presId="urn:microsoft.com/office/officeart/2005/8/layout/hList1"/>
    <dgm:cxn modelId="{15F09836-329E-4127-AC39-85A0A3251BD7}" srcId="{CB97B496-050E-4B20-A220-A1D1D4D96134}" destId="{769AA748-9848-41E0-BC0B-25B25127FA28}" srcOrd="0" destOrd="0" parTransId="{47412A4E-2A3B-4EEB-BCD8-EA5DA5FED5B6}" sibTransId="{2BD699B1-5CC2-4CD0-B635-356F24911328}"/>
    <dgm:cxn modelId="{0D30558B-807A-45B9-B260-D2542DE71E36}" srcId="{D05D93D5-67ED-46B3-B227-C4D7E9149533}" destId="{18B0691B-8D4F-43FB-A855-8F6ADF46A570}" srcOrd="1" destOrd="0" parTransId="{EC649695-60A1-4D41-B6E2-9FDA1A0F136B}" sibTransId="{4CD628FB-20DB-475D-A3D3-C4014550254A}"/>
    <dgm:cxn modelId="{82A50D0E-A7E5-49AD-8B1B-5A8551E22DDE}" type="presOf" srcId="{46AEE34D-7583-481D-A0DE-D3A71D1C706A}" destId="{CEB68A25-2F86-47FE-964B-21B42435EC58}" srcOrd="0" destOrd="3" presId="urn:microsoft.com/office/officeart/2005/8/layout/hList1"/>
    <dgm:cxn modelId="{592A4C92-36C7-41E8-9711-475428FA8516}" srcId="{0BCDDF02-F4DD-4BCE-ADB7-BCFACF0A5F4D}" destId="{C1B74D59-7F90-4A0E-95F6-D7CC21EAFFF7}" srcOrd="0" destOrd="0" parTransId="{698028FD-D9FD-429C-8603-CF4C6962008D}" sibTransId="{E8B48A6D-C760-4278-A0EE-3AEFAA763AC7}"/>
    <dgm:cxn modelId="{C324DB84-9A81-4BC2-8FE0-E1D48335945E}" type="presOf" srcId="{769AA748-9848-41E0-BC0B-25B25127FA28}" destId="{A508E507-A3C6-46C8-A8FD-5F7CC5CE9D96}" srcOrd="0" destOrd="0" presId="urn:microsoft.com/office/officeart/2005/8/layout/hList1"/>
    <dgm:cxn modelId="{E655CC2F-66A7-4668-8C38-0C8C44608B36}" type="presOf" srcId="{C1B74D59-7F90-4A0E-95F6-D7CC21EAFFF7}" destId="{23D2AE7F-6D04-4006-958D-441C09AC7BF8}" srcOrd="0" destOrd="0" presId="urn:microsoft.com/office/officeart/2005/8/layout/hList1"/>
    <dgm:cxn modelId="{7AA6C729-9FB1-4A64-8605-0877C1D5F3B5}" srcId="{769AA748-9848-41E0-BC0B-25B25127FA28}" destId="{DD8A5EDA-3341-437C-9561-30D55794B59F}" srcOrd="2" destOrd="0" parTransId="{97EA75EA-992F-4265-B95F-15CE2BA42F3E}" sibTransId="{441AC6CC-61C2-4B4B-BC7E-A0B34461EFA9}"/>
    <dgm:cxn modelId="{A3241FB3-0778-43C6-B007-A202B4DC9302}" type="presOf" srcId="{4346134F-F713-4702-B3A4-50FD4B249B7D}" destId="{23D2AE7F-6D04-4006-958D-441C09AC7BF8}" srcOrd="0" destOrd="2" presId="urn:microsoft.com/office/officeart/2005/8/layout/hList1"/>
    <dgm:cxn modelId="{6B506EB4-7FB0-4B1D-A015-3A13BF0CF30F}" srcId="{0BCDDF02-F4DD-4BCE-ADB7-BCFACF0A5F4D}" destId="{4346134F-F713-4702-B3A4-50FD4B249B7D}" srcOrd="2" destOrd="0" parTransId="{2E596452-85F9-4023-B63B-EE11DCA90111}" sibTransId="{6F61A6F1-1EDC-40EF-A97B-6F07B5662AC2}"/>
    <dgm:cxn modelId="{175BE175-B16D-44AB-AE1C-10656C17EB49}" type="presOf" srcId="{D736002B-89E8-47C8-9D76-142045226381}" destId="{23D2AE7F-6D04-4006-958D-441C09AC7BF8}" srcOrd="0" destOrd="1" presId="urn:microsoft.com/office/officeart/2005/8/layout/hList1"/>
    <dgm:cxn modelId="{E3A921BC-0911-4C28-9C92-C8AF9D25690F}" srcId="{0BCDDF02-F4DD-4BCE-ADB7-BCFACF0A5F4D}" destId="{D736002B-89E8-47C8-9D76-142045226381}" srcOrd="1" destOrd="0" parTransId="{9504C045-8EAF-4D4B-8747-B9C66E3F12D8}" sibTransId="{41293257-F065-47E4-8F0A-02D84EB7B6AD}"/>
    <dgm:cxn modelId="{B804CAF7-009D-463B-9DCF-9444AB2BD682}" srcId="{CB97B496-050E-4B20-A220-A1D1D4D96134}" destId="{D05D93D5-67ED-46B3-B227-C4D7E9149533}" srcOrd="2" destOrd="0" parTransId="{7B027412-7364-4D54-BAF4-0086B763FF84}" sibTransId="{F1D9FB9D-663B-4E3B-A0FD-2DB2A300D3A4}"/>
    <dgm:cxn modelId="{4C296913-7F3B-4593-9023-B9E46D99BA34}" type="presOf" srcId="{34500BFF-744E-4901-AF9A-1575CF3BF9C1}" destId="{42B55050-D46E-4911-A8D5-C1C4A4267FE7}" srcOrd="0" destOrd="0" presId="urn:microsoft.com/office/officeart/2005/8/layout/hList1"/>
    <dgm:cxn modelId="{EBAEB835-9FF3-4732-A6A5-1963A2126A0F}" srcId="{CB97B496-050E-4B20-A220-A1D1D4D96134}" destId="{0BCDDF02-F4DD-4BCE-ADB7-BCFACF0A5F4D}" srcOrd="1" destOrd="0" parTransId="{8E45DEAF-E852-43EC-8C92-D32E35CD6990}" sibTransId="{195CC87C-B5E1-4CB0-AC6B-80B1CB22541A}"/>
    <dgm:cxn modelId="{93E2B6EA-73B6-4A0E-83B7-F7E047D4CDFB}" type="presOf" srcId="{420E16F3-AC29-4BA4-9632-0A35C808D613}" destId="{CEB68A25-2F86-47FE-964B-21B42435EC58}" srcOrd="0" destOrd="0" presId="urn:microsoft.com/office/officeart/2005/8/layout/hList1"/>
    <dgm:cxn modelId="{0BBD00DC-24C3-4487-BFCD-E0E412D220E2}" srcId="{D05D93D5-67ED-46B3-B227-C4D7E9149533}" destId="{34500BFF-744E-4901-AF9A-1575CF3BF9C1}" srcOrd="0" destOrd="0" parTransId="{1931F44F-914D-493D-A800-39212D3CDFC9}" sibTransId="{7177D487-FD44-41DA-BBEA-50CF60088EB8}"/>
    <dgm:cxn modelId="{E34BE063-E695-4DC3-B937-F857D7240672}" type="presOf" srcId="{6A1126DC-596F-4F9D-B12D-2D9164BCF407}" destId="{23D2AE7F-6D04-4006-958D-441C09AC7BF8}" srcOrd="0" destOrd="4" presId="urn:microsoft.com/office/officeart/2005/8/layout/hList1"/>
    <dgm:cxn modelId="{50FCFB97-2DDA-4201-A8A3-A0542284B547}" srcId="{0BCDDF02-F4DD-4BCE-ADB7-BCFACF0A5F4D}" destId="{2FB2BC36-228D-44DD-AEFE-A971F04D8291}" srcOrd="3" destOrd="0" parTransId="{11C1325C-939C-4649-BF4B-DF28543B7D70}" sibTransId="{6692485F-47C2-429F-8623-2A99A3B499F4}"/>
    <dgm:cxn modelId="{528FCB4A-6F4E-44B0-B5AB-796AF535DFAD}" srcId="{0BCDDF02-F4DD-4BCE-ADB7-BCFACF0A5F4D}" destId="{6A1126DC-596F-4F9D-B12D-2D9164BCF407}" srcOrd="4" destOrd="0" parTransId="{1EF792B9-5E1B-44CD-BE4C-941AB0E889EB}" sibTransId="{9167AE06-4F23-4608-A44E-C308A43C53F4}"/>
    <dgm:cxn modelId="{318AD4E1-825A-438B-BAA5-DAD5BB3106E1}" srcId="{0BCDDF02-F4DD-4BCE-ADB7-BCFACF0A5F4D}" destId="{CFC83E19-C023-409D-ABCD-F5FFD3B9AEB8}" srcOrd="5" destOrd="0" parTransId="{3DC5C41D-BDF0-406A-B9AE-9720B8F16536}" sibTransId="{795E6D8D-BF45-4DCB-8A27-D81D447EC99D}"/>
    <dgm:cxn modelId="{B7F9B7B9-A169-43BD-B3B8-9BC4707599BB}" srcId="{769AA748-9848-41E0-BC0B-25B25127FA28}" destId="{420E16F3-AC29-4BA4-9632-0A35C808D613}" srcOrd="0" destOrd="0" parTransId="{A8DB188C-A690-4618-8451-3AD539295529}" sibTransId="{A798F72B-2946-498E-9233-9D8748D1FEE4}"/>
    <dgm:cxn modelId="{61E9256B-5B28-4509-B592-E7266A951D51}" type="presOf" srcId="{6306D237-0B11-41DF-A014-34F0877E6FAF}" destId="{CEB68A25-2F86-47FE-964B-21B42435EC58}" srcOrd="0" destOrd="1" presId="urn:microsoft.com/office/officeart/2005/8/layout/hList1"/>
    <dgm:cxn modelId="{1D9FC28D-28E3-48C4-BE70-B5AF9D4358F6}" type="presOf" srcId="{18B0691B-8D4F-43FB-A855-8F6ADF46A570}" destId="{42B55050-D46E-4911-A8D5-C1C4A4267FE7}" srcOrd="0" destOrd="1" presId="urn:microsoft.com/office/officeart/2005/8/layout/hList1"/>
    <dgm:cxn modelId="{C76A905C-8C55-409D-8556-3C0A6D5C72E5}" srcId="{769AA748-9848-41E0-BC0B-25B25127FA28}" destId="{6306D237-0B11-41DF-A014-34F0877E6FAF}" srcOrd="1" destOrd="0" parTransId="{6A651053-9567-4E53-81FB-152AF0E610D0}" sibTransId="{AB40D8A8-E427-4B99-9B52-9EBD38C02F2B}"/>
    <dgm:cxn modelId="{CA316FF7-2B5D-40C0-BA8D-D3C7BA068AB1}" type="presOf" srcId="{49A2A6FA-378B-4040-8754-F15B8C23BD23}" destId="{CEB68A25-2F86-47FE-964B-21B42435EC58}" srcOrd="0" destOrd="4" presId="urn:microsoft.com/office/officeart/2005/8/layout/hList1"/>
    <dgm:cxn modelId="{5AC5A011-3564-43D7-9D76-006DC054849D}" type="presOf" srcId="{D05D93D5-67ED-46B3-B227-C4D7E9149533}" destId="{F8F56BDB-4B9B-4606-822F-CDCFFE9E8837}" srcOrd="0" destOrd="0" presId="urn:microsoft.com/office/officeart/2005/8/layout/hList1"/>
    <dgm:cxn modelId="{7E7490EC-F871-42CB-A098-08467D41A829}" type="presParOf" srcId="{7AA4FDB0-8905-4D8A-937E-EC55A79D979A}" destId="{F9C1B999-A64F-4F86-89C9-980868D98C56}" srcOrd="0" destOrd="0" presId="urn:microsoft.com/office/officeart/2005/8/layout/hList1"/>
    <dgm:cxn modelId="{FE453799-B2E8-4610-8594-6D8EDCFC44D5}" type="presParOf" srcId="{F9C1B999-A64F-4F86-89C9-980868D98C56}" destId="{A508E507-A3C6-46C8-A8FD-5F7CC5CE9D96}" srcOrd="0" destOrd="0" presId="urn:microsoft.com/office/officeart/2005/8/layout/hList1"/>
    <dgm:cxn modelId="{F53C02E4-C38D-438D-950C-0E54878E6CCB}" type="presParOf" srcId="{F9C1B999-A64F-4F86-89C9-980868D98C56}" destId="{CEB68A25-2F86-47FE-964B-21B42435EC58}" srcOrd="1" destOrd="0" presId="urn:microsoft.com/office/officeart/2005/8/layout/hList1"/>
    <dgm:cxn modelId="{33A4F9E4-95C8-4152-BBE4-E15494FBF694}" type="presParOf" srcId="{7AA4FDB0-8905-4D8A-937E-EC55A79D979A}" destId="{A2A6B6B0-B09D-4A81-B343-2F2CD327BB35}" srcOrd="1" destOrd="0" presId="urn:microsoft.com/office/officeart/2005/8/layout/hList1"/>
    <dgm:cxn modelId="{A5070AF4-CD0E-468B-AD30-56C0C480A86E}" type="presParOf" srcId="{7AA4FDB0-8905-4D8A-937E-EC55A79D979A}" destId="{D3CE0972-0C27-46C6-BA54-B78502F63DB0}" srcOrd="2" destOrd="0" presId="urn:microsoft.com/office/officeart/2005/8/layout/hList1"/>
    <dgm:cxn modelId="{60A071BF-6DBB-42E1-AB83-214F810A710C}" type="presParOf" srcId="{D3CE0972-0C27-46C6-BA54-B78502F63DB0}" destId="{79D1C3D6-1CBB-4836-8837-8E12BE0B8B73}" srcOrd="0" destOrd="0" presId="urn:microsoft.com/office/officeart/2005/8/layout/hList1"/>
    <dgm:cxn modelId="{7C6A091A-8196-413F-BC8C-D3E5E61CAFD9}" type="presParOf" srcId="{D3CE0972-0C27-46C6-BA54-B78502F63DB0}" destId="{23D2AE7F-6D04-4006-958D-441C09AC7BF8}" srcOrd="1" destOrd="0" presId="urn:microsoft.com/office/officeart/2005/8/layout/hList1"/>
    <dgm:cxn modelId="{083DA636-8AF4-4195-98F4-F3A23D2EE1DA}" type="presParOf" srcId="{7AA4FDB0-8905-4D8A-937E-EC55A79D979A}" destId="{73CFA4F3-DB3F-456C-8559-6CC07774B12A}" srcOrd="3" destOrd="0" presId="urn:microsoft.com/office/officeart/2005/8/layout/hList1"/>
    <dgm:cxn modelId="{59B939E0-0092-4E86-827E-72B2F342AE70}" type="presParOf" srcId="{7AA4FDB0-8905-4D8A-937E-EC55A79D979A}" destId="{AC175DAD-04CC-48C9-AE0B-C33D57D70DE8}" srcOrd="4" destOrd="0" presId="urn:microsoft.com/office/officeart/2005/8/layout/hList1"/>
    <dgm:cxn modelId="{80A5DFBD-4B1B-488C-B3D9-7F72BD9F746B}" type="presParOf" srcId="{AC175DAD-04CC-48C9-AE0B-C33D57D70DE8}" destId="{F8F56BDB-4B9B-4606-822F-CDCFFE9E8837}" srcOrd="0" destOrd="0" presId="urn:microsoft.com/office/officeart/2005/8/layout/hList1"/>
    <dgm:cxn modelId="{3670AA57-959D-445C-8600-1218CB87B23C}" type="presParOf" srcId="{AC175DAD-04CC-48C9-AE0B-C33D57D70DE8}" destId="{42B55050-D46E-4911-A8D5-C1C4A4267FE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97B496-050E-4B20-A220-A1D1D4D9613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69AA748-9848-41E0-BC0B-25B25127FA28}">
      <dgm:prSet phldrT="[Text]" custT="1"/>
      <dgm:spPr/>
      <dgm:t>
        <a:bodyPr/>
        <a:lstStyle/>
        <a:p>
          <a:r>
            <a:rPr lang="en-US" sz="2000" b="1" dirty="0" smtClean="0"/>
            <a:t>We Educate</a:t>
          </a:r>
          <a:endParaRPr lang="en-US" sz="2000" b="1" dirty="0"/>
        </a:p>
      </dgm:t>
    </dgm:pt>
    <dgm:pt modelId="{47412A4E-2A3B-4EEB-BCD8-EA5DA5FED5B6}" type="parTrans" cxnId="{15F09836-329E-4127-AC39-85A0A3251BD7}">
      <dgm:prSet/>
      <dgm:spPr/>
      <dgm:t>
        <a:bodyPr/>
        <a:lstStyle/>
        <a:p>
          <a:endParaRPr lang="en-US" sz="2000"/>
        </a:p>
      </dgm:t>
    </dgm:pt>
    <dgm:pt modelId="{2BD699B1-5CC2-4CD0-B635-356F24911328}" type="sibTrans" cxnId="{15F09836-329E-4127-AC39-85A0A3251BD7}">
      <dgm:prSet/>
      <dgm:spPr/>
      <dgm:t>
        <a:bodyPr/>
        <a:lstStyle/>
        <a:p>
          <a:endParaRPr lang="en-US" sz="2000"/>
        </a:p>
      </dgm:t>
    </dgm:pt>
    <dgm:pt modelId="{0BCDDF02-F4DD-4BCE-ADB7-BCFACF0A5F4D}">
      <dgm:prSet phldrT="[Text]" custT="1"/>
      <dgm:spPr/>
      <dgm:t>
        <a:bodyPr/>
        <a:lstStyle/>
        <a:p>
          <a:r>
            <a:rPr lang="en-US" sz="2000" b="1" dirty="0" smtClean="0"/>
            <a:t>We Advocate</a:t>
          </a:r>
          <a:endParaRPr lang="en-US" sz="2000" b="1" dirty="0"/>
        </a:p>
      </dgm:t>
    </dgm:pt>
    <dgm:pt modelId="{8E45DEAF-E852-43EC-8C92-D32E35CD6990}" type="parTrans" cxnId="{EBAEB835-9FF3-4732-A6A5-1963A2126A0F}">
      <dgm:prSet/>
      <dgm:spPr/>
      <dgm:t>
        <a:bodyPr/>
        <a:lstStyle/>
        <a:p>
          <a:endParaRPr lang="en-US" sz="2000"/>
        </a:p>
      </dgm:t>
    </dgm:pt>
    <dgm:pt modelId="{195CC87C-B5E1-4CB0-AC6B-80B1CB22541A}" type="sibTrans" cxnId="{EBAEB835-9FF3-4732-A6A5-1963A2126A0F}">
      <dgm:prSet/>
      <dgm:spPr/>
      <dgm:t>
        <a:bodyPr/>
        <a:lstStyle/>
        <a:p>
          <a:endParaRPr lang="en-US" sz="2000"/>
        </a:p>
      </dgm:t>
    </dgm:pt>
    <dgm:pt modelId="{D05D93D5-67ED-46B3-B227-C4D7E9149533}">
      <dgm:prSet phldrT="[Text]" custT="1"/>
      <dgm:spPr/>
      <dgm:t>
        <a:bodyPr/>
        <a:lstStyle/>
        <a:p>
          <a:r>
            <a:rPr lang="en-US" sz="2000" b="1" dirty="0" smtClean="0"/>
            <a:t>We Lobby</a:t>
          </a:r>
          <a:endParaRPr lang="en-US" sz="2000" b="1" dirty="0"/>
        </a:p>
      </dgm:t>
    </dgm:pt>
    <dgm:pt modelId="{7B027412-7364-4D54-BAF4-0086B763FF84}" type="parTrans" cxnId="{B804CAF7-009D-463B-9DCF-9444AB2BD682}">
      <dgm:prSet/>
      <dgm:spPr/>
      <dgm:t>
        <a:bodyPr/>
        <a:lstStyle/>
        <a:p>
          <a:endParaRPr lang="en-US" sz="2000"/>
        </a:p>
      </dgm:t>
    </dgm:pt>
    <dgm:pt modelId="{F1D9FB9D-663B-4E3B-A0FD-2DB2A300D3A4}" type="sibTrans" cxnId="{B804CAF7-009D-463B-9DCF-9444AB2BD682}">
      <dgm:prSet/>
      <dgm:spPr/>
      <dgm:t>
        <a:bodyPr/>
        <a:lstStyle/>
        <a:p>
          <a:endParaRPr lang="en-US" sz="2000"/>
        </a:p>
      </dgm:t>
    </dgm:pt>
    <dgm:pt modelId="{420E16F3-AC29-4BA4-9632-0A35C808D613}">
      <dgm:prSet phldrT="[Text]" custT="1"/>
      <dgm:spPr/>
      <dgm:t>
        <a:bodyPr/>
        <a:lstStyle/>
        <a:p>
          <a:r>
            <a:rPr lang="en-US" sz="2000" dirty="0" smtClean="0"/>
            <a:t>White Papers</a:t>
          </a:r>
          <a:endParaRPr lang="en-US" sz="2000" dirty="0"/>
        </a:p>
      </dgm:t>
    </dgm:pt>
    <dgm:pt modelId="{A8DB188C-A690-4618-8451-3AD539295529}" type="parTrans" cxnId="{B7F9B7B9-A169-43BD-B3B8-9BC4707599BB}">
      <dgm:prSet/>
      <dgm:spPr/>
      <dgm:t>
        <a:bodyPr/>
        <a:lstStyle/>
        <a:p>
          <a:endParaRPr lang="en-US" sz="2000"/>
        </a:p>
      </dgm:t>
    </dgm:pt>
    <dgm:pt modelId="{A798F72B-2946-498E-9233-9D8748D1FEE4}" type="sibTrans" cxnId="{B7F9B7B9-A169-43BD-B3B8-9BC4707599BB}">
      <dgm:prSet/>
      <dgm:spPr/>
      <dgm:t>
        <a:bodyPr/>
        <a:lstStyle/>
        <a:p>
          <a:endParaRPr lang="en-US" sz="2000"/>
        </a:p>
      </dgm:t>
    </dgm:pt>
    <dgm:pt modelId="{C1B74D59-7F90-4A0E-95F6-D7CC21EAFFF7}">
      <dgm:prSet phldrT="[Text]" custT="1"/>
      <dgm:spPr/>
      <dgm:t>
        <a:bodyPr/>
        <a:lstStyle/>
        <a:p>
          <a:r>
            <a:rPr lang="en-US" sz="2000" b="0" dirty="0" smtClean="0"/>
            <a:t>Testimony</a:t>
          </a:r>
          <a:endParaRPr lang="en-US" sz="2000" b="0" dirty="0"/>
        </a:p>
      </dgm:t>
    </dgm:pt>
    <dgm:pt modelId="{698028FD-D9FD-429C-8603-CF4C6962008D}" type="parTrans" cxnId="{592A4C92-36C7-41E8-9711-475428FA8516}">
      <dgm:prSet/>
      <dgm:spPr/>
      <dgm:t>
        <a:bodyPr/>
        <a:lstStyle/>
        <a:p>
          <a:endParaRPr lang="en-US" sz="2000"/>
        </a:p>
      </dgm:t>
    </dgm:pt>
    <dgm:pt modelId="{E8B48A6D-C760-4278-A0EE-3AEFAA763AC7}" type="sibTrans" cxnId="{592A4C92-36C7-41E8-9711-475428FA8516}">
      <dgm:prSet/>
      <dgm:spPr/>
      <dgm:t>
        <a:bodyPr/>
        <a:lstStyle/>
        <a:p>
          <a:endParaRPr lang="en-US" sz="2000"/>
        </a:p>
      </dgm:t>
    </dgm:pt>
    <dgm:pt modelId="{34500BFF-744E-4901-AF9A-1575CF3BF9C1}">
      <dgm:prSet phldrT="[Text]" custT="1"/>
      <dgm:spPr/>
      <dgm:t>
        <a:bodyPr/>
        <a:lstStyle/>
        <a:p>
          <a:r>
            <a:rPr lang="en-US" sz="2000" dirty="0" smtClean="0"/>
            <a:t>CARE Network (Grassroots)</a:t>
          </a:r>
          <a:endParaRPr lang="en-US" sz="2000" dirty="0"/>
        </a:p>
      </dgm:t>
    </dgm:pt>
    <dgm:pt modelId="{1931F44F-914D-493D-A800-39212D3CDFC9}" type="parTrans" cxnId="{0BBD00DC-24C3-4487-BFCD-E0E412D220E2}">
      <dgm:prSet/>
      <dgm:spPr/>
      <dgm:t>
        <a:bodyPr/>
        <a:lstStyle/>
        <a:p>
          <a:endParaRPr lang="en-US" sz="2000"/>
        </a:p>
      </dgm:t>
    </dgm:pt>
    <dgm:pt modelId="{7177D487-FD44-41DA-BBEA-50CF60088EB8}" type="sibTrans" cxnId="{0BBD00DC-24C3-4487-BFCD-E0E412D220E2}">
      <dgm:prSet/>
      <dgm:spPr/>
      <dgm:t>
        <a:bodyPr/>
        <a:lstStyle/>
        <a:p>
          <a:endParaRPr lang="en-US" sz="2000"/>
        </a:p>
      </dgm:t>
    </dgm:pt>
    <dgm:pt modelId="{3B07BED9-E6AE-49DA-A5C3-6536D1CAD65C}">
      <dgm:prSet phldrT="[Text]" custT="1"/>
      <dgm:spPr/>
      <dgm:t>
        <a:bodyPr/>
        <a:lstStyle/>
        <a:p>
          <a:r>
            <a:rPr lang="en-US" sz="2000" b="0" dirty="0" smtClean="0"/>
            <a:t>Amicus Briefs</a:t>
          </a:r>
          <a:endParaRPr lang="en-US" sz="2000" b="0" dirty="0"/>
        </a:p>
      </dgm:t>
    </dgm:pt>
    <dgm:pt modelId="{B24BD6C6-BE60-4129-8A52-5A6AA534C675}" type="parTrans" cxnId="{82893898-BC45-4ABA-98C4-41D4F332C9C6}">
      <dgm:prSet/>
      <dgm:spPr/>
      <dgm:t>
        <a:bodyPr/>
        <a:lstStyle/>
        <a:p>
          <a:endParaRPr lang="en-US"/>
        </a:p>
      </dgm:t>
    </dgm:pt>
    <dgm:pt modelId="{8617A06D-5588-4096-8FA4-91945F5B1444}" type="sibTrans" cxnId="{82893898-BC45-4ABA-98C4-41D4F332C9C6}">
      <dgm:prSet/>
      <dgm:spPr/>
      <dgm:t>
        <a:bodyPr/>
        <a:lstStyle/>
        <a:p>
          <a:endParaRPr lang="en-US"/>
        </a:p>
      </dgm:t>
    </dgm:pt>
    <dgm:pt modelId="{646FB207-65F9-4094-8A01-F1B65BFFCBC8}">
      <dgm:prSet phldrT="[Text]" custT="1"/>
      <dgm:spPr/>
      <dgm:t>
        <a:bodyPr/>
        <a:lstStyle/>
        <a:p>
          <a:r>
            <a:rPr lang="en-US" sz="2000" b="0" dirty="0" smtClean="0"/>
            <a:t>Position Statements</a:t>
          </a:r>
          <a:endParaRPr lang="en-US" sz="2000" b="0" dirty="0"/>
        </a:p>
      </dgm:t>
    </dgm:pt>
    <dgm:pt modelId="{B11C784D-A794-4166-B935-39C9A53BB92A}" type="parTrans" cxnId="{4E5225DC-7C8D-442C-9F12-FBEC98E22130}">
      <dgm:prSet/>
      <dgm:spPr/>
      <dgm:t>
        <a:bodyPr/>
        <a:lstStyle/>
        <a:p>
          <a:endParaRPr lang="en-US"/>
        </a:p>
      </dgm:t>
    </dgm:pt>
    <dgm:pt modelId="{DBA6F5E0-52A5-4938-AF3B-BFFC57CE8A14}" type="sibTrans" cxnId="{4E5225DC-7C8D-442C-9F12-FBEC98E22130}">
      <dgm:prSet/>
      <dgm:spPr/>
      <dgm:t>
        <a:bodyPr/>
        <a:lstStyle/>
        <a:p>
          <a:endParaRPr lang="en-US"/>
        </a:p>
      </dgm:t>
    </dgm:pt>
    <dgm:pt modelId="{803BC3C2-E3CE-4FB9-9EC2-2E034EBE6441}">
      <dgm:prSet phldrT="[Text]" custT="1"/>
      <dgm:spPr/>
      <dgm:t>
        <a:bodyPr/>
        <a:lstStyle/>
        <a:p>
          <a:r>
            <a:rPr lang="en-US" sz="2000" dirty="0" smtClean="0"/>
            <a:t>Action Alerts</a:t>
          </a:r>
          <a:endParaRPr lang="en-US" sz="2000" dirty="0"/>
        </a:p>
      </dgm:t>
    </dgm:pt>
    <dgm:pt modelId="{CDD57A0D-1250-46CE-8F64-D813920F03A2}" type="parTrans" cxnId="{68AEDED6-B49B-48A3-B262-014034A05709}">
      <dgm:prSet/>
      <dgm:spPr/>
      <dgm:t>
        <a:bodyPr/>
        <a:lstStyle/>
        <a:p>
          <a:endParaRPr lang="en-US"/>
        </a:p>
      </dgm:t>
    </dgm:pt>
    <dgm:pt modelId="{62E47B9E-907A-4EEB-AD18-4FB872B24716}" type="sibTrans" cxnId="{68AEDED6-B49B-48A3-B262-014034A05709}">
      <dgm:prSet/>
      <dgm:spPr/>
      <dgm:t>
        <a:bodyPr/>
        <a:lstStyle/>
        <a:p>
          <a:endParaRPr lang="en-US"/>
        </a:p>
      </dgm:t>
    </dgm:pt>
    <dgm:pt modelId="{F53FC75A-998C-4603-9664-7036B6C0E14D}">
      <dgm:prSet phldrT="[Text]" custT="1"/>
      <dgm:spPr/>
      <dgm:t>
        <a:bodyPr/>
        <a:lstStyle/>
        <a:p>
          <a:r>
            <a:rPr lang="en-US" sz="2000" dirty="0" smtClean="0"/>
            <a:t>Letters to policy-makers on bills/ regulations</a:t>
          </a:r>
          <a:endParaRPr lang="en-US" sz="2000" dirty="0"/>
        </a:p>
      </dgm:t>
    </dgm:pt>
    <dgm:pt modelId="{B1BAEDC7-FDCE-4C17-A4D3-D0724141D2DF}" type="parTrans" cxnId="{202EFD96-1659-41D4-ABF2-26449A5E055C}">
      <dgm:prSet/>
      <dgm:spPr/>
      <dgm:t>
        <a:bodyPr/>
        <a:lstStyle/>
        <a:p>
          <a:endParaRPr lang="en-US"/>
        </a:p>
      </dgm:t>
    </dgm:pt>
    <dgm:pt modelId="{9E61D8CA-0EAF-4F1A-B53F-FED45D8D6AA7}" type="sibTrans" cxnId="{202EFD96-1659-41D4-ABF2-26449A5E055C}">
      <dgm:prSet/>
      <dgm:spPr/>
      <dgm:t>
        <a:bodyPr/>
        <a:lstStyle/>
        <a:p>
          <a:endParaRPr lang="en-US"/>
        </a:p>
      </dgm:t>
    </dgm:pt>
    <dgm:pt modelId="{A8F025B4-B830-4795-827E-75CFBB5D0D64}">
      <dgm:prSet phldrT="[Text]" custT="1"/>
      <dgm:spPr/>
      <dgm:t>
        <a:bodyPr/>
        <a:lstStyle/>
        <a:p>
          <a:r>
            <a:rPr lang="en-US" sz="2000" dirty="0" smtClean="0"/>
            <a:t>Congressional Briefings</a:t>
          </a:r>
          <a:endParaRPr lang="en-US" sz="2000" dirty="0"/>
        </a:p>
      </dgm:t>
    </dgm:pt>
    <dgm:pt modelId="{E35A0C20-437F-44F7-99A7-22DC9AB85B15}" type="parTrans" cxnId="{AB946329-602F-4895-9EFA-3DAF01DB6297}">
      <dgm:prSet/>
      <dgm:spPr/>
      <dgm:t>
        <a:bodyPr/>
        <a:lstStyle/>
        <a:p>
          <a:endParaRPr lang="en-US"/>
        </a:p>
      </dgm:t>
    </dgm:pt>
    <dgm:pt modelId="{8309EA9A-DB64-4799-A9D2-BAF65558BAB3}" type="sibTrans" cxnId="{AB946329-602F-4895-9EFA-3DAF01DB6297}">
      <dgm:prSet/>
      <dgm:spPr/>
      <dgm:t>
        <a:bodyPr/>
        <a:lstStyle/>
        <a:p>
          <a:endParaRPr lang="en-US"/>
        </a:p>
      </dgm:t>
    </dgm:pt>
    <dgm:pt modelId="{B9EE1921-0523-4633-A655-269E4F27B811}">
      <dgm:prSet phldrT="[Text]" custT="1"/>
      <dgm:spPr/>
      <dgm:t>
        <a:bodyPr/>
        <a:lstStyle/>
        <a:p>
          <a:r>
            <a:rPr lang="en-US" sz="2000" dirty="0" smtClean="0"/>
            <a:t>Gov’t Fellowships</a:t>
          </a:r>
          <a:endParaRPr lang="en-US" sz="2000" dirty="0"/>
        </a:p>
      </dgm:t>
    </dgm:pt>
    <dgm:pt modelId="{B0C32469-F34A-4A5D-8BDA-9A97991D67F8}" type="parTrans" cxnId="{BD631921-295D-4DD2-9E4E-6B505FD134DF}">
      <dgm:prSet/>
      <dgm:spPr/>
      <dgm:t>
        <a:bodyPr/>
        <a:lstStyle/>
        <a:p>
          <a:endParaRPr lang="en-US"/>
        </a:p>
      </dgm:t>
    </dgm:pt>
    <dgm:pt modelId="{093B9F15-5B8C-4F2F-9C4F-16A10C908D20}" type="sibTrans" cxnId="{BD631921-295D-4DD2-9E4E-6B505FD134DF}">
      <dgm:prSet/>
      <dgm:spPr/>
      <dgm:t>
        <a:bodyPr/>
        <a:lstStyle/>
        <a:p>
          <a:endParaRPr lang="en-US"/>
        </a:p>
      </dgm:t>
    </dgm:pt>
    <dgm:pt modelId="{9AE7A08A-2B3F-46B3-8ABE-4693B08948DC}">
      <dgm:prSet phldrT="[Text]" custT="1"/>
      <dgm:spPr/>
      <dgm:t>
        <a:bodyPr/>
        <a:lstStyle/>
        <a:p>
          <a:r>
            <a:rPr lang="en-US" sz="2000" dirty="0" smtClean="0"/>
            <a:t>WISE Internships</a:t>
          </a:r>
          <a:endParaRPr lang="en-US" sz="2000" dirty="0"/>
        </a:p>
      </dgm:t>
    </dgm:pt>
    <dgm:pt modelId="{26628494-9C02-41FE-9427-94250CE8DF01}" type="parTrans" cxnId="{746020FD-AC83-4BB8-A10C-6D4E9F478518}">
      <dgm:prSet/>
      <dgm:spPr/>
      <dgm:t>
        <a:bodyPr/>
        <a:lstStyle/>
        <a:p>
          <a:endParaRPr lang="en-US"/>
        </a:p>
      </dgm:t>
    </dgm:pt>
    <dgm:pt modelId="{C5ACBA95-AC40-44CE-8BE5-AB0DCC026C54}" type="sibTrans" cxnId="{746020FD-AC83-4BB8-A10C-6D4E9F478518}">
      <dgm:prSet/>
      <dgm:spPr/>
      <dgm:t>
        <a:bodyPr/>
        <a:lstStyle/>
        <a:p>
          <a:endParaRPr lang="en-US"/>
        </a:p>
      </dgm:t>
    </dgm:pt>
    <dgm:pt modelId="{AA59387C-9283-4509-AE96-62EC52C3F2F7}">
      <dgm:prSet phldrT="[Text]" custT="1"/>
      <dgm:spPr/>
      <dgm:t>
        <a:bodyPr/>
        <a:lstStyle/>
        <a:p>
          <a:r>
            <a:rPr lang="en-US" sz="2000" dirty="0" smtClean="0"/>
            <a:t>Region/Section Talks</a:t>
          </a:r>
          <a:endParaRPr lang="en-US" sz="2000" dirty="0"/>
        </a:p>
      </dgm:t>
    </dgm:pt>
    <dgm:pt modelId="{B46CF728-E02A-42F8-B555-8876B5C22DD9}" type="parTrans" cxnId="{60866C4D-6ABC-4579-B3F5-826E3205B581}">
      <dgm:prSet/>
      <dgm:spPr/>
      <dgm:t>
        <a:bodyPr/>
        <a:lstStyle/>
        <a:p>
          <a:endParaRPr lang="en-US"/>
        </a:p>
      </dgm:t>
    </dgm:pt>
    <dgm:pt modelId="{0262AB14-3669-42E7-9F1B-ED1ADBA4ACA1}" type="sibTrans" cxnId="{60866C4D-6ABC-4579-B3F5-826E3205B581}">
      <dgm:prSet/>
      <dgm:spPr/>
      <dgm:t>
        <a:bodyPr/>
        <a:lstStyle/>
        <a:p>
          <a:endParaRPr lang="en-US"/>
        </a:p>
      </dgm:t>
    </dgm:pt>
    <dgm:pt modelId="{FE803C32-C9FD-4266-93FB-F8EAB5680AB5}">
      <dgm:prSet phldrT="[Text]" custT="1"/>
      <dgm:spPr/>
      <dgm:t>
        <a:bodyPr/>
        <a:lstStyle/>
        <a:p>
          <a:r>
            <a:rPr lang="en-US" sz="2000" dirty="0" err="1" smtClean="0"/>
            <a:t>SmartBrief</a:t>
          </a:r>
          <a:endParaRPr lang="en-US" sz="2000" dirty="0"/>
        </a:p>
      </dgm:t>
    </dgm:pt>
    <dgm:pt modelId="{78D04ABA-EA3E-4206-988E-B16A9DC10C1C}" type="parTrans" cxnId="{D8662609-FF93-46D8-B2B9-9B9FE92BE79F}">
      <dgm:prSet/>
      <dgm:spPr/>
      <dgm:t>
        <a:bodyPr/>
        <a:lstStyle/>
        <a:p>
          <a:endParaRPr lang="en-US"/>
        </a:p>
      </dgm:t>
    </dgm:pt>
    <dgm:pt modelId="{FF20D37C-FDFC-4212-9BE2-601668AA4136}" type="sibTrans" cxnId="{D8662609-FF93-46D8-B2B9-9B9FE92BE79F}">
      <dgm:prSet/>
      <dgm:spPr/>
      <dgm:t>
        <a:bodyPr/>
        <a:lstStyle/>
        <a:p>
          <a:endParaRPr lang="en-US"/>
        </a:p>
      </dgm:t>
    </dgm:pt>
    <dgm:pt modelId="{0FB613B4-A157-483A-9429-1508C2F957EB}">
      <dgm:prSet phldrT="[Text]" custT="1"/>
      <dgm:spPr/>
      <dgm:t>
        <a:bodyPr/>
        <a:lstStyle/>
        <a:p>
          <a:r>
            <a:rPr lang="en-US" sz="2000" dirty="0" smtClean="0"/>
            <a:t>Webinars</a:t>
          </a:r>
          <a:endParaRPr lang="en-US" sz="2000" dirty="0"/>
        </a:p>
      </dgm:t>
    </dgm:pt>
    <dgm:pt modelId="{C24427CD-00CA-4C47-9B5B-D9782DD7F1F0}" type="parTrans" cxnId="{F79E3AC3-E321-4A74-8A04-8A7D979DCDFB}">
      <dgm:prSet/>
      <dgm:spPr/>
      <dgm:t>
        <a:bodyPr/>
        <a:lstStyle/>
        <a:p>
          <a:endParaRPr lang="en-US"/>
        </a:p>
      </dgm:t>
    </dgm:pt>
    <dgm:pt modelId="{2862D4D0-F8B4-44ED-B636-BC3758FC28C7}" type="sibTrans" cxnId="{F79E3AC3-E321-4A74-8A04-8A7D979DCDFB}">
      <dgm:prSet/>
      <dgm:spPr/>
      <dgm:t>
        <a:bodyPr/>
        <a:lstStyle/>
        <a:p>
          <a:endParaRPr lang="en-US"/>
        </a:p>
      </dgm:t>
    </dgm:pt>
    <dgm:pt modelId="{7AA4FDB0-8905-4D8A-937E-EC55A79D979A}" type="pres">
      <dgm:prSet presAssocID="{CB97B496-050E-4B20-A220-A1D1D4D96134}" presName="Name0" presStyleCnt="0">
        <dgm:presLayoutVars>
          <dgm:dir/>
          <dgm:animLvl val="lvl"/>
          <dgm:resizeHandles val="exact"/>
        </dgm:presLayoutVars>
      </dgm:prSet>
      <dgm:spPr/>
      <dgm:t>
        <a:bodyPr/>
        <a:lstStyle/>
        <a:p>
          <a:endParaRPr lang="en-US"/>
        </a:p>
      </dgm:t>
    </dgm:pt>
    <dgm:pt modelId="{F9C1B999-A64F-4F86-89C9-980868D98C56}" type="pres">
      <dgm:prSet presAssocID="{769AA748-9848-41E0-BC0B-25B25127FA28}" presName="composite" presStyleCnt="0"/>
      <dgm:spPr/>
    </dgm:pt>
    <dgm:pt modelId="{A508E507-A3C6-46C8-A8FD-5F7CC5CE9D96}" type="pres">
      <dgm:prSet presAssocID="{769AA748-9848-41E0-BC0B-25B25127FA28}" presName="parTx" presStyleLbl="alignNode1" presStyleIdx="0" presStyleCnt="3" custLinFactNeighborX="-1614">
        <dgm:presLayoutVars>
          <dgm:chMax val="0"/>
          <dgm:chPref val="0"/>
          <dgm:bulletEnabled val="1"/>
        </dgm:presLayoutVars>
      </dgm:prSet>
      <dgm:spPr/>
      <dgm:t>
        <a:bodyPr/>
        <a:lstStyle/>
        <a:p>
          <a:endParaRPr lang="en-US"/>
        </a:p>
      </dgm:t>
    </dgm:pt>
    <dgm:pt modelId="{CEB68A25-2F86-47FE-964B-21B42435EC58}" type="pres">
      <dgm:prSet presAssocID="{769AA748-9848-41E0-BC0B-25B25127FA28}" presName="desTx" presStyleLbl="alignAccFollowNode1" presStyleIdx="0" presStyleCnt="3">
        <dgm:presLayoutVars>
          <dgm:bulletEnabled val="1"/>
        </dgm:presLayoutVars>
      </dgm:prSet>
      <dgm:spPr/>
      <dgm:t>
        <a:bodyPr/>
        <a:lstStyle/>
        <a:p>
          <a:endParaRPr lang="en-US"/>
        </a:p>
      </dgm:t>
    </dgm:pt>
    <dgm:pt modelId="{A2A6B6B0-B09D-4A81-B343-2F2CD327BB35}" type="pres">
      <dgm:prSet presAssocID="{2BD699B1-5CC2-4CD0-B635-356F24911328}" presName="space" presStyleCnt="0"/>
      <dgm:spPr/>
    </dgm:pt>
    <dgm:pt modelId="{D3CE0972-0C27-46C6-BA54-B78502F63DB0}" type="pres">
      <dgm:prSet presAssocID="{0BCDDF02-F4DD-4BCE-ADB7-BCFACF0A5F4D}" presName="composite" presStyleCnt="0"/>
      <dgm:spPr/>
    </dgm:pt>
    <dgm:pt modelId="{79D1C3D6-1CBB-4836-8837-8E12BE0B8B73}" type="pres">
      <dgm:prSet presAssocID="{0BCDDF02-F4DD-4BCE-ADB7-BCFACF0A5F4D}" presName="parTx" presStyleLbl="alignNode1" presStyleIdx="1" presStyleCnt="3">
        <dgm:presLayoutVars>
          <dgm:chMax val="0"/>
          <dgm:chPref val="0"/>
          <dgm:bulletEnabled val="1"/>
        </dgm:presLayoutVars>
      </dgm:prSet>
      <dgm:spPr/>
      <dgm:t>
        <a:bodyPr/>
        <a:lstStyle/>
        <a:p>
          <a:endParaRPr lang="en-US"/>
        </a:p>
      </dgm:t>
    </dgm:pt>
    <dgm:pt modelId="{23D2AE7F-6D04-4006-958D-441C09AC7BF8}" type="pres">
      <dgm:prSet presAssocID="{0BCDDF02-F4DD-4BCE-ADB7-BCFACF0A5F4D}" presName="desTx" presStyleLbl="alignAccFollowNode1" presStyleIdx="1" presStyleCnt="3" custLinFactNeighborX="-335" custLinFactNeighborY="376">
        <dgm:presLayoutVars>
          <dgm:bulletEnabled val="1"/>
        </dgm:presLayoutVars>
      </dgm:prSet>
      <dgm:spPr/>
      <dgm:t>
        <a:bodyPr/>
        <a:lstStyle/>
        <a:p>
          <a:endParaRPr lang="en-US"/>
        </a:p>
      </dgm:t>
    </dgm:pt>
    <dgm:pt modelId="{73CFA4F3-DB3F-456C-8559-6CC07774B12A}" type="pres">
      <dgm:prSet presAssocID="{195CC87C-B5E1-4CB0-AC6B-80B1CB22541A}" presName="space" presStyleCnt="0"/>
      <dgm:spPr/>
    </dgm:pt>
    <dgm:pt modelId="{AC175DAD-04CC-48C9-AE0B-C33D57D70DE8}" type="pres">
      <dgm:prSet presAssocID="{D05D93D5-67ED-46B3-B227-C4D7E9149533}" presName="composite" presStyleCnt="0"/>
      <dgm:spPr/>
    </dgm:pt>
    <dgm:pt modelId="{F8F56BDB-4B9B-4606-822F-CDCFFE9E8837}" type="pres">
      <dgm:prSet presAssocID="{D05D93D5-67ED-46B3-B227-C4D7E9149533}" presName="parTx" presStyleLbl="alignNode1" presStyleIdx="2" presStyleCnt="3">
        <dgm:presLayoutVars>
          <dgm:chMax val="0"/>
          <dgm:chPref val="0"/>
          <dgm:bulletEnabled val="1"/>
        </dgm:presLayoutVars>
      </dgm:prSet>
      <dgm:spPr/>
      <dgm:t>
        <a:bodyPr/>
        <a:lstStyle/>
        <a:p>
          <a:endParaRPr lang="en-US"/>
        </a:p>
      </dgm:t>
    </dgm:pt>
    <dgm:pt modelId="{42B55050-D46E-4911-A8D5-C1C4A4267FE7}" type="pres">
      <dgm:prSet presAssocID="{D05D93D5-67ED-46B3-B227-C4D7E9149533}" presName="desTx" presStyleLbl="alignAccFollowNode1" presStyleIdx="2" presStyleCnt="3">
        <dgm:presLayoutVars>
          <dgm:bulletEnabled val="1"/>
        </dgm:presLayoutVars>
      </dgm:prSet>
      <dgm:spPr/>
      <dgm:t>
        <a:bodyPr/>
        <a:lstStyle/>
        <a:p>
          <a:endParaRPr lang="en-US"/>
        </a:p>
      </dgm:t>
    </dgm:pt>
  </dgm:ptLst>
  <dgm:cxnLst>
    <dgm:cxn modelId="{EF52CF8B-AD74-48E0-82F5-BA93291C4380}" type="presOf" srcId="{646FB207-65F9-4094-8A01-F1B65BFFCBC8}" destId="{23D2AE7F-6D04-4006-958D-441C09AC7BF8}" srcOrd="0" destOrd="0" presId="urn:microsoft.com/office/officeart/2005/8/layout/hList1"/>
    <dgm:cxn modelId="{EBF59331-703A-456D-B875-3938CB98A303}" type="presOf" srcId="{D05D93D5-67ED-46B3-B227-C4D7E9149533}" destId="{F8F56BDB-4B9B-4606-822F-CDCFFE9E8837}" srcOrd="0" destOrd="0" presId="urn:microsoft.com/office/officeart/2005/8/layout/hList1"/>
    <dgm:cxn modelId="{82893898-BC45-4ABA-98C4-41D4F332C9C6}" srcId="{0BCDDF02-F4DD-4BCE-ADB7-BCFACF0A5F4D}" destId="{3B07BED9-E6AE-49DA-A5C3-6536D1CAD65C}" srcOrd="2" destOrd="0" parTransId="{B24BD6C6-BE60-4129-8A52-5A6AA534C675}" sibTransId="{8617A06D-5588-4096-8FA4-91945F5B1444}"/>
    <dgm:cxn modelId="{0BBD00DC-24C3-4487-BFCD-E0E412D220E2}" srcId="{D05D93D5-67ED-46B3-B227-C4D7E9149533}" destId="{34500BFF-744E-4901-AF9A-1575CF3BF9C1}" srcOrd="0" destOrd="0" parTransId="{1931F44F-914D-493D-A800-39212D3CDFC9}" sibTransId="{7177D487-FD44-41DA-BBEA-50CF60088EB8}"/>
    <dgm:cxn modelId="{EAA907B6-DD51-4166-BD93-03DB17470D97}" type="presOf" srcId="{F53FC75A-998C-4603-9664-7036B6C0E14D}" destId="{42B55050-D46E-4911-A8D5-C1C4A4267FE7}" srcOrd="0" destOrd="2" presId="urn:microsoft.com/office/officeart/2005/8/layout/hList1"/>
    <dgm:cxn modelId="{15F09836-329E-4127-AC39-85A0A3251BD7}" srcId="{CB97B496-050E-4B20-A220-A1D1D4D96134}" destId="{769AA748-9848-41E0-BC0B-25B25127FA28}" srcOrd="0" destOrd="0" parTransId="{47412A4E-2A3B-4EEB-BCD8-EA5DA5FED5B6}" sibTransId="{2BD699B1-5CC2-4CD0-B635-356F24911328}"/>
    <dgm:cxn modelId="{38D23563-1347-4FBC-97C1-993A80C385AD}" type="presOf" srcId="{420E16F3-AC29-4BA4-9632-0A35C808D613}" destId="{CEB68A25-2F86-47FE-964B-21B42435EC58}" srcOrd="0" destOrd="0" presId="urn:microsoft.com/office/officeart/2005/8/layout/hList1"/>
    <dgm:cxn modelId="{15AE5E79-7E68-4557-9A37-9DF8D02071F4}" type="presOf" srcId="{34500BFF-744E-4901-AF9A-1575CF3BF9C1}" destId="{42B55050-D46E-4911-A8D5-C1C4A4267FE7}" srcOrd="0" destOrd="0" presId="urn:microsoft.com/office/officeart/2005/8/layout/hList1"/>
    <dgm:cxn modelId="{4837CBDA-6AE4-46C6-86AD-7B5C550D46AF}" type="presOf" srcId="{0FB613B4-A157-483A-9429-1508C2F957EB}" destId="{CEB68A25-2F86-47FE-964B-21B42435EC58}" srcOrd="0" destOrd="4" presId="urn:microsoft.com/office/officeart/2005/8/layout/hList1"/>
    <dgm:cxn modelId="{C5C27DA5-4B16-4441-940B-724AFE0BDCEB}" type="presOf" srcId="{AA59387C-9283-4509-AE96-62EC52C3F2F7}" destId="{CEB68A25-2F86-47FE-964B-21B42435EC58}" srcOrd="0" destOrd="5" presId="urn:microsoft.com/office/officeart/2005/8/layout/hList1"/>
    <dgm:cxn modelId="{BD631921-295D-4DD2-9E4E-6B505FD134DF}" srcId="{769AA748-9848-41E0-BC0B-25B25127FA28}" destId="{B9EE1921-0523-4633-A655-269E4F27B811}" srcOrd="2" destOrd="0" parTransId="{B0C32469-F34A-4A5D-8BDA-9A97991D67F8}" sibTransId="{093B9F15-5B8C-4F2F-9C4F-16A10C908D20}"/>
    <dgm:cxn modelId="{17972DC6-9820-43C8-9934-A433EDBFE901}" type="presOf" srcId="{A8F025B4-B830-4795-827E-75CFBB5D0D64}" destId="{CEB68A25-2F86-47FE-964B-21B42435EC58}" srcOrd="0" destOrd="1" presId="urn:microsoft.com/office/officeart/2005/8/layout/hList1"/>
    <dgm:cxn modelId="{CEF9DAAB-3A2D-4B0E-86D6-8C1AB6CE74DF}" type="presOf" srcId="{FE803C32-C9FD-4266-93FB-F8EAB5680AB5}" destId="{CEB68A25-2F86-47FE-964B-21B42435EC58}" srcOrd="0" destOrd="6" presId="urn:microsoft.com/office/officeart/2005/8/layout/hList1"/>
    <dgm:cxn modelId="{E56C1BA2-BA44-4A76-8A3F-B069903976DA}" type="presOf" srcId="{C1B74D59-7F90-4A0E-95F6-D7CC21EAFFF7}" destId="{23D2AE7F-6D04-4006-958D-441C09AC7BF8}" srcOrd="0" destOrd="1" presId="urn:microsoft.com/office/officeart/2005/8/layout/hList1"/>
    <dgm:cxn modelId="{54CACB0D-4EC6-45AD-A233-0C6E5600B675}" type="presOf" srcId="{9AE7A08A-2B3F-46B3-8ABE-4693B08948DC}" destId="{CEB68A25-2F86-47FE-964B-21B42435EC58}" srcOrd="0" destOrd="3" presId="urn:microsoft.com/office/officeart/2005/8/layout/hList1"/>
    <dgm:cxn modelId="{B804CAF7-009D-463B-9DCF-9444AB2BD682}" srcId="{CB97B496-050E-4B20-A220-A1D1D4D96134}" destId="{D05D93D5-67ED-46B3-B227-C4D7E9149533}" srcOrd="2" destOrd="0" parTransId="{7B027412-7364-4D54-BAF4-0086B763FF84}" sibTransId="{F1D9FB9D-663B-4E3B-A0FD-2DB2A300D3A4}"/>
    <dgm:cxn modelId="{F79E3AC3-E321-4A74-8A04-8A7D979DCDFB}" srcId="{769AA748-9848-41E0-BC0B-25B25127FA28}" destId="{0FB613B4-A157-483A-9429-1508C2F957EB}" srcOrd="4" destOrd="0" parTransId="{C24427CD-00CA-4C47-9B5B-D9782DD7F1F0}" sibTransId="{2862D4D0-F8B4-44ED-B636-BC3758FC28C7}"/>
    <dgm:cxn modelId="{6A7B95EE-7ED0-408C-9BF6-9DE6E66C1C28}" type="presOf" srcId="{CB97B496-050E-4B20-A220-A1D1D4D96134}" destId="{7AA4FDB0-8905-4D8A-937E-EC55A79D979A}" srcOrd="0" destOrd="0" presId="urn:microsoft.com/office/officeart/2005/8/layout/hList1"/>
    <dgm:cxn modelId="{202EFD96-1659-41D4-ABF2-26449A5E055C}" srcId="{D05D93D5-67ED-46B3-B227-C4D7E9149533}" destId="{F53FC75A-998C-4603-9664-7036B6C0E14D}" srcOrd="2" destOrd="0" parTransId="{B1BAEDC7-FDCE-4C17-A4D3-D0724141D2DF}" sibTransId="{9E61D8CA-0EAF-4F1A-B53F-FED45D8D6AA7}"/>
    <dgm:cxn modelId="{B7F9B7B9-A169-43BD-B3B8-9BC4707599BB}" srcId="{769AA748-9848-41E0-BC0B-25B25127FA28}" destId="{420E16F3-AC29-4BA4-9632-0A35C808D613}" srcOrd="0" destOrd="0" parTransId="{A8DB188C-A690-4618-8451-3AD539295529}" sibTransId="{A798F72B-2946-498E-9233-9D8748D1FEE4}"/>
    <dgm:cxn modelId="{AB946329-602F-4895-9EFA-3DAF01DB6297}" srcId="{769AA748-9848-41E0-BC0B-25B25127FA28}" destId="{A8F025B4-B830-4795-827E-75CFBB5D0D64}" srcOrd="1" destOrd="0" parTransId="{E35A0C20-437F-44F7-99A7-22DC9AB85B15}" sibTransId="{8309EA9A-DB64-4799-A9D2-BAF65558BAB3}"/>
    <dgm:cxn modelId="{EBAEB835-9FF3-4732-A6A5-1963A2126A0F}" srcId="{CB97B496-050E-4B20-A220-A1D1D4D96134}" destId="{0BCDDF02-F4DD-4BCE-ADB7-BCFACF0A5F4D}" srcOrd="1" destOrd="0" parTransId="{8E45DEAF-E852-43EC-8C92-D32E35CD6990}" sibTransId="{195CC87C-B5E1-4CB0-AC6B-80B1CB22541A}"/>
    <dgm:cxn modelId="{CCE6FEA7-D64D-45F4-B680-2AC93E7EE25B}" type="presOf" srcId="{803BC3C2-E3CE-4FB9-9EC2-2E034EBE6441}" destId="{42B55050-D46E-4911-A8D5-C1C4A4267FE7}" srcOrd="0" destOrd="1" presId="urn:microsoft.com/office/officeart/2005/8/layout/hList1"/>
    <dgm:cxn modelId="{592A4C92-36C7-41E8-9711-475428FA8516}" srcId="{0BCDDF02-F4DD-4BCE-ADB7-BCFACF0A5F4D}" destId="{C1B74D59-7F90-4A0E-95F6-D7CC21EAFFF7}" srcOrd="1" destOrd="0" parTransId="{698028FD-D9FD-429C-8603-CF4C6962008D}" sibTransId="{E8B48A6D-C760-4278-A0EE-3AEFAA763AC7}"/>
    <dgm:cxn modelId="{60866C4D-6ABC-4579-B3F5-826E3205B581}" srcId="{769AA748-9848-41E0-BC0B-25B25127FA28}" destId="{AA59387C-9283-4509-AE96-62EC52C3F2F7}" srcOrd="5" destOrd="0" parTransId="{B46CF728-E02A-42F8-B555-8876B5C22DD9}" sibTransId="{0262AB14-3669-42E7-9F1B-ED1ADBA4ACA1}"/>
    <dgm:cxn modelId="{4E5225DC-7C8D-442C-9F12-FBEC98E22130}" srcId="{0BCDDF02-F4DD-4BCE-ADB7-BCFACF0A5F4D}" destId="{646FB207-65F9-4094-8A01-F1B65BFFCBC8}" srcOrd="0" destOrd="0" parTransId="{B11C784D-A794-4166-B935-39C9A53BB92A}" sibTransId="{DBA6F5E0-52A5-4938-AF3B-BFFC57CE8A14}"/>
    <dgm:cxn modelId="{871B647C-5A90-4F08-BEF8-B2122B0AB2BF}" type="presOf" srcId="{769AA748-9848-41E0-BC0B-25B25127FA28}" destId="{A508E507-A3C6-46C8-A8FD-5F7CC5CE9D96}" srcOrd="0" destOrd="0" presId="urn:microsoft.com/office/officeart/2005/8/layout/hList1"/>
    <dgm:cxn modelId="{746020FD-AC83-4BB8-A10C-6D4E9F478518}" srcId="{769AA748-9848-41E0-BC0B-25B25127FA28}" destId="{9AE7A08A-2B3F-46B3-8ABE-4693B08948DC}" srcOrd="3" destOrd="0" parTransId="{26628494-9C02-41FE-9427-94250CE8DF01}" sibTransId="{C5ACBA95-AC40-44CE-8BE5-AB0DCC026C54}"/>
    <dgm:cxn modelId="{68AEDED6-B49B-48A3-B262-014034A05709}" srcId="{D05D93D5-67ED-46B3-B227-C4D7E9149533}" destId="{803BC3C2-E3CE-4FB9-9EC2-2E034EBE6441}" srcOrd="1" destOrd="0" parTransId="{CDD57A0D-1250-46CE-8F64-D813920F03A2}" sibTransId="{62E47B9E-907A-4EEB-AD18-4FB872B24716}"/>
    <dgm:cxn modelId="{0D4C8ED2-206D-4F1D-BAE9-4C088706952E}" type="presOf" srcId="{B9EE1921-0523-4633-A655-269E4F27B811}" destId="{CEB68A25-2F86-47FE-964B-21B42435EC58}" srcOrd="0" destOrd="2" presId="urn:microsoft.com/office/officeart/2005/8/layout/hList1"/>
    <dgm:cxn modelId="{D8662609-FF93-46D8-B2B9-9B9FE92BE79F}" srcId="{769AA748-9848-41E0-BC0B-25B25127FA28}" destId="{FE803C32-C9FD-4266-93FB-F8EAB5680AB5}" srcOrd="6" destOrd="0" parTransId="{78D04ABA-EA3E-4206-988E-B16A9DC10C1C}" sibTransId="{FF20D37C-FDFC-4212-9BE2-601668AA4136}"/>
    <dgm:cxn modelId="{B2CBF909-ED96-443E-B24F-A698917E4DAA}" type="presOf" srcId="{0BCDDF02-F4DD-4BCE-ADB7-BCFACF0A5F4D}" destId="{79D1C3D6-1CBB-4836-8837-8E12BE0B8B73}" srcOrd="0" destOrd="0" presId="urn:microsoft.com/office/officeart/2005/8/layout/hList1"/>
    <dgm:cxn modelId="{83B043D2-8A08-49BE-BC51-BF5F0B67EE8C}" type="presOf" srcId="{3B07BED9-E6AE-49DA-A5C3-6536D1CAD65C}" destId="{23D2AE7F-6D04-4006-958D-441C09AC7BF8}" srcOrd="0" destOrd="2" presId="urn:microsoft.com/office/officeart/2005/8/layout/hList1"/>
    <dgm:cxn modelId="{A6354D30-936D-4915-A90E-535E1125A3D2}" type="presParOf" srcId="{7AA4FDB0-8905-4D8A-937E-EC55A79D979A}" destId="{F9C1B999-A64F-4F86-89C9-980868D98C56}" srcOrd="0" destOrd="0" presId="urn:microsoft.com/office/officeart/2005/8/layout/hList1"/>
    <dgm:cxn modelId="{472BA40B-1BC5-4817-8ECF-DC9A85267485}" type="presParOf" srcId="{F9C1B999-A64F-4F86-89C9-980868D98C56}" destId="{A508E507-A3C6-46C8-A8FD-5F7CC5CE9D96}" srcOrd="0" destOrd="0" presId="urn:microsoft.com/office/officeart/2005/8/layout/hList1"/>
    <dgm:cxn modelId="{B71D4F31-4396-4529-B988-48EF7ECD9F8D}" type="presParOf" srcId="{F9C1B999-A64F-4F86-89C9-980868D98C56}" destId="{CEB68A25-2F86-47FE-964B-21B42435EC58}" srcOrd="1" destOrd="0" presId="urn:microsoft.com/office/officeart/2005/8/layout/hList1"/>
    <dgm:cxn modelId="{93DD9B2D-C5A1-4807-BD96-6BCCAC1DD14C}" type="presParOf" srcId="{7AA4FDB0-8905-4D8A-937E-EC55A79D979A}" destId="{A2A6B6B0-B09D-4A81-B343-2F2CD327BB35}" srcOrd="1" destOrd="0" presId="urn:microsoft.com/office/officeart/2005/8/layout/hList1"/>
    <dgm:cxn modelId="{AA5E734E-5744-4994-B70F-7CD81C27A560}" type="presParOf" srcId="{7AA4FDB0-8905-4D8A-937E-EC55A79D979A}" destId="{D3CE0972-0C27-46C6-BA54-B78502F63DB0}" srcOrd="2" destOrd="0" presId="urn:microsoft.com/office/officeart/2005/8/layout/hList1"/>
    <dgm:cxn modelId="{69212D3F-7AC3-40F4-BD63-B58546835263}" type="presParOf" srcId="{D3CE0972-0C27-46C6-BA54-B78502F63DB0}" destId="{79D1C3D6-1CBB-4836-8837-8E12BE0B8B73}" srcOrd="0" destOrd="0" presId="urn:microsoft.com/office/officeart/2005/8/layout/hList1"/>
    <dgm:cxn modelId="{0AAB0493-8D32-4F79-8BEC-6A89EE2F61E6}" type="presParOf" srcId="{D3CE0972-0C27-46C6-BA54-B78502F63DB0}" destId="{23D2AE7F-6D04-4006-958D-441C09AC7BF8}" srcOrd="1" destOrd="0" presId="urn:microsoft.com/office/officeart/2005/8/layout/hList1"/>
    <dgm:cxn modelId="{18F621CA-3297-406E-A144-E991DD5951D9}" type="presParOf" srcId="{7AA4FDB0-8905-4D8A-937E-EC55A79D979A}" destId="{73CFA4F3-DB3F-456C-8559-6CC07774B12A}" srcOrd="3" destOrd="0" presId="urn:microsoft.com/office/officeart/2005/8/layout/hList1"/>
    <dgm:cxn modelId="{067E52D5-A96C-4C8E-BE49-9BF6500BFE5F}" type="presParOf" srcId="{7AA4FDB0-8905-4D8A-937E-EC55A79D979A}" destId="{AC175DAD-04CC-48C9-AE0B-C33D57D70DE8}" srcOrd="4" destOrd="0" presId="urn:microsoft.com/office/officeart/2005/8/layout/hList1"/>
    <dgm:cxn modelId="{3D7BCD77-C05D-488C-9D31-E14DC45AAB50}" type="presParOf" srcId="{AC175DAD-04CC-48C9-AE0B-C33D57D70DE8}" destId="{F8F56BDB-4B9B-4606-822F-CDCFFE9E8837}" srcOrd="0" destOrd="0" presId="urn:microsoft.com/office/officeart/2005/8/layout/hList1"/>
    <dgm:cxn modelId="{EE0B21E5-C5E5-45E2-8967-A24F11CC0448}" type="presParOf" srcId="{AC175DAD-04CC-48C9-AE0B-C33D57D70DE8}" destId="{42B55050-D46E-4911-A8D5-C1C4A4267FE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97B496-050E-4B20-A220-A1D1D4D9613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69AA748-9848-41E0-BC0B-25B25127FA28}">
      <dgm:prSet phldrT="[Text]" custT="1"/>
      <dgm:spPr/>
      <dgm:t>
        <a:bodyPr/>
        <a:lstStyle/>
        <a:p>
          <a:r>
            <a:rPr lang="en-US" sz="1800" b="1" dirty="0" smtClean="0"/>
            <a:t>Congress</a:t>
          </a:r>
          <a:endParaRPr lang="en-US" sz="1800" b="1" dirty="0"/>
        </a:p>
      </dgm:t>
    </dgm:pt>
    <dgm:pt modelId="{47412A4E-2A3B-4EEB-BCD8-EA5DA5FED5B6}" type="parTrans" cxnId="{15F09836-329E-4127-AC39-85A0A3251BD7}">
      <dgm:prSet/>
      <dgm:spPr/>
      <dgm:t>
        <a:bodyPr/>
        <a:lstStyle/>
        <a:p>
          <a:endParaRPr lang="en-US" sz="2000"/>
        </a:p>
      </dgm:t>
    </dgm:pt>
    <dgm:pt modelId="{2BD699B1-5CC2-4CD0-B635-356F24911328}" type="sibTrans" cxnId="{15F09836-329E-4127-AC39-85A0A3251BD7}">
      <dgm:prSet/>
      <dgm:spPr/>
      <dgm:t>
        <a:bodyPr/>
        <a:lstStyle/>
        <a:p>
          <a:endParaRPr lang="en-US" sz="2000"/>
        </a:p>
      </dgm:t>
    </dgm:pt>
    <dgm:pt modelId="{0BCDDF02-F4DD-4BCE-ADB7-BCFACF0A5F4D}">
      <dgm:prSet phldrT="[Text]" custT="1"/>
      <dgm:spPr/>
      <dgm:t>
        <a:bodyPr/>
        <a:lstStyle/>
        <a:p>
          <a:pPr algn="ctr"/>
          <a:r>
            <a:rPr lang="en-US" sz="1800" b="1" dirty="0" smtClean="0"/>
            <a:t>State Department</a:t>
          </a:r>
          <a:endParaRPr lang="en-US" sz="1800" b="1" dirty="0"/>
        </a:p>
      </dgm:t>
    </dgm:pt>
    <dgm:pt modelId="{8E45DEAF-E852-43EC-8C92-D32E35CD6990}" type="parTrans" cxnId="{EBAEB835-9FF3-4732-A6A5-1963A2126A0F}">
      <dgm:prSet/>
      <dgm:spPr/>
      <dgm:t>
        <a:bodyPr/>
        <a:lstStyle/>
        <a:p>
          <a:endParaRPr lang="en-US" sz="2000"/>
        </a:p>
      </dgm:t>
    </dgm:pt>
    <dgm:pt modelId="{195CC87C-B5E1-4CB0-AC6B-80B1CB22541A}" type="sibTrans" cxnId="{EBAEB835-9FF3-4732-A6A5-1963A2126A0F}">
      <dgm:prSet/>
      <dgm:spPr/>
      <dgm:t>
        <a:bodyPr/>
        <a:lstStyle/>
        <a:p>
          <a:endParaRPr lang="en-US" sz="2000"/>
        </a:p>
      </dgm:t>
    </dgm:pt>
    <dgm:pt modelId="{D05D93D5-67ED-46B3-B227-C4D7E9149533}">
      <dgm:prSet phldrT="[Text]" custT="1"/>
      <dgm:spPr/>
      <dgm:t>
        <a:bodyPr/>
        <a:lstStyle/>
        <a:p>
          <a:r>
            <a:rPr lang="en-US" sz="1800" b="1" dirty="0" smtClean="0"/>
            <a:t>U.S. Agency for Int’l Dev.</a:t>
          </a:r>
          <a:br>
            <a:rPr lang="en-US" sz="1800" b="1" dirty="0" smtClean="0"/>
          </a:br>
          <a:r>
            <a:rPr lang="en-US" sz="1800" b="1" dirty="0" smtClean="0"/>
            <a:t>(USAID)</a:t>
          </a:r>
          <a:endParaRPr lang="en-US" sz="1800" b="1" dirty="0"/>
        </a:p>
      </dgm:t>
    </dgm:pt>
    <dgm:pt modelId="{7B027412-7364-4D54-BAF4-0086B763FF84}" type="parTrans" cxnId="{B804CAF7-009D-463B-9DCF-9444AB2BD682}">
      <dgm:prSet/>
      <dgm:spPr/>
      <dgm:t>
        <a:bodyPr/>
        <a:lstStyle/>
        <a:p>
          <a:endParaRPr lang="en-US" sz="2000"/>
        </a:p>
      </dgm:t>
    </dgm:pt>
    <dgm:pt modelId="{F1D9FB9D-663B-4E3B-A0FD-2DB2A300D3A4}" type="sibTrans" cxnId="{B804CAF7-009D-463B-9DCF-9444AB2BD682}">
      <dgm:prSet/>
      <dgm:spPr/>
      <dgm:t>
        <a:bodyPr/>
        <a:lstStyle/>
        <a:p>
          <a:endParaRPr lang="en-US" sz="2000"/>
        </a:p>
      </dgm:t>
    </dgm:pt>
    <dgm:pt modelId="{420E16F3-AC29-4BA4-9632-0A35C808D613}">
      <dgm:prSet phldrT="[Text]" custT="1"/>
      <dgm:spPr/>
      <dgm:t>
        <a:bodyPr/>
        <a:lstStyle/>
        <a:p>
          <a:pPr algn="ctr"/>
          <a:r>
            <a:rPr lang="en-US" sz="1800" dirty="0" smtClean="0"/>
            <a:t>Congressional Fellowship</a:t>
          </a:r>
          <a:br>
            <a:rPr lang="en-US" sz="1800" dirty="0" smtClean="0"/>
          </a:br>
          <a:endParaRPr lang="en-US" sz="1800" dirty="0"/>
        </a:p>
      </dgm:t>
    </dgm:pt>
    <dgm:pt modelId="{A8DB188C-A690-4618-8451-3AD539295529}" type="parTrans" cxnId="{B7F9B7B9-A169-43BD-B3B8-9BC4707599BB}">
      <dgm:prSet/>
      <dgm:spPr/>
      <dgm:t>
        <a:bodyPr/>
        <a:lstStyle/>
        <a:p>
          <a:endParaRPr lang="en-US" sz="2000"/>
        </a:p>
      </dgm:t>
    </dgm:pt>
    <dgm:pt modelId="{A798F72B-2946-498E-9233-9D8748D1FEE4}" type="sibTrans" cxnId="{B7F9B7B9-A169-43BD-B3B8-9BC4707599BB}">
      <dgm:prSet/>
      <dgm:spPr/>
      <dgm:t>
        <a:bodyPr/>
        <a:lstStyle/>
        <a:p>
          <a:endParaRPr lang="en-US" sz="2000"/>
        </a:p>
      </dgm:t>
    </dgm:pt>
    <dgm:pt modelId="{34500BFF-744E-4901-AF9A-1575CF3BF9C1}">
      <dgm:prSet phldrT="[Text]" custT="1"/>
      <dgm:spPr/>
      <dgm:t>
        <a:bodyPr/>
        <a:lstStyle/>
        <a:p>
          <a:r>
            <a:rPr lang="en-US" sz="1800" dirty="0" smtClean="0"/>
            <a:t>Engineering &amp; International Development Fellowship</a:t>
          </a:r>
          <a:br>
            <a:rPr lang="en-US" sz="1800" dirty="0" smtClean="0"/>
          </a:br>
          <a:endParaRPr lang="en-US" sz="1800" dirty="0"/>
        </a:p>
      </dgm:t>
    </dgm:pt>
    <dgm:pt modelId="{1931F44F-914D-493D-A800-39212D3CDFC9}" type="parTrans" cxnId="{0BBD00DC-24C3-4487-BFCD-E0E412D220E2}">
      <dgm:prSet/>
      <dgm:spPr/>
      <dgm:t>
        <a:bodyPr/>
        <a:lstStyle/>
        <a:p>
          <a:endParaRPr lang="en-US" sz="2000"/>
        </a:p>
      </dgm:t>
    </dgm:pt>
    <dgm:pt modelId="{7177D487-FD44-41DA-BBEA-50CF60088EB8}" type="sibTrans" cxnId="{0BBD00DC-24C3-4487-BFCD-E0E412D220E2}">
      <dgm:prSet/>
      <dgm:spPr/>
      <dgm:t>
        <a:bodyPr/>
        <a:lstStyle/>
        <a:p>
          <a:endParaRPr lang="en-US" sz="2000"/>
        </a:p>
      </dgm:t>
    </dgm:pt>
    <dgm:pt modelId="{646FB207-65F9-4094-8A01-F1B65BFFCBC8}">
      <dgm:prSet phldrT="[Text]" custT="1"/>
      <dgm:spPr/>
      <dgm:t>
        <a:bodyPr/>
        <a:lstStyle/>
        <a:p>
          <a:r>
            <a:rPr lang="en-US" sz="1800" b="0" dirty="0" smtClean="0"/>
            <a:t>Engineering &amp; Diplomacy Fellowship</a:t>
          </a:r>
          <a:br>
            <a:rPr lang="en-US" sz="1800" b="0" dirty="0" smtClean="0"/>
          </a:br>
          <a:endParaRPr lang="en-US" sz="1800" b="0" dirty="0"/>
        </a:p>
      </dgm:t>
    </dgm:pt>
    <dgm:pt modelId="{B11C784D-A794-4166-B935-39C9A53BB92A}" type="parTrans" cxnId="{4E5225DC-7C8D-442C-9F12-FBEC98E22130}">
      <dgm:prSet/>
      <dgm:spPr/>
      <dgm:t>
        <a:bodyPr/>
        <a:lstStyle/>
        <a:p>
          <a:endParaRPr lang="en-US"/>
        </a:p>
      </dgm:t>
    </dgm:pt>
    <dgm:pt modelId="{DBA6F5E0-52A5-4938-AF3B-BFFC57CE8A14}" type="sibTrans" cxnId="{4E5225DC-7C8D-442C-9F12-FBEC98E22130}">
      <dgm:prSet/>
      <dgm:spPr/>
      <dgm:t>
        <a:bodyPr/>
        <a:lstStyle/>
        <a:p>
          <a:endParaRPr lang="en-US"/>
        </a:p>
      </dgm:t>
    </dgm:pt>
    <dgm:pt modelId="{F1951CC2-E5B0-42C9-A336-95A44E089A0E}">
      <dgm:prSet phldrT="[Text]" custT="1"/>
      <dgm:spPr/>
      <dgm:t>
        <a:bodyPr/>
        <a:lstStyle/>
        <a:p>
          <a:pPr algn="ctr"/>
          <a:r>
            <a:rPr lang="en-US" sz="1800" dirty="0" smtClean="0"/>
            <a:t>One year as a staff S&amp;T adviser to a Member of Congress or Committee</a:t>
          </a:r>
          <a:endParaRPr lang="en-US" sz="1800" dirty="0"/>
        </a:p>
      </dgm:t>
    </dgm:pt>
    <dgm:pt modelId="{E79200AF-5544-406D-9CD3-3273531DA2DB}" type="parTrans" cxnId="{C036128A-4877-496E-96EE-66327F976A17}">
      <dgm:prSet/>
      <dgm:spPr/>
      <dgm:t>
        <a:bodyPr/>
        <a:lstStyle/>
        <a:p>
          <a:endParaRPr lang="en-US"/>
        </a:p>
      </dgm:t>
    </dgm:pt>
    <dgm:pt modelId="{5518E863-B9CD-4353-A29E-8ABE91DC53FE}" type="sibTrans" cxnId="{C036128A-4877-496E-96EE-66327F976A17}">
      <dgm:prSet/>
      <dgm:spPr/>
      <dgm:t>
        <a:bodyPr/>
        <a:lstStyle/>
        <a:p>
          <a:endParaRPr lang="en-US"/>
        </a:p>
      </dgm:t>
    </dgm:pt>
    <dgm:pt modelId="{165EFC9F-C1D9-4810-9094-AAFAFD45887E}">
      <dgm:prSet phldrT="[Text]" custT="1"/>
      <dgm:spPr/>
      <dgm:t>
        <a:bodyPr/>
        <a:lstStyle/>
        <a:p>
          <a:r>
            <a:rPr lang="en-US" sz="1800" b="0" dirty="0" smtClean="0"/>
            <a:t>One year as a S&amp;T adviser to a State Dept. bureau or office</a:t>
          </a:r>
          <a:endParaRPr lang="en-US" sz="1800" b="0" dirty="0"/>
        </a:p>
      </dgm:t>
    </dgm:pt>
    <dgm:pt modelId="{BCC44D4F-B519-4408-86BD-153593A79BED}" type="parTrans" cxnId="{DFC38B2C-9F59-48F3-8998-D056220FC265}">
      <dgm:prSet/>
      <dgm:spPr/>
      <dgm:t>
        <a:bodyPr/>
        <a:lstStyle/>
        <a:p>
          <a:endParaRPr lang="en-US"/>
        </a:p>
      </dgm:t>
    </dgm:pt>
    <dgm:pt modelId="{9ADAE505-57DA-495A-9D3E-60E5B711F183}" type="sibTrans" cxnId="{DFC38B2C-9F59-48F3-8998-D056220FC265}">
      <dgm:prSet/>
      <dgm:spPr/>
      <dgm:t>
        <a:bodyPr/>
        <a:lstStyle/>
        <a:p>
          <a:endParaRPr lang="en-US"/>
        </a:p>
      </dgm:t>
    </dgm:pt>
    <dgm:pt modelId="{F20306D0-ABB8-4B63-91DF-79B5FE9C8102}">
      <dgm:prSet phldrT="[Text]" custT="1"/>
      <dgm:spPr/>
      <dgm:t>
        <a:bodyPr/>
        <a:lstStyle/>
        <a:p>
          <a:r>
            <a:rPr lang="en-US" sz="1800" dirty="0" smtClean="0"/>
            <a:t>One year as an S&amp;T policy adviser in the Office of Science and Technology</a:t>
          </a:r>
          <a:endParaRPr lang="en-US" sz="1800" dirty="0"/>
        </a:p>
      </dgm:t>
    </dgm:pt>
    <dgm:pt modelId="{A782169D-8B31-4B69-8619-9608129DC2E9}" type="parTrans" cxnId="{9FCEE596-3941-45E3-8AF7-08668F06CE5C}">
      <dgm:prSet/>
      <dgm:spPr/>
      <dgm:t>
        <a:bodyPr/>
        <a:lstStyle/>
        <a:p>
          <a:endParaRPr lang="en-US"/>
        </a:p>
      </dgm:t>
    </dgm:pt>
    <dgm:pt modelId="{C527AA19-E3EE-46F4-BD81-C465C9A30F65}" type="sibTrans" cxnId="{9FCEE596-3941-45E3-8AF7-08668F06CE5C}">
      <dgm:prSet/>
      <dgm:spPr/>
      <dgm:t>
        <a:bodyPr/>
        <a:lstStyle/>
        <a:p>
          <a:endParaRPr lang="en-US"/>
        </a:p>
      </dgm:t>
    </dgm:pt>
    <dgm:pt modelId="{7AA4FDB0-8905-4D8A-937E-EC55A79D979A}" type="pres">
      <dgm:prSet presAssocID="{CB97B496-050E-4B20-A220-A1D1D4D96134}" presName="Name0" presStyleCnt="0">
        <dgm:presLayoutVars>
          <dgm:dir/>
          <dgm:animLvl val="lvl"/>
          <dgm:resizeHandles val="exact"/>
        </dgm:presLayoutVars>
      </dgm:prSet>
      <dgm:spPr/>
      <dgm:t>
        <a:bodyPr/>
        <a:lstStyle/>
        <a:p>
          <a:endParaRPr lang="en-US"/>
        </a:p>
      </dgm:t>
    </dgm:pt>
    <dgm:pt modelId="{F9C1B999-A64F-4F86-89C9-980868D98C56}" type="pres">
      <dgm:prSet presAssocID="{769AA748-9848-41E0-BC0B-25B25127FA28}" presName="composite" presStyleCnt="0"/>
      <dgm:spPr/>
    </dgm:pt>
    <dgm:pt modelId="{A508E507-A3C6-46C8-A8FD-5F7CC5CE9D96}" type="pres">
      <dgm:prSet presAssocID="{769AA748-9848-41E0-BC0B-25B25127FA28}" presName="parTx" presStyleLbl="alignNode1" presStyleIdx="0" presStyleCnt="3" custLinFactNeighborX="-103" custLinFactNeighborY="-1363">
        <dgm:presLayoutVars>
          <dgm:chMax val="0"/>
          <dgm:chPref val="0"/>
          <dgm:bulletEnabled val="1"/>
        </dgm:presLayoutVars>
      </dgm:prSet>
      <dgm:spPr/>
      <dgm:t>
        <a:bodyPr/>
        <a:lstStyle/>
        <a:p>
          <a:endParaRPr lang="en-US"/>
        </a:p>
      </dgm:t>
    </dgm:pt>
    <dgm:pt modelId="{CEB68A25-2F86-47FE-964B-21B42435EC58}" type="pres">
      <dgm:prSet presAssocID="{769AA748-9848-41E0-BC0B-25B25127FA28}" presName="desTx" presStyleLbl="alignAccFollowNode1" presStyleIdx="0" presStyleCnt="3" custScaleY="100000">
        <dgm:presLayoutVars>
          <dgm:bulletEnabled val="1"/>
        </dgm:presLayoutVars>
      </dgm:prSet>
      <dgm:spPr/>
      <dgm:t>
        <a:bodyPr/>
        <a:lstStyle/>
        <a:p>
          <a:endParaRPr lang="en-US"/>
        </a:p>
      </dgm:t>
    </dgm:pt>
    <dgm:pt modelId="{A2A6B6B0-B09D-4A81-B343-2F2CD327BB35}" type="pres">
      <dgm:prSet presAssocID="{2BD699B1-5CC2-4CD0-B635-356F24911328}" presName="space" presStyleCnt="0"/>
      <dgm:spPr/>
    </dgm:pt>
    <dgm:pt modelId="{D3CE0972-0C27-46C6-BA54-B78502F63DB0}" type="pres">
      <dgm:prSet presAssocID="{0BCDDF02-F4DD-4BCE-ADB7-BCFACF0A5F4D}" presName="composite" presStyleCnt="0"/>
      <dgm:spPr/>
    </dgm:pt>
    <dgm:pt modelId="{79D1C3D6-1CBB-4836-8837-8E12BE0B8B73}" type="pres">
      <dgm:prSet presAssocID="{0BCDDF02-F4DD-4BCE-ADB7-BCFACF0A5F4D}" presName="parTx" presStyleLbl="alignNode1" presStyleIdx="1" presStyleCnt="3">
        <dgm:presLayoutVars>
          <dgm:chMax val="0"/>
          <dgm:chPref val="0"/>
          <dgm:bulletEnabled val="1"/>
        </dgm:presLayoutVars>
      </dgm:prSet>
      <dgm:spPr/>
      <dgm:t>
        <a:bodyPr/>
        <a:lstStyle/>
        <a:p>
          <a:endParaRPr lang="en-US"/>
        </a:p>
      </dgm:t>
    </dgm:pt>
    <dgm:pt modelId="{23D2AE7F-6D04-4006-958D-441C09AC7BF8}" type="pres">
      <dgm:prSet presAssocID="{0BCDDF02-F4DD-4BCE-ADB7-BCFACF0A5F4D}" presName="desTx" presStyleLbl="alignAccFollowNode1" presStyleIdx="1" presStyleCnt="3" custLinFactNeighborX="-335" custLinFactNeighborY="376">
        <dgm:presLayoutVars>
          <dgm:bulletEnabled val="1"/>
        </dgm:presLayoutVars>
      </dgm:prSet>
      <dgm:spPr/>
      <dgm:t>
        <a:bodyPr/>
        <a:lstStyle/>
        <a:p>
          <a:endParaRPr lang="en-US"/>
        </a:p>
      </dgm:t>
    </dgm:pt>
    <dgm:pt modelId="{73CFA4F3-DB3F-456C-8559-6CC07774B12A}" type="pres">
      <dgm:prSet presAssocID="{195CC87C-B5E1-4CB0-AC6B-80B1CB22541A}" presName="space" presStyleCnt="0"/>
      <dgm:spPr/>
    </dgm:pt>
    <dgm:pt modelId="{AC175DAD-04CC-48C9-AE0B-C33D57D70DE8}" type="pres">
      <dgm:prSet presAssocID="{D05D93D5-67ED-46B3-B227-C4D7E9149533}" presName="composite" presStyleCnt="0"/>
      <dgm:spPr/>
    </dgm:pt>
    <dgm:pt modelId="{F8F56BDB-4B9B-4606-822F-CDCFFE9E8837}" type="pres">
      <dgm:prSet presAssocID="{D05D93D5-67ED-46B3-B227-C4D7E9149533}" presName="parTx" presStyleLbl="alignNode1" presStyleIdx="2" presStyleCnt="3">
        <dgm:presLayoutVars>
          <dgm:chMax val="0"/>
          <dgm:chPref val="0"/>
          <dgm:bulletEnabled val="1"/>
        </dgm:presLayoutVars>
      </dgm:prSet>
      <dgm:spPr/>
      <dgm:t>
        <a:bodyPr/>
        <a:lstStyle/>
        <a:p>
          <a:endParaRPr lang="en-US"/>
        </a:p>
      </dgm:t>
    </dgm:pt>
    <dgm:pt modelId="{42B55050-D46E-4911-A8D5-C1C4A4267FE7}" type="pres">
      <dgm:prSet presAssocID="{D05D93D5-67ED-46B3-B227-C4D7E9149533}" presName="desTx" presStyleLbl="alignAccFollowNode1" presStyleIdx="2" presStyleCnt="3">
        <dgm:presLayoutVars>
          <dgm:bulletEnabled val="1"/>
        </dgm:presLayoutVars>
      </dgm:prSet>
      <dgm:spPr/>
      <dgm:t>
        <a:bodyPr/>
        <a:lstStyle/>
        <a:p>
          <a:endParaRPr lang="en-US"/>
        </a:p>
      </dgm:t>
    </dgm:pt>
  </dgm:ptLst>
  <dgm:cxnLst>
    <dgm:cxn modelId="{2EA41FD0-B019-428C-9BAB-F96D5DE99C62}" type="presOf" srcId="{165EFC9F-C1D9-4810-9094-AAFAFD45887E}" destId="{23D2AE7F-6D04-4006-958D-441C09AC7BF8}" srcOrd="0" destOrd="1" presId="urn:microsoft.com/office/officeart/2005/8/layout/hList1"/>
    <dgm:cxn modelId="{EBAEB835-9FF3-4732-A6A5-1963A2126A0F}" srcId="{CB97B496-050E-4B20-A220-A1D1D4D96134}" destId="{0BCDDF02-F4DD-4BCE-ADB7-BCFACF0A5F4D}" srcOrd="1" destOrd="0" parTransId="{8E45DEAF-E852-43EC-8C92-D32E35CD6990}" sibTransId="{195CC87C-B5E1-4CB0-AC6B-80B1CB22541A}"/>
    <dgm:cxn modelId="{CB5BBE62-4DE7-4177-A1A2-0E91AB5A0CD7}" type="presOf" srcId="{34500BFF-744E-4901-AF9A-1575CF3BF9C1}" destId="{42B55050-D46E-4911-A8D5-C1C4A4267FE7}" srcOrd="0" destOrd="0" presId="urn:microsoft.com/office/officeart/2005/8/layout/hList1"/>
    <dgm:cxn modelId="{DFC38B2C-9F59-48F3-8998-D056220FC265}" srcId="{0BCDDF02-F4DD-4BCE-ADB7-BCFACF0A5F4D}" destId="{165EFC9F-C1D9-4810-9094-AAFAFD45887E}" srcOrd="1" destOrd="0" parTransId="{BCC44D4F-B519-4408-86BD-153593A79BED}" sibTransId="{9ADAE505-57DA-495A-9D3E-60E5B711F183}"/>
    <dgm:cxn modelId="{BBECE143-2579-4032-BF4E-B232E3B7971B}" type="presOf" srcId="{646FB207-65F9-4094-8A01-F1B65BFFCBC8}" destId="{23D2AE7F-6D04-4006-958D-441C09AC7BF8}" srcOrd="0" destOrd="0" presId="urn:microsoft.com/office/officeart/2005/8/layout/hList1"/>
    <dgm:cxn modelId="{9FCEE596-3941-45E3-8AF7-08668F06CE5C}" srcId="{D05D93D5-67ED-46B3-B227-C4D7E9149533}" destId="{F20306D0-ABB8-4B63-91DF-79B5FE9C8102}" srcOrd="1" destOrd="0" parTransId="{A782169D-8B31-4B69-8619-9608129DC2E9}" sibTransId="{C527AA19-E3EE-46F4-BD81-C465C9A30F65}"/>
    <dgm:cxn modelId="{B804CAF7-009D-463B-9DCF-9444AB2BD682}" srcId="{CB97B496-050E-4B20-A220-A1D1D4D96134}" destId="{D05D93D5-67ED-46B3-B227-C4D7E9149533}" srcOrd="2" destOrd="0" parTransId="{7B027412-7364-4D54-BAF4-0086B763FF84}" sibTransId="{F1D9FB9D-663B-4E3B-A0FD-2DB2A300D3A4}"/>
    <dgm:cxn modelId="{4E5225DC-7C8D-442C-9F12-FBEC98E22130}" srcId="{0BCDDF02-F4DD-4BCE-ADB7-BCFACF0A5F4D}" destId="{646FB207-65F9-4094-8A01-F1B65BFFCBC8}" srcOrd="0" destOrd="0" parTransId="{B11C784D-A794-4166-B935-39C9A53BB92A}" sibTransId="{DBA6F5E0-52A5-4938-AF3B-BFFC57CE8A14}"/>
    <dgm:cxn modelId="{33425AAE-4607-4571-833F-AC447BAAE824}" type="presOf" srcId="{D05D93D5-67ED-46B3-B227-C4D7E9149533}" destId="{F8F56BDB-4B9B-4606-822F-CDCFFE9E8837}" srcOrd="0" destOrd="0" presId="urn:microsoft.com/office/officeart/2005/8/layout/hList1"/>
    <dgm:cxn modelId="{75373D01-C798-4B6B-842C-0F6C36D87B53}" type="presOf" srcId="{CB97B496-050E-4B20-A220-A1D1D4D96134}" destId="{7AA4FDB0-8905-4D8A-937E-EC55A79D979A}" srcOrd="0" destOrd="0" presId="urn:microsoft.com/office/officeart/2005/8/layout/hList1"/>
    <dgm:cxn modelId="{15F09836-329E-4127-AC39-85A0A3251BD7}" srcId="{CB97B496-050E-4B20-A220-A1D1D4D96134}" destId="{769AA748-9848-41E0-BC0B-25B25127FA28}" srcOrd="0" destOrd="0" parTransId="{47412A4E-2A3B-4EEB-BCD8-EA5DA5FED5B6}" sibTransId="{2BD699B1-5CC2-4CD0-B635-356F24911328}"/>
    <dgm:cxn modelId="{0BBD00DC-24C3-4487-BFCD-E0E412D220E2}" srcId="{D05D93D5-67ED-46B3-B227-C4D7E9149533}" destId="{34500BFF-744E-4901-AF9A-1575CF3BF9C1}" srcOrd="0" destOrd="0" parTransId="{1931F44F-914D-493D-A800-39212D3CDFC9}" sibTransId="{7177D487-FD44-41DA-BBEA-50CF60088EB8}"/>
    <dgm:cxn modelId="{C036128A-4877-496E-96EE-66327F976A17}" srcId="{769AA748-9848-41E0-BC0B-25B25127FA28}" destId="{F1951CC2-E5B0-42C9-A336-95A44E089A0E}" srcOrd="1" destOrd="0" parTransId="{E79200AF-5544-406D-9CD3-3273531DA2DB}" sibTransId="{5518E863-B9CD-4353-A29E-8ABE91DC53FE}"/>
    <dgm:cxn modelId="{7AE1D99C-3AC9-481B-81BA-AE04407BE147}" type="presOf" srcId="{420E16F3-AC29-4BA4-9632-0A35C808D613}" destId="{CEB68A25-2F86-47FE-964B-21B42435EC58}" srcOrd="0" destOrd="0" presId="urn:microsoft.com/office/officeart/2005/8/layout/hList1"/>
    <dgm:cxn modelId="{692FF4BC-5597-442C-98C2-00EA334A2007}" type="presOf" srcId="{F1951CC2-E5B0-42C9-A336-95A44E089A0E}" destId="{CEB68A25-2F86-47FE-964B-21B42435EC58}" srcOrd="0" destOrd="1" presId="urn:microsoft.com/office/officeart/2005/8/layout/hList1"/>
    <dgm:cxn modelId="{73785604-0A8E-4938-B00E-D351B3C6283D}" type="presOf" srcId="{0BCDDF02-F4DD-4BCE-ADB7-BCFACF0A5F4D}" destId="{79D1C3D6-1CBB-4836-8837-8E12BE0B8B73}" srcOrd="0" destOrd="0" presId="urn:microsoft.com/office/officeart/2005/8/layout/hList1"/>
    <dgm:cxn modelId="{B7F9B7B9-A169-43BD-B3B8-9BC4707599BB}" srcId="{769AA748-9848-41E0-BC0B-25B25127FA28}" destId="{420E16F3-AC29-4BA4-9632-0A35C808D613}" srcOrd="0" destOrd="0" parTransId="{A8DB188C-A690-4618-8451-3AD539295529}" sibTransId="{A798F72B-2946-498E-9233-9D8748D1FEE4}"/>
    <dgm:cxn modelId="{5CB423AA-5120-4AD2-8740-F4789FBB85F6}" type="presOf" srcId="{F20306D0-ABB8-4B63-91DF-79B5FE9C8102}" destId="{42B55050-D46E-4911-A8D5-C1C4A4267FE7}" srcOrd="0" destOrd="1" presId="urn:microsoft.com/office/officeart/2005/8/layout/hList1"/>
    <dgm:cxn modelId="{F2780B65-4B6F-43F6-BBC1-4B8C129F230F}" type="presOf" srcId="{769AA748-9848-41E0-BC0B-25B25127FA28}" destId="{A508E507-A3C6-46C8-A8FD-5F7CC5CE9D96}" srcOrd="0" destOrd="0" presId="urn:microsoft.com/office/officeart/2005/8/layout/hList1"/>
    <dgm:cxn modelId="{24F06E2F-52EC-4444-8627-6EF9037F0928}" type="presParOf" srcId="{7AA4FDB0-8905-4D8A-937E-EC55A79D979A}" destId="{F9C1B999-A64F-4F86-89C9-980868D98C56}" srcOrd="0" destOrd="0" presId="urn:microsoft.com/office/officeart/2005/8/layout/hList1"/>
    <dgm:cxn modelId="{4B688028-AF58-49C9-AF80-5A40DD6470A0}" type="presParOf" srcId="{F9C1B999-A64F-4F86-89C9-980868D98C56}" destId="{A508E507-A3C6-46C8-A8FD-5F7CC5CE9D96}" srcOrd="0" destOrd="0" presId="urn:microsoft.com/office/officeart/2005/8/layout/hList1"/>
    <dgm:cxn modelId="{885141D4-02E7-447C-B2DE-965327446E92}" type="presParOf" srcId="{F9C1B999-A64F-4F86-89C9-980868D98C56}" destId="{CEB68A25-2F86-47FE-964B-21B42435EC58}" srcOrd="1" destOrd="0" presId="urn:microsoft.com/office/officeart/2005/8/layout/hList1"/>
    <dgm:cxn modelId="{9C2B8FB1-5FB9-467A-AB19-07F2625F4281}" type="presParOf" srcId="{7AA4FDB0-8905-4D8A-937E-EC55A79D979A}" destId="{A2A6B6B0-B09D-4A81-B343-2F2CD327BB35}" srcOrd="1" destOrd="0" presId="urn:microsoft.com/office/officeart/2005/8/layout/hList1"/>
    <dgm:cxn modelId="{F61B0259-8D20-4513-93CB-C69D57599643}" type="presParOf" srcId="{7AA4FDB0-8905-4D8A-937E-EC55A79D979A}" destId="{D3CE0972-0C27-46C6-BA54-B78502F63DB0}" srcOrd="2" destOrd="0" presId="urn:microsoft.com/office/officeart/2005/8/layout/hList1"/>
    <dgm:cxn modelId="{906209BE-5128-42BB-81DA-6B60A9ED1C26}" type="presParOf" srcId="{D3CE0972-0C27-46C6-BA54-B78502F63DB0}" destId="{79D1C3D6-1CBB-4836-8837-8E12BE0B8B73}" srcOrd="0" destOrd="0" presId="urn:microsoft.com/office/officeart/2005/8/layout/hList1"/>
    <dgm:cxn modelId="{3FDBAD90-2A06-4A89-A668-F58E253B2C04}" type="presParOf" srcId="{D3CE0972-0C27-46C6-BA54-B78502F63DB0}" destId="{23D2AE7F-6D04-4006-958D-441C09AC7BF8}" srcOrd="1" destOrd="0" presId="urn:microsoft.com/office/officeart/2005/8/layout/hList1"/>
    <dgm:cxn modelId="{229BFA28-1483-4952-A717-456021D1F4AB}" type="presParOf" srcId="{7AA4FDB0-8905-4D8A-937E-EC55A79D979A}" destId="{73CFA4F3-DB3F-456C-8559-6CC07774B12A}" srcOrd="3" destOrd="0" presId="urn:microsoft.com/office/officeart/2005/8/layout/hList1"/>
    <dgm:cxn modelId="{EF50D49A-5236-479A-AE92-E7C59020574F}" type="presParOf" srcId="{7AA4FDB0-8905-4D8A-937E-EC55A79D979A}" destId="{AC175DAD-04CC-48C9-AE0B-C33D57D70DE8}" srcOrd="4" destOrd="0" presId="urn:microsoft.com/office/officeart/2005/8/layout/hList1"/>
    <dgm:cxn modelId="{E366421B-F695-4DDA-A78E-DE69C3BF0E89}" type="presParOf" srcId="{AC175DAD-04CC-48C9-AE0B-C33D57D70DE8}" destId="{F8F56BDB-4B9B-4606-822F-CDCFFE9E8837}" srcOrd="0" destOrd="0" presId="urn:microsoft.com/office/officeart/2005/8/layout/hList1"/>
    <dgm:cxn modelId="{B6667F3B-BF37-4358-B524-5EEA65A5AAE8}" type="presParOf" srcId="{AC175DAD-04CC-48C9-AE0B-C33D57D70DE8}" destId="{42B55050-D46E-4911-A8D5-C1C4A4267FE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8E507-A3C6-46C8-A8FD-5F7CC5CE9D96}">
      <dsp:nvSpPr>
        <dsp:cNvPr id="0" name=""/>
        <dsp:cNvSpPr/>
      </dsp:nvSpPr>
      <dsp:spPr>
        <a:xfrm>
          <a:off x="0" y="6452"/>
          <a:ext cx="2674813" cy="806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t>Employment</a:t>
          </a:r>
          <a:endParaRPr lang="en-US" sz="2000" b="1" kern="1200" dirty="0"/>
        </a:p>
      </dsp:txBody>
      <dsp:txXfrm>
        <a:off x="0" y="6452"/>
        <a:ext cx="2674813" cy="806400"/>
      </dsp:txXfrm>
    </dsp:sp>
    <dsp:sp modelId="{CEB68A25-2F86-47FE-964B-21B42435EC58}">
      <dsp:nvSpPr>
        <dsp:cNvPr id="0" name=""/>
        <dsp:cNvSpPr/>
      </dsp:nvSpPr>
      <dsp:spPr>
        <a:xfrm>
          <a:off x="2743" y="812852"/>
          <a:ext cx="2674813" cy="386701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IEEE Job Site</a:t>
          </a:r>
          <a:endParaRPr lang="en-US" sz="2000" kern="1200" dirty="0"/>
        </a:p>
        <a:p>
          <a:pPr marL="228600" lvl="1" indent="-228600" algn="l" defTabSz="889000">
            <a:lnSpc>
              <a:spcPct val="90000"/>
            </a:lnSpc>
            <a:spcBef>
              <a:spcPct val="0"/>
            </a:spcBef>
            <a:spcAft>
              <a:spcPct val="15000"/>
            </a:spcAft>
            <a:buChar char="••"/>
          </a:pPr>
          <a:r>
            <a:rPr lang="en-US" sz="2000" kern="1200" dirty="0" smtClean="0"/>
            <a:t>IEEE-USA Salary Service</a:t>
          </a:r>
          <a:endParaRPr lang="en-US" sz="2000" kern="1200" dirty="0"/>
        </a:p>
        <a:p>
          <a:pPr marL="228600" lvl="1" indent="-228600" algn="l" defTabSz="889000">
            <a:lnSpc>
              <a:spcPct val="90000"/>
            </a:lnSpc>
            <a:spcBef>
              <a:spcPct val="0"/>
            </a:spcBef>
            <a:spcAft>
              <a:spcPct val="15000"/>
            </a:spcAft>
            <a:buChar char="••"/>
          </a:pPr>
          <a:r>
            <a:rPr lang="en-US" sz="2000" kern="1200" dirty="0" smtClean="0"/>
            <a:t>IEEE ResumeLab</a:t>
          </a:r>
          <a:endParaRPr lang="en-US" sz="2000" kern="1200" dirty="0"/>
        </a:p>
        <a:p>
          <a:pPr marL="228600" lvl="1" indent="-228600" algn="l" defTabSz="889000">
            <a:lnSpc>
              <a:spcPct val="90000"/>
            </a:lnSpc>
            <a:spcBef>
              <a:spcPct val="0"/>
            </a:spcBef>
            <a:spcAft>
              <a:spcPct val="15000"/>
            </a:spcAft>
            <a:buChar char="••"/>
          </a:pPr>
          <a:r>
            <a:rPr lang="en-US" sz="2000" kern="1200" dirty="0" smtClean="0"/>
            <a:t>IEEE Consultants Networks</a:t>
          </a:r>
          <a:endParaRPr lang="en-US" sz="2000" kern="1200" dirty="0"/>
        </a:p>
        <a:p>
          <a:pPr marL="228600" lvl="1" indent="-228600" algn="l" defTabSz="889000">
            <a:lnSpc>
              <a:spcPct val="90000"/>
            </a:lnSpc>
            <a:spcBef>
              <a:spcPct val="0"/>
            </a:spcBef>
            <a:spcAft>
              <a:spcPct val="15000"/>
            </a:spcAft>
            <a:buChar char="••"/>
          </a:pPr>
          <a:r>
            <a:rPr lang="en-US" sz="2000" kern="1200" dirty="0" smtClean="0"/>
            <a:t>Entrepreneurs Activities</a:t>
          </a:r>
          <a:endParaRPr lang="en-US" sz="2000" kern="1200" dirty="0"/>
        </a:p>
      </dsp:txBody>
      <dsp:txXfrm>
        <a:off x="2743" y="812852"/>
        <a:ext cx="2674813" cy="3867018"/>
      </dsp:txXfrm>
    </dsp:sp>
    <dsp:sp modelId="{79D1C3D6-1CBB-4836-8837-8E12BE0B8B73}">
      <dsp:nvSpPr>
        <dsp:cNvPr id="0" name=""/>
        <dsp:cNvSpPr/>
      </dsp:nvSpPr>
      <dsp:spPr>
        <a:xfrm>
          <a:off x="3052030" y="6452"/>
          <a:ext cx="2674813" cy="806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t>Development</a:t>
          </a:r>
          <a:endParaRPr lang="en-US" sz="2000" b="1" kern="1200" dirty="0"/>
        </a:p>
      </dsp:txBody>
      <dsp:txXfrm>
        <a:off x="3052030" y="6452"/>
        <a:ext cx="2674813" cy="806400"/>
      </dsp:txXfrm>
    </dsp:sp>
    <dsp:sp modelId="{23D2AE7F-6D04-4006-958D-441C09AC7BF8}">
      <dsp:nvSpPr>
        <dsp:cNvPr id="0" name=""/>
        <dsp:cNvSpPr/>
      </dsp:nvSpPr>
      <dsp:spPr>
        <a:xfrm>
          <a:off x="3052030" y="812852"/>
          <a:ext cx="2674813" cy="386701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smtClean="0"/>
            <a:t>Webinars</a:t>
          </a:r>
          <a:endParaRPr lang="en-US" sz="2000" b="0" kern="1200" dirty="0"/>
        </a:p>
        <a:p>
          <a:pPr marL="228600" lvl="1" indent="-228600" algn="l" defTabSz="889000">
            <a:lnSpc>
              <a:spcPct val="90000"/>
            </a:lnSpc>
            <a:spcBef>
              <a:spcPct val="0"/>
            </a:spcBef>
            <a:spcAft>
              <a:spcPct val="15000"/>
            </a:spcAft>
            <a:buChar char="••"/>
          </a:pPr>
          <a:r>
            <a:rPr lang="en-US" sz="2000" b="0" kern="1200" dirty="0" smtClean="0"/>
            <a:t>Career Resources area in The Institute</a:t>
          </a:r>
          <a:endParaRPr lang="en-US" sz="2000" b="0" kern="1200" dirty="0"/>
        </a:p>
        <a:p>
          <a:pPr marL="228600" lvl="1" indent="-228600" algn="l" defTabSz="889000">
            <a:lnSpc>
              <a:spcPct val="90000"/>
            </a:lnSpc>
            <a:spcBef>
              <a:spcPct val="0"/>
            </a:spcBef>
            <a:spcAft>
              <a:spcPct val="15000"/>
            </a:spcAft>
            <a:buChar char="••"/>
          </a:pPr>
          <a:r>
            <a:rPr lang="en-US" sz="2000" b="0" kern="1200" dirty="0" smtClean="0"/>
            <a:t>Today’s Engineer</a:t>
          </a:r>
          <a:endParaRPr lang="en-US" sz="2000" b="0" kern="1200" dirty="0"/>
        </a:p>
        <a:p>
          <a:pPr marL="228600" lvl="1" indent="-228600" algn="l" defTabSz="889000">
            <a:lnSpc>
              <a:spcPct val="90000"/>
            </a:lnSpc>
            <a:spcBef>
              <a:spcPct val="0"/>
            </a:spcBef>
            <a:spcAft>
              <a:spcPct val="15000"/>
            </a:spcAft>
            <a:buChar char="••"/>
          </a:pPr>
          <a:r>
            <a:rPr lang="en-US" sz="2000" b="0" kern="1200" dirty="0" smtClean="0"/>
            <a:t>eBooks</a:t>
          </a:r>
          <a:endParaRPr lang="en-US" sz="2000" b="0" kern="1200" dirty="0"/>
        </a:p>
        <a:p>
          <a:pPr marL="228600" lvl="1" indent="-228600" algn="l" defTabSz="889000">
            <a:lnSpc>
              <a:spcPct val="90000"/>
            </a:lnSpc>
            <a:spcBef>
              <a:spcPct val="0"/>
            </a:spcBef>
            <a:spcAft>
              <a:spcPct val="15000"/>
            </a:spcAft>
            <a:buChar char="••"/>
          </a:pPr>
          <a:r>
            <a:rPr lang="en-US" sz="2000" b="0" kern="1200" dirty="0" smtClean="0"/>
            <a:t>IEEE MentorCentre</a:t>
          </a:r>
          <a:endParaRPr lang="en-US" sz="2000" b="0" kern="1200" dirty="0"/>
        </a:p>
        <a:p>
          <a:pPr marL="228600" lvl="1" indent="-228600" algn="l" defTabSz="889000">
            <a:lnSpc>
              <a:spcPct val="90000"/>
            </a:lnSpc>
            <a:spcBef>
              <a:spcPct val="0"/>
            </a:spcBef>
            <a:spcAft>
              <a:spcPct val="15000"/>
            </a:spcAft>
            <a:buChar char="••"/>
          </a:pPr>
          <a:r>
            <a:rPr lang="en-US" sz="2000" kern="1200" dirty="0" smtClean="0"/>
            <a:t>Student Professional </a:t>
          </a:r>
          <a:r>
            <a:rPr lang="en-US" sz="2000" b="0" kern="1200" dirty="0" smtClean="0"/>
            <a:t>Activities (SPA|x)</a:t>
          </a:r>
          <a:endParaRPr lang="en-US" sz="2000" b="0" kern="1200" dirty="0"/>
        </a:p>
      </dsp:txBody>
      <dsp:txXfrm>
        <a:off x="3052030" y="812852"/>
        <a:ext cx="2674813" cy="3867018"/>
      </dsp:txXfrm>
    </dsp:sp>
    <dsp:sp modelId="{F8F56BDB-4B9B-4606-822F-CDCFFE9E8837}">
      <dsp:nvSpPr>
        <dsp:cNvPr id="0" name=""/>
        <dsp:cNvSpPr/>
      </dsp:nvSpPr>
      <dsp:spPr>
        <a:xfrm>
          <a:off x="6101318" y="6452"/>
          <a:ext cx="2674813" cy="806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t>Planning</a:t>
          </a:r>
          <a:endParaRPr lang="en-US" sz="2000" b="1" kern="1200" dirty="0"/>
        </a:p>
      </dsp:txBody>
      <dsp:txXfrm>
        <a:off x="6101318" y="6452"/>
        <a:ext cx="2674813" cy="806400"/>
      </dsp:txXfrm>
    </dsp:sp>
    <dsp:sp modelId="{42B55050-D46E-4911-A8D5-C1C4A4267FE7}">
      <dsp:nvSpPr>
        <dsp:cNvPr id="0" name=""/>
        <dsp:cNvSpPr/>
      </dsp:nvSpPr>
      <dsp:spPr>
        <a:xfrm>
          <a:off x="6101318" y="812852"/>
          <a:ext cx="2674813" cy="386701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Webinars</a:t>
          </a:r>
          <a:endParaRPr lang="en-US" sz="2000" kern="1200" dirty="0"/>
        </a:p>
        <a:p>
          <a:pPr marL="228600" lvl="1" indent="-228600" algn="l" defTabSz="889000">
            <a:lnSpc>
              <a:spcPct val="90000"/>
            </a:lnSpc>
            <a:spcBef>
              <a:spcPct val="0"/>
            </a:spcBef>
            <a:spcAft>
              <a:spcPct val="15000"/>
            </a:spcAft>
            <a:buChar char="••"/>
          </a:pPr>
          <a:r>
            <a:rPr lang="en-US" sz="2000" kern="1200" dirty="0" smtClean="0"/>
            <a:t>eBooks</a:t>
          </a:r>
          <a:endParaRPr lang="en-US" sz="2000" kern="1200" dirty="0"/>
        </a:p>
      </dsp:txBody>
      <dsp:txXfrm>
        <a:off x="6101318" y="812852"/>
        <a:ext cx="2674813" cy="38670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8E507-A3C6-46C8-A8FD-5F7CC5CE9D96}">
      <dsp:nvSpPr>
        <dsp:cNvPr id="0" name=""/>
        <dsp:cNvSpPr/>
      </dsp:nvSpPr>
      <dsp:spPr>
        <a:xfrm>
          <a:off x="0" y="25228"/>
          <a:ext cx="2458567" cy="633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t>We Educate</a:t>
          </a:r>
          <a:endParaRPr lang="en-US" sz="2000" b="1" kern="1200" dirty="0"/>
        </a:p>
      </dsp:txBody>
      <dsp:txXfrm>
        <a:off x="0" y="25228"/>
        <a:ext cx="2458567" cy="633600"/>
      </dsp:txXfrm>
    </dsp:sp>
    <dsp:sp modelId="{CEB68A25-2F86-47FE-964B-21B42435EC58}">
      <dsp:nvSpPr>
        <dsp:cNvPr id="0" name=""/>
        <dsp:cNvSpPr/>
      </dsp:nvSpPr>
      <dsp:spPr>
        <a:xfrm>
          <a:off x="2521" y="658828"/>
          <a:ext cx="2458567" cy="36234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White Papers</a:t>
          </a:r>
          <a:endParaRPr lang="en-US" sz="2000" kern="1200" dirty="0"/>
        </a:p>
        <a:p>
          <a:pPr marL="228600" lvl="1" indent="-228600" algn="l" defTabSz="889000">
            <a:lnSpc>
              <a:spcPct val="90000"/>
            </a:lnSpc>
            <a:spcBef>
              <a:spcPct val="0"/>
            </a:spcBef>
            <a:spcAft>
              <a:spcPct val="15000"/>
            </a:spcAft>
            <a:buChar char="••"/>
          </a:pPr>
          <a:r>
            <a:rPr lang="en-US" sz="2000" kern="1200" dirty="0" smtClean="0"/>
            <a:t>Congressional Briefings</a:t>
          </a:r>
          <a:endParaRPr lang="en-US" sz="2000" kern="1200" dirty="0"/>
        </a:p>
        <a:p>
          <a:pPr marL="228600" lvl="1" indent="-228600" algn="l" defTabSz="889000">
            <a:lnSpc>
              <a:spcPct val="90000"/>
            </a:lnSpc>
            <a:spcBef>
              <a:spcPct val="0"/>
            </a:spcBef>
            <a:spcAft>
              <a:spcPct val="15000"/>
            </a:spcAft>
            <a:buChar char="••"/>
          </a:pPr>
          <a:r>
            <a:rPr lang="en-US" sz="2000" kern="1200" dirty="0" smtClean="0"/>
            <a:t>Gov’t Fellowships</a:t>
          </a:r>
          <a:endParaRPr lang="en-US" sz="2000" kern="1200" dirty="0"/>
        </a:p>
        <a:p>
          <a:pPr marL="228600" lvl="1" indent="-228600" algn="l" defTabSz="889000">
            <a:lnSpc>
              <a:spcPct val="90000"/>
            </a:lnSpc>
            <a:spcBef>
              <a:spcPct val="0"/>
            </a:spcBef>
            <a:spcAft>
              <a:spcPct val="15000"/>
            </a:spcAft>
            <a:buChar char="••"/>
          </a:pPr>
          <a:r>
            <a:rPr lang="en-US" sz="2000" kern="1200" dirty="0" smtClean="0"/>
            <a:t>WISE Internships</a:t>
          </a:r>
          <a:endParaRPr lang="en-US" sz="2000" kern="1200" dirty="0"/>
        </a:p>
        <a:p>
          <a:pPr marL="228600" lvl="1" indent="-228600" algn="l" defTabSz="889000">
            <a:lnSpc>
              <a:spcPct val="90000"/>
            </a:lnSpc>
            <a:spcBef>
              <a:spcPct val="0"/>
            </a:spcBef>
            <a:spcAft>
              <a:spcPct val="15000"/>
            </a:spcAft>
            <a:buChar char="••"/>
          </a:pPr>
          <a:r>
            <a:rPr lang="en-US" sz="2000" kern="1200" dirty="0" smtClean="0"/>
            <a:t>Webinars</a:t>
          </a:r>
          <a:endParaRPr lang="en-US" sz="2000" kern="1200" dirty="0"/>
        </a:p>
        <a:p>
          <a:pPr marL="228600" lvl="1" indent="-228600" algn="l" defTabSz="889000">
            <a:lnSpc>
              <a:spcPct val="90000"/>
            </a:lnSpc>
            <a:spcBef>
              <a:spcPct val="0"/>
            </a:spcBef>
            <a:spcAft>
              <a:spcPct val="15000"/>
            </a:spcAft>
            <a:buChar char="••"/>
          </a:pPr>
          <a:r>
            <a:rPr lang="en-US" sz="2000" kern="1200" dirty="0" smtClean="0"/>
            <a:t>Region/Section Talks</a:t>
          </a:r>
          <a:endParaRPr lang="en-US" sz="2000" kern="1200" dirty="0"/>
        </a:p>
        <a:p>
          <a:pPr marL="228600" lvl="1" indent="-228600" algn="l" defTabSz="889000">
            <a:lnSpc>
              <a:spcPct val="90000"/>
            </a:lnSpc>
            <a:spcBef>
              <a:spcPct val="0"/>
            </a:spcBef>
            <a:spcAft>
              <a:spcPct val="15000"/>
            </a:spcAft>
            <a:buChar char="••"/>
          </a:pPr>
          <a:r>
            <a:rPr lang="en-US" sz="2000" kern="1200" dirty="0" err="1" smtClean="0"/>
            <a:t>SmartBrief</a:t>
          </a:r>
          <a:endParaRPr lang="en-US" sz="2000" kern="1200" dirty="0"/>
        </a:p>
      </dsp:txBody>
      <dsp:txXfrm>
        <a:off x="2521" y="658828"/>
        <a:ext cx="2458567" cy="3623400"/>
      </dsp:txXfrm>
    </dsp:sp>
    <dsp:sp modelId="{79D1C3D6-1CBB-4836-8837-8E12BE0B8B73}">
      <dsp:nvSpPr>
        <dsp:cNvPr id="0" name=""/>
        <dsp:cNvSpPr/>
      </dsp:nvSpPr>
      <dsp:spPr>
        <a:xfrm>
          <a:off x="2805287" y="25228"/>
          <a:ext cx="2458567" cy="633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t>We Advocate</a:t>
          </a:r>
          <a:endParaRPr lang="en-US" sz="2000" b="1" kern="1200" dirty="0"/>
        </a:p>
      </dsp:txBody>
      <dsp:txXfrm>
        <a:off x="2805287" y="25228"/>
        <a:ext cx="2458567" cy="633600"/>
      </dsp:txXfrm>
    </dsp:sp>
    <dsp:sp modelId="{23D2AE7F-6D04-4006-958D-441C09AC7BF8}">
      <dsp:nvSpPr>
        <dsp:cNvPr id="0" name=""/>
        <dsp:cNvSpPr/>
      </dsp:nvSpPr>
      <dsp:spPr>
        <a:xfrm>
          <a:off x="2797051" y="672451"/>
          <a:ext cx="2458567" cy="36234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smtClean="0"/>
            <a:t>Position Statements</a:t>
          </a:r>
          <a:endParaRPr lang="en-US" sz="2000" b="0" kern="1200" dirty="0"/>
        </a:p>
        <a:p>
          <a:pPr marL="228600" lvl="1" indent="-228600" algn="l" defTabSz="889000">
            <a:lnSpc>
              <a:spcPct val="90000"/>
            </a:lnSpc>
            <a:spcBef>
              <a:spcPct val="0"/>
            </a:spcBef>
            <a:spcAft>
              <a:spcPct val="15000"/>
            </a:spcAft>
            <a:buChar char="••"/>
          </a:pPr>
          <a:r>
            <a:rPr lang="en-US" sz="2000" b="0" kern="1200" dirty="0" smtClean="0"/>
            <a:t>Testimony</a:t>
          </a:r>
          <a:endParaRPr lang="en-US" sz="2000" b="0" kern="1200" dirty="0"/>
        </a:p>
        <a:p>
          <a:pPr marL="228600" lvl="1" indent="-228600" algn="l" defTabSz="889000">
            <a:lnSpc>
              <a:spcPct val="90000"/>
            </a:lnSpc>
            <a:spcBef>
              <a:spcPct val="0"/>
            </a:spcBef>
            <a:spcAft>
              <a:spcPct val="15000"/>
            </a:spcAft>
            <a:buChar char="••"/>
          </a:pPr>
          <a:r>
            <a:rPr lang="en-US" sz="2000" b="0" kern="1200" dirty="0" smtClean="0"/>
            <a:t>Amicus Briefs</a:t>
          </a:r>
          <a:endParaRPr lang="en-US" sz="2000" b="0" kern="1200" dirty="0"/>
        </a:p>
      </dsp:txBody>
      <dsp:txXfrm>
        <a:off x="2797051" y="672451"/>
        <a:ext cx="2458567" cy="3623400"/>
      </dsp:txXfrm>
    </dsp:sp>
    <dsp:sp modelId="{F8F56BDB-4B9B-4606-822F-CDCFFE9E8837}">
      <dsp:nvSpPr>
        <dsp:cNvPr id="0" name=""/>
        <dsp:cNvSpPr/>
      </dsp:nvSpPr>
      <dsp:spPr>
        <a:xfrm>
          <a:off x="5608054" y="25228"/>
          <a:ext cx="2458567" cy="633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t>We Lobby</a:t>
          </a:r>
          <a:endParaRPr lang="en-US" sz="2000" b="1" kern="1200" dirty="0"/>
        </a:p>
      </dsp:txBody>
      <dsp:txXfrm>
        <a:off x="5608054" y="25228"/>
        <a:ext cx="2458567" cy="633600"/>
      </dsp:txXfrm>
    </dsp:sp>
    <dsp:sp modelId="{42B55050-D46E-4911-A8D5-C1C4A4267FE7}">
      <dsp:nvSpPr>
        <dsp:cNvPr id="0" name=""/>
        <dsp:cNvSpPr/>
      </dsp:nvSpPr>
      <dsp:spPr>
        <a:xfrm>
          <a:off x="5608054" y="658828"/>
          <a:ext cx="2458567" cy="36234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CARE Network (Grassroots)</a:t>
          </a:r>
          <a:endParaRPr lang="en-US" sz="2000" kern="1200" dirty="0"/>
        </a:p>
        <a:p>
          <a:pPr marL="228600" lvl="1" indent="-228600" algn="l" defTabSz="889000">
            <a:lnSpc>
              <a:spcPct val="90000"/>
            </a:lnSpc>
            <a:spcBef>
              <a:spcPct val="0"/>
            </a:spcBef>
            <a:spcAft>
              <a:spcPct val="15000"/>
            </a:spcAft>
            <a:buChar char="••"/>
          </a:pPr>
          <a:r>
            <a:rPr lang="en-US" sz="2000" kern="1200" dirty="0" smtClean="0"/>
            <a:t>Action Alerts</a:t>
          </a:r>
          <a:endParaRPr lang="en-US" sz="2000" kern="1200" dirty="0"/>
        </a:p>
        <a:p>
          <a:pPr marL="228600" lvl="1" indent="-228600" algn="l" defTabSz="889000">
            <a:lnSpc>
              <a:spcPct val="90000"/>
            </a:lnSpc>
            <a:spcBef>
              <a:spcPct val="0"/>
            </a:spcBef>
            <a:spcAft>
              <a:spcPct val="15000"/>
            </a:spcAft>
            <a:buChar char="••"/>
          </a:pPr>
          <a:r>
            <a:rPr lang="en-US" sz="2000" kern="1200" dirty="0" smtClean="0"/>
            <a:t>Letters to policy-makers on bills/ regulations</a:t>
          </a:r>
          <a:endParaRPr lang="en-US" sz="2000" kern="1200" dirty="0"/>
        </a:p>
      </dsp:txBody>
      <dsp:txXfrm>
        <a:off x="5608054" y="658828"/>
        <a:ext cx="2458567" cy="3623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8E507-A3C6-46C8-A8FD-5F7CC5CE9D96}">
      <dsp:nvSpPr>
        <dsp:cNvPr id="0" name=""/>
        <dsp:cNvSpPr/>
      </dsp:nvSpPr>
      <dsp:spPr>
        <a:xfrm>
          <a:off x="0" y="259126"/>
          <a:ext cx="2431032" cy="97241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b="1" kern="1200" dirty="0" smtClean="0"/>
            <a:t>Congress</a:t>
          </a:r>
          <a:endParaRPr lang="en-US" sz="1800" b="1" kern="1200" dirty="0"/>
        </a:p>
      </dsp:txBody>
      <dsp:txXfrm>
        <a:off x="0" y="259126"/>
        <a:ext cx="2431032" cy="972413"/>
      </dsp:txXfrm>
    </dsp:sp>
    <dsp:sp modelId="{CEB68A25-2F86-47FE-964B-21B42435EC58}">
      <dsp:nvSpPr>
        <dsp:cNvPr id="0" name=""/>
        <dsp:cNvSpPr/>
      </dsp:nvSpPr>
      <dsp:spPr>
        <a:xfrm>
          <a:off x="2493" y="1244794"/>
          <a:ext cx="2431032"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a:lnSpc>
              <a:spcPct val="90000"/>
            </a:lnSpc>
            <a:spcBef>
              <a:spcPct val="0"/>
            </a:spcBef>
            <a:spcAft>
              <a:spcPct val="15000"/>
            </a:spcAft>
            <a:buChar char="••"/>
          </a:pPr>
          <a:r>
            <a:rPr lang="en-US" sz="1800" kern="1200" dirty="0" smtClean="0"/>
            <a:t>Congressional Fellowship</a:t>
          </a:r>
          <a:br>
            <a:rPr lang="en-US" sz="1800" kern="1200" dirty="0" smtClean="0"/>
          </a:br>
          <a:endParaRPr lang="en-US" sz="1800" kern="1200" dirty="0"/>
        </a:p>
        <a:p>
          <a:pPr marL="171450" lvl="1" indent="-171450" algn="ctr" defTabSz="800100">
            <a:lnSpc>
              <a:spcPct val="90000"/>
            </a:lnSpc>
            <a:spcBef>
              <a:spcPct val="0"/>
            </a:spcBef>
            <a:spcAft>
              <a:spcPct val="15000"/>
            </a:spcAft>
            <a:buChar char="••"/>
          </a:pPr>
          <a:r>
            <a:rPr lang="en-US" sz="1800" kern="1200" dirty="0" smtClean="0"/>
            <a:t>One year as a staff S&amp;T adviser to a Member of Congress or Committee</a:t>
          </a:r>
          <a:endParaRPr lang="en-US" sz="1800" kern="1200" dirty="0"/>
        </a:p>
      </dsp:txBody>
      <dsp:txXfrm>
        <a:off x="2493" y="1244794"/>
        <a:ext cx="2431032" cy="2854800"/>
      </dsp:txXfrm>
    </dsp:sp>
    <dsp:sp modelId="{79D1C3D6-1CBB-4836-8837-8E12BE0B8B73}">
      <dsp:nvSpPr>
        <dsp:cNvPr id="0" name=""/>
        <dsp:cNvSpPr/>
      </dsp:nvSpPr>
      <dsp:spPr>
        <a:xfrm>
          <a:off x="2773870" y="272380"/>
          <a:ext cx="2431032" cy="97241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b="1" kern="1200" dirty="0" smtClean="0"/>
            <a:t>State Department</a:t>
          </a:r>
          <a:endParaRPr lang="en-US" sz="1800" b="1" kern="1200" dirty="0"/>
        </a:p>
      </dsp:txBody>
      <dsp:txXfrm>
        <a:off x="2773870" y="272380"/>
        <a:ext cx="2431032" cy="972413"/>
      </dsp:txXfrm>
    </dsp:sp>
    <dsp:sp modelId="{23D2AE7F-6D04-4006-958D-441C09AC7BF8}">
      <dsp:nvSpPr>
        <dsp:cNvPr id="0" name=""/>
        <dsp:cNvSpPr/>
      </dsp:nvSpPr>
      <dsp:spPr>
        <a:xfrm>
          <a:off x="2765726" y="1255528"/>
          <a:ext cx="2431032"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smtClean="0"/>
            <a:t>Engineering &amp; Diplomacy Fellowship</a:t>
          </a:r>
          <a:br>
            <a:rPr lang="en-US" sz="1800" b="0" kern="1200" dirty="0" smtClean="0"/>
          </a:br>
          <a:endParaRPr lang="en-US" sz="1800" b="0" kern="1200" dirty="0"/>
        </a:p>
        <a:p>
          <a:pPr marL="171450" lvl="1" indent="-171450" algn="l" defTabSz="800100">
            <a:lnSpc>
              <a:spcPct val="90000"/>
            </a:lnSpc>
            <a:spcBef>
              <a:spcPct val="0"/>
            </a:spcBef>
            <a:spcAft>
              <a:spcPct val="15000"/>
            </a:spcAft>
            <a:buChar char="••"/>
          </a:pPr>
          <a:r>
            <a:rPr lang="en-US" sz="1800" b="0" kern="1200" dirty="0" smtClean="0"/>
            <a:t>One year as a S&amp;T adviser to a State Dept. bureau or office</a:t>
          </a:r>
          <a:endParaRPr lang="en-US" sz="1800" b="0" kern="1200" dirty="0"/>
        </a:p>
      </dsp:txBody>
      <dsp:txXfrm>
        <a:off x="2765726" y="1255528"/>
        <a:ext cx="2431032" cy="2854800"/>
      </dsp:txXfrm>
    </dsp:sp>
    <dsp:sp modelId="{F8F56BDB-4B9B-4606-822F-CDCFFE9E8837}">
      <dsp:nvSpPr>
        <dsp:cNvPr id="0" name=""/>
        <dsp:cNvSpPr/>
      </dsp:nvSpPr>
      <dsp:spPr>
        <a:xfrm>
          <a:off x="5545247" y="272380"/>
          <a:ext cx="2431032" cy="97241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b="1" kern="1200" dirty="0" smtClean="0"/>
            <a:t>U.S. Agency for Int’l Dev.</a:t>
          </a:r>
          <a:br>
            <a:rPr lang="en-US" sz="1800" b="1" kern="1200" dirty="0" smtClean="0"/>
          </a:br>
          <a:r>
            <a:rPr lang="en-US" sz="1800" b="1" kern="1200" dirty="0" smtClean="0"/>
            <a:t>(USAID)</a:t>
          </a:r>
          <a:endParaRPr lang="en-US" sz="1800" b="1" kern="1200" dirty="0"/>
        </a:p>
      </dsp:txBody>
      <dsp:txXfrm>
        <a:off x="5545247" y="272380"/>
        <a:ext cx="2431032" cy="972413"/>
      </dsp:txXfrm>
    </dsp:sp>
    <dsp:sp modelId="{42B55050-D46E-4911-A8D5-C1C4A4267FE7}">
      <dsp:nvSpPr>
        <dsp:cNvPr id="0" name=""/>
        <dsp:cNvSpPr/>
      </dsp:nvSpPr>
      <dsp:spPr>
        <a:xfrm>
          <a:off x="5545247" y="1244794"/>
          <a:ext cx="2431032"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Engineering &amp; International Development Fellowship</a:t>
          </a:r>
          <a:br>
            <a:rPr lang="en-US" sz="1800" kern="1200" dirty="0" smtClean="0"/>
          </a:br>
          <a:endParaRPr lang="en-US" sz="1800" kern="1200" dirty="0"/>
        </a:p>
        <a:p>
          <a:pPr marL="171450" lvl="1" indent="-171450" algn="l" defTabSz="800100">
            <a:lnSpc>
              <a:spcPct val="90000"/>
            </a:lnSpc>
            <a:spcBef>
              <a:spcPct val="0"/>
            </a:spcBef>
            <a:spcAft>
              <a:spcPct val="15000"/>
            </a:spcAft>
            <a:buChar char="••"/>
          </a:pPr>
          <a:r>
            <a:rPr lang="en-US" sz="1800" kern="1200" dirty="0" smtClean="0"/>
            <a:t>One year as an S&amp;T policy adviser in the Office of Science and Technology</a:t>
          </a:r>
          <a:endParaRPr lang="en-US" sz="1800" kern="1200" dirty="0"/>
        </a:p>
      </dsp:txBody>
      <dsp:txXfrm>
        <a:off x="5545247" y="1244794"/>
        <a:ext cx="2431032"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39663E-D87F-1640-B2D4-D120F070BBC1}" type="datetimeFigureOut">
              <a:rPr lang="en-US" smtClean="0"/>
              <a:t>1/24/2015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F046D3-5A0A-1143-A739-AEE440C24F66}" type="slidenum">
              <a:rPr lang="en-US" smtClean="0"/>
              <a:t>‹#›</a:t>
            </a:fld>
            <a:endParaRPr lang="en-US"/>
          </a:p>
        </p:txBody>
      </p:sp>
    </p:spTree>
    <p:extLst>
      <p:ext uri="{BB962C8B-B14F-4D97-AF65-F5344CB8AC3E}">
        <p14:creationId xmlns:p14="http://schemas.microsoft.com/office/powerpoint/2010/main" val="12319164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evening, everyone. Thank you for this opportunity to present to you:</a:t>
            </a:r>
          </a:p>
          <a:p>
            <a:pPr lvl="1"/>
            <a:r>
              <a:rPr lang="en-US" sz="2400" dirty="0" smtClean="0"/>
              <a:t>a little bit about myself, </a:t>
            </a:r>
          </a:p>
          <a:p>
            <a:pPr lvl="1"/>
            <a:r>
              <a:rPr lang="en-US" sz="2400" dirty="0" smtClean="0"/>
              <a:t>why I’m interested in serving as President-elect, </a:t>
            </a:r>
          </a:p>
          <a:p>
            <a:pPr lvl="1"/>
            <a:r>
              <a:rPr lang="en-US" sz="2400" dirty="0" smtClean="0"/>
              <a:t>and what I can bring to the IEEE</a:t>
            </a:r>
          </a:p>
          <a:p>
            <a:endParaRPr lang="en-US" dirty="0"/>
          </a:p>
        </p:txBody>
      </p:sp>
      <p:sp>
        <p:nvSpPr>
          <p:cNvPr id="4" name="Slide Number Placeholder 3"/>
          <p:cNvSpPr>
            <a:spLocks noGrp="1"/>
          </p:cNvSpPr>
          <p:nvPr>
            <p:ph type="sldNum" sz="quarter" idx="10"/>
          </p:nvPr>
        </p:nvSpPr>
        <p:spPr/>
        <p:txBody>
          <a:bodyPr/>
          <a:lstStyle/>
          <a:p>
            <a:fld id="{A5F046D3-5A0A-1143-A739-AEE440C24F66}" type="slidenum">
              <a:rPr lang="en-US" smtClean="0"/>
              <a:t>5</a:t>
            </a:fld>
            <a:endParaRPr lang="en-US"/>
          </a:p>
        </p:txBody>
      </p:sp>
    </p:spTree>
    <p:extLst>
      <p:ext uri="{BB962C8B-B14F-4D97-AF65-F5344CB8AC3E}">
        <p14:creationId xmlns:p14="http://schemas.microsoft.com/office/powerpoint/2010/main" val="579922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ea typeface="ＭＳ Ｐゴシック" pitchFamily="34" charset="-128"/>
              </a:defRPr>
            </a:lvl1pPr>
            <a:lvl2pPr marL="741798" indent="-285307">
              <a:spcBef>
                <a:spcPct val="30000"/>
              </a:spcBef>
              <a:defRPr sz="1100">
                <a:solidFill>
                  <a:schemeClr val="tx1"/>
                </a:solidFill>
                <a:latin typeface="Calibri" pitchFamily="34" charset="0"/>
                <a:ea typeface="ＭＳ Ｐゴシック" pitchFamily="34" charset="-128"/>
              </a:defRPr>
            </a:lvl2pPr>
            <a:lvl3pPr marL="1142730" indent="-228246">
              <a:spcBef>
                <a:spcPct val="30000"/>
              </a:spcBef>
              <a:defRPr sz="1100">
                <a:solidFill>
                  <a:schemeClr val="tx1"/>
                </a:solidFill>
                <a:latin typeface="Calibri" pitchFamily="34" charset="0"/>
                <a:ea typeface="ＭＳ Ｐゴシック" pitchFamily="34" charset="-128"/>
              </a:defRPr>
            </a:lvl3pPr>
            <a:lvl4pPr marL="1599222" indent="-228246">
              <a:spcBef>
                <a:spcPct val="30000"/>
              </a:spcBef>
              <a:defRPr sz="1100">
                <a:solidFill>
                  <a:schemeClr val="tx1"/>
                </a:solidFill>
                <a:latin typeface="Calibri" pitchFamily="34" charset="0"/>
                <a:ea typeface="ＭＳ Ｐゴシック" pitchFamily="34" charset="-128"/>
              </a:defRPr>
            </a:lvl4pPr>
            <a:lvl5pPr marL="2057214" indent="-228246">
              <a:spcBef>
                <a:spcPct val="30000"/>
              </a:spcBef>
              <a:defRPr sz="1100">
                <a:solidFill>
                  <a:schemeClr val="tx1"/>
                </a:solidFill>
                <a:latin typeface="Calibri" pitchFamily="34" charset="0"/>
                <a:ea typeface="ＭＳ Ｐゴシック" pitchFamily="34" charset="-128"/>
              </a:defRPr>
            </a:lvl5pPr>
            <a:lvl6pPr marL="2489680" indent="-228246"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922145" indent="-228246"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354611" indent="-228246"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787076" indent="-228246"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pPr>
            <a:fld id="{DD6F687C-2B06-47FD-8FC3-F5E44F805950}" type="slidenum">
              <a:rPr lang="en-US" altLang="en-US" sz="1200">
                <a:solidFill>
                  <a:srgbClr val="000000"/>
                </a:solidFill>
                <a:latin typeface="Arial" pitchFamily="34" charset="0"/>
              </a:rPr>
              <a:pPr eaLnBrk="1" hangingPunct="1">
                <a:spcBef>
                  <a:spcPct val="0"/>
                </a:spcBef>
              </a:pPr>
              <a:t>33</a:t>
            </a:fld>
            <a:endParaRPr lang="en-US" altLang="en-US" sz="1200">
              <a:solidFill>
                <a:srgbClr val="000000"/>
              </a:solidFill>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SDG</a:t>
            </a:r>
            <a:endParaRPr lang="en-US" dirty="0"/>
          </a:p>
        </p:txBody>
      </p:sp>
    </p:spTree>
    <p:extLst>
      <p:ext uri="{BB962C8B-B14F-4D97-AF65-F5344CB8AC3E}">
        <p14:creationId xmlns:p14="http://schemas.microsoft.com/office/powerpoint/2010/main" val="2120677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pitchFamily="34" charset="-128"/>
              </a:rPr>
              <a:t>SDG</a:t>
            </a:r>
          </a:p>
        </p:txBody>
      </p:sp>
      <p:sp>
        <p:nvSpPr>
          <p:cNvPr id="51204"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88DB47C-93CC-6B45-81CE-00E7ABE36008}" type="datetime1">
              <a:rPr lang="en-US" sz="1200" smtClean="0"/>
              <a:t>1/24/2015</a:t>
            </a:fld>
            <a:endParaRPr lang="en-US" sz="1200" dirty="0" smtClean="0"/>
          </a:p>
        </p:txBody>
      </p:sp>
    </p:spTree>
    <p:extLst>
      <p:ext uri="{BB962C8B-B14F-4D97-AF65-F5344CB8AC3E}">
        <p14:creationId xmlns:p14="http://schemas.microsoft.com/office/powerpoint/2010/main" val="3646272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SDG</a:t>
            </a:r>
            <a:endParaRPr lang="en-US" dirty="0"/>
          </a:p>
        </p:txBody>
      </p:sp>
    </p:spTree>
    <p:extLst>
      <p:ext uri="{BB962C8B-B14F-4D97-AF65-F5344CB8AC3E}">
        <p14:creationId xmlns:p14="http://schemas.microsoft.com/office/powerpoint/2010/main" val="1960158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SDG</a:t>
            </a:r>
            <a:endParaRPr lang="en-US" dirty="0"/>
          </a:p>
        </p:txBody>
      </p:sp>
    </p:spTree>
    <p:extLst>
      <p:ext uri="{BB962C8B-B14F-4D97-AF65-F5344CB8AC3E}">
        <p14:creationId xmlns:p14="http://schemas.microsoft.com/office/powerpoint/2010/main" val="266191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SDG</a:t>
            </a:r>
            <a:endParaRPr lang="en-US" dirty="0"/>
          </a:p>
        </p:txBody>
      </p:sp>
    </p:spTree>
    <p:extLst>
      <p:ext uri="{BB962C8B-B14F-4D97-AF65-F5344CB8AC3E}">
        <p14:creationId xmlns:p14="http://schemas.microsoft.com/office/powerpoint/2010/main" val="2065386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RMC</a:t>
            </a:r>
            <a:endParaRPr lang="en-US" dirty="0"/>
          </a:p>
        </p:txBody>
      </p:sp>
    </p:spTree>
    <p:extLst>
      <p:ext uri="{BB962C8B-B14F-4D97-AF65-F5344CB8AC3E}">
        <p14:creationId xmlns:p14="http://schemas.microsoft.com/office/powerpoint/2010/main" val="1292718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New Roman" pitchFamily="18" charset="0"/>
              </a:rPr>
              <a:t>At the end of 2014:</a:t>
            </a:r>
          </a:p>
          <a:p>
            <a:r>
              <a:rPr lang="en-US" altLang="en-US" smtClean="0">
                <a:latin typeface="Times New Roman" pitchFamily="18" charset="0"/>
              </a:rPr>
              <a:t> </a:t>
            </a:r>
          </a:p>
          <a:p>
            <a:r>
              <a:rPr lang="en-US" altLang="en-US" smtClean="0">
                <a:latin typeface="Times New Roman" pitchFamily="18" charset="0"/>
              </a:rPr>
              <a:t>Average age of Overall Membership: 44.3</a:t>
            </a:r>
          </a:p>
          <a:p>
            <a:r>
              <a:rPr lang="en-US" altLang="en-US" smtClean="0">
                <a:latin typeface="Times New Roman" pitchFamily="18" charset="0"/>
              </a:rPr>
              <a:t>Average age of Higher Grade Member: 47.8</a:t>
            </a:r>
          </a:p>
          <a:p>
            <a:r>
              <a:rPr lang="en-US" altLang="en-US" smtClean="0">
                <a:latin typeface="Times New Roman" pitchFamily="18" charset="0"/>
              </a:rPr>
              <a:t>Average age of Student Member: 26.8 </a:t>
            </a:r>
          </a:p>
          <a:p>
            <a:r>
              <a:rPr lang="en-US" altLang="en-US" smtClean="0">
                <a:latin typeface="Times New Roman" pitchFamily="18" charset="0"/>
              </a:rPr>
              <a:t> </a:t>
            </a:r>
          </a:p>
          <a:p>
            <a:r>
              <a:rPr lang="en-US" altLang="en-US" smtClean="0">
                <a:latin typeface="Times New Roman" pitchFamily="18" charset="0"/>
              </a:rPr>
              <a:t>The range is trending slightly upwards, but at a very slow rate, in general it is quite stable. This is probably because of our high attrition rate (low retention) of new members and students. </a:t>
            </a:r>
          </a:p>
          <a:p>
            <a:r>
              <a:rPr lang="en-US" altLang="en-US" smtClean="0">
                <a:latin typeface="Times New Roman" pitchFamily="18" charset="0"/>
              </a:rPr>
              <a:t> </a:t>
            </a:r>
          </a:p>
          <a:p>
            <a:r>
              <a:rPr lang="en-US" altLang="en-US" smtClean="0">
                <a:latin typeface="Times New Roman" pitchFamily="18" charset="0"/>
              </a:rPr>
              <a:t>I don't have easy access to the breakout of US age, but in general I think it is probably slightly higher (maybe a year or two) for Higher Grade, and slightly lower for Students since we have so many students and Graduate Students outside the US. </a:t>
            </a:r>
          </a:p>
          <a:p>
            <a:r>
              <a:rPr lang="en-US" altLang="en-US" smtClean="0">
                <a:latin typeface="Times New Roman" pitchFamily="18" charset="0"/>
              </a:rPr>
              <a:t> </a:t>
            </a:r>
          </a:p>
          <a:p>
            <a:r>
              <a:rPr lang="en-US" altLang="en-US" smtClean="0">
                <a:latin typeface="Times New Roman" pitchFamily="18" charset="0"/>
              </a:rPr>
              <a:t>Hope this is what you need. If you need exact numbers on the US let me know and I can work on that next week. </a:t>
            </a:r>
          </a:p>
          <a:p>
            <a:endParaRPr lang="en-US" altLang="en-US" smtClean="0">
              <a:latin typeface="Times New Roman" pitchFamily="18" charset="0"/>
            </a:endParaRPr>
          </a:p>
        </p:txBody>
      </p:sp>
      <p:sp>
        <p:nvSpPr>
          <p:cNvPr id="13316" name="Date Placeholder 3"/>
          <p:cNvSpPr>
            <a:spLocks noGrp="1"/>
          </p:cNvSpPr>
          <p:nvPr>
            <p:ph type="dt" sz="quarter"/>
          </p:nvPr>
        </p:nvSpPr>
        <p:spPr>
          <a:noFill/>
        </p:spPr>
        <p:txBody>
          <a:bodyPr/>
          <a:lstStyle>
            <a:lvl1pPr>
              <a:tabLst>
                <a:tab pos="723900" algn="l"/>
                <a:tab pos="1447800" algn="l"/>
                <a:tab pos="2171700" algn="l"/>
                <a:tab pos="2895600" algn="l"/>
              </a:tabLst>
              <a:defRPr sz="2400">
                <a:solidFill>
                  <a:schemeClr val="bg1"/>
                </a:solidFill>
                <a:latin typeface="Arial" pitchFamily="34" charset="0"/>
                <a:ea typeface="ＭＳ Ｐゴシック" pitchFamily="34" charset="-128"/>
              </a:defRPr>
            </a:lvl1pPr>
            <a:lvl2pPr>
              <a:tabLst>
                <a:tab pos="723900" algn="l"/>
                <a:tab pos="1447800" algn="l"/>
                <a:tab pos="2171700" algn="l"/>
                <a:tab pos="2895600" algn="l"/>
              </a:tabLst>
              <a:defRPr sz="2400">
                <a:solidFill>
                  <a:schemeClr val="bg1"/>
                </a:solidFill>
                <a:latin typeface="Arial" pitchFamily="34" charset="0"/>
                <a:ea typeface="ＭＳ Ｐゴシック" pitchFamily="34" charset="-128"/>
              </a:defRPr>
            </a:lvl2pPr>
            <a:lvl3pPr>
              <a:tabLst>
                <a:tab pos="723900" algn="l"/>
                <a:tab pos="1447800" algn="l"/>
                <a:tab pos="2171700" algn="l"/>
                <a:tab pos="2895600" algn="l"/>
              </a:tabLst>
              <a:defRPr sz="2400">
                <a:solidFill>
                  <a:schemeClr val="bg1"/>
                </a:solidFill>
                <a:latin typeface="Arial" pitchFamily="34" charset="0"/>
                <a:ea typeface="ＭＳ Ｐゴシック" pitchFamily="34" charset="-128"/>
              </a:defRPr>
            </a:lvl3pPr>
            <a:lvl4pPr>
              <a:tabLst>
                <a:tab pos="723900" algn="l"/>
                <a:tab pos="1447800" algn="l"/>
                <a:tab pos="2171700" algn="l"/>
                <a:tab pos="2895600" algn="l"/>
              </a:tabLst>
              <a:defRPr sz="2400">
                <a:solidFill>
                  <a:schemeClr val="bg1"/>
                </a:solidFill>
                <a:latin typeface="Arial" pitchFamily="34" charset="0"/>
                <a:ea typeface="ＭＳ Ｐゴシック" pitchFamily="34" charset="-128"/>
              </a:defRPr>
            </a:lvl4pPr>
            <a:lvl5pPr>
              <a:tabLst>
                <a:tab pos="723900" algn="l"/>
                <a:tab pos="1447800" algn="l"/>
                <a:tab pos="2171700" algn="l"/>
                <a:tab pos="2895600" algn="l"/>
              </a:tabLst>
              <a:defRPr sz="2400">
                <a:solidFill>
                  <a:schemeClr val="bg1"/>
                </a:solidFill>
                <a:latin typeface="Arial" pitchFamily="34" charset="0"/>
                <a:ea typeface="ＭＳ Ｐゴシック"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Arial" pitchFamily="34" charset="0"/>
                <a:ea typeface="ＭＳ Ｐゴシック"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Arial" pitchFamily="34" charset="0"/>
                <a:ea typeface="ＭＳ Ｐゴシック"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Arial" pitchFamily="34" charset="0"/>
                <a:ea typeface="ＭＳ Ｐゴシック"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Arial" pitchFamily="34" charset="0"/>
                <a:ea typeface="ＭＳ Ｐゴシック" pitchFamily="34" charset="-128"/>
              </a:defRPr>
            </a:lvl9pPr>
          </a:lstStyle>
          <a:p>
            <a:pPr>
              <a:buFont typeface="Times New Roman" pitchFamily="18" charset="0"/>
              <a:buNone/>
            </a:pPr>
            <a:r>
              <a:rPr lang="en-US" altLang="en-US" sz="1200" smtClean="0">
                <a:solidFill>
                  <a:srgbClr val="000000"/>
                </a:solidFill>
                <a:latin typeface="Times New Roman" pitchFamily="18" charset="0"/>
              </a:rPr>
              <a:t>01/24/15</a:t>
            </a:r>
          </a:p>
        </p:txBody>
      </p:sp>
      <p:sp>
        <p:nvSpPr>
          <p:cNvPr id="13317" name="Slide Number Placeholder 4"/>
          <p:cNvSpPr>
            <a:spLocks noGrp="1"/>
          </p:cNvSpPr>
          <p:nvPr>
            <p:ph type="sldNum" sz="quarter"/>
          </p:nvPr>
        </p:nvSpPr>
        <p:spPr>
          <a:noFill/>
        </p:spPr>
        <p:txBody>
          <a:bodyPr/>
          <a:lstStyle>
            <a:lvl1pPr>
              <a:tabLst>
                <a:tab pos="723900" algn="l"/>
                <a:tab pos="1447800" algn="l"/>
                <a:tab pos="2171700" algn="l"/>
                <a:tab pos="2895600" algn="l"/>
              </a:tabLst>
              <a:defRPr sz="2400">
                <a:solidFill>
                  <a:schemeClr val="bg1"/>
                </a:solidFill>
                <a:latin typeface="Arial" pitchFamily="34" charset="0"/>
                <a:ea typeface="ＭＳ Ｐゴシック" pitchFamily="34" charset="-128"/>
              </a:defRPr>
            </a:lvl1pPr>
            <a:lvl2pPr>
              <a:tabLst>
                <a:tab pos="723900" algn="l"/>
                <a:tab pos="1447800" algn="l"/>
                <a:tab pos="2171700" algn="l"/>
                <a:tab pos="2895600" algn="l"/>
              </a:tabLst>
              <a:defRPr sz="2400">
                <a:solidFill>
                  <a:schemeClr val="bg1"/>
                </a:solidFill>
                <a:latin typeface="Arial" pitchFamily="34" charset="0"/>
                <a:ea typeface="ＭＳ Ｐゴシック" pitchFamily="34" charset="-128"/>
              </a:defRPr>
            </a:lvl2pPr>
            <a:lvl3pPr>
              <a:tabLst>
                <a:tab pos="723900" algn="l"/>
                <a:tab pos="1447800" algn="l"/>
                <a:tab pos="2171700" algn="l"/>
                <a:tab pos="2895600" algn="l"/>
              </a:tabLst>
              <a:defRPr sz="2400">
                <a:solidFill>
                  <a:schemeClr val="bg1"/>
                </a:solidFill>
                <a:latin typeface="Arial" pitchFamily="34" charset="0"/>
                <a:ea typeface="ＭＳ Ｐゴシック" pitchFamily="34" charset="-128"/>
              </a:defRPr>
            </a:lvl3pPr>
            <a:lvl4pPr>
              <a:tabLst>
                <a:tab pos="723900" algn="l"/>
                <a:tab pos="1447800" algn="l"/>
                <a:tab pos="2171700" algn="l"/>
                <a:tab pos="2895600" algn="l"/>
              </a:tabLst>
              <a:defRPr sz="2400">
                <a:solidFill>
                  <a:schemeClr val="bg1"/>
                </a:solidFill>
                <a:latin typeface="Arial" pitchFamily="34" charset="0"/>
                <a:ea typeface="ＭＳ Ｐゴシック" pitchFamily="34" charset="-128"/>
              </a:defRPr>
            </a:lvl4pPr>
            <a:lvl5pPr>
              <a:tabLst>
                <a:tab pos="723900" algn="l"/>
                <a:tab pos="1447800" algn="l"/>
                <a:tab pos="2171700" algn="l"/>
                <a:tab pos="2895600" algn="l"/>
              </a:tabLst>
              <a:defRPr sz="2400">
                <a:solidFill>
                  <a:schemeClr val="bg1"/>
                </a:solidFill>
                <a:latin typeface="Arial" pitchFamily="34" charset="0"/>
                <a:ea typeface="ＭＳ Ｐゴシック"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Arial" pitchFamily="34" charset="0"/>
                <a:ea typeface="ＭＳ Ｐゴシック"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Arial" pitchFamily="34" charset="0"/>
                <a:ea typeface="ＭＳ Ｐゴシック"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Arial" pitchFamily="34" charset="0"/>
                <a:ea typeface="ＭＳ Ｐゴシック"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723900" algn="l"/>
                <a:tab pos="1447800" algn="l"/>
                <a:tab pos="2171700" algn="l"/>
                <a:tab pos="2895600" algn="l"/>
              </a:tabLst>
              <a:defRPr sz="2400">
                <a:solidFill>
                  <a:schemeClr val="bg1"/>
                </a:solidFill>
                <a:latin typeface="Arial" pitchFamily="34" charset="0"/>
                <a:ea typeface="ＭＳ Ｐゴシック" pitchFamily="34" charset="-128"/>
              </a:defRPr>
            </a:lvl9pPr>
          </a:lstStyle>
          <a:p>
            <a:pPr>
              <a:buFont typeface="Times New Roman" pitchFamily="18" charset="0"/>
              <a:buNone/>
            </a:pPr>
            <a:fld id="{9612B8B1-B008-4161-8DFE-1D93929E6321}" type="slidenum">
              <a:rPr lang="en-US" altLang="en-US" sz="1200" smtClean="0">
                <a:solidFill>
                  <a:srgbClr val="000000"/>
                </a:solidFill>
                <a:latin typeface="Times New Roman" pitchFamily="18" charset="0"/>
              </a:rPr>
              <a:pPr>
                <a:buFont typeface="Times New Roman" pitchFamily="18" charset="0"/>
                <a:buNone/>
              </a:pPr>
              <a:t>74</a:t>
            </a:fld>
            <a:endParaRPr lang="en-US" altLang="en-US" sz="1200" smtClean="0">
              <a:solidFill>
                <a:srgbClr val="000000"/>
              </a:solidFill>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As I’ve worked with the IEEE over the past couple of decades - and especially the last few years - as President of the IEEE Standards Association, as</a:t>
            </a:r>
            <a:r>
              <a:rPr lang="en-US" sz="1200" baseline="0" dirty="0" smtClean="0"/>
              <a:t> chair of the IEEE Internet Initiative, </a:t>
            </a:r>
            <a:r>
              <a:rPr lang="en-US" sz="1200" dirty="0" smtClean="0"/>
              <a:t>with the Open Access effort, </a:t>
            </a:r>
            <a:r>
              <a:rPr lang="en-US" sz="1200" baseline="0" dirty="0" smtClean="0"/>
              <a:t>on the IEEE Board of Directors,</a:t>
            </a:r>
            <a:r>
              <a:rPr lang="en-US" sz="1200" dirty="0" smtClean="0"/>
              <a:t> and the IEEE Strategic Planning Committee – I’ve come to deeply appreciate the IEEE: what we do and what we *can* do.</a:t>
            </a:r>
          </a:p>
          <a:p>
            <a:endParaRPr lang="en-US" sz="1200" dirty="0" smtClean="0"/>
          </a:p>
          <a:p>
            <a:r>
              <a:rPr lang="en-US" sz="1200" dirty="0" smtClean="0"/>
              <a:t>To me, the phrase “Advancing Technology for Humanity” is not just a tag line – it’s the reason I became an engineer. </a:t>
            </a:r>
          </a:p>
          <a:p>
            <a:r>
              <a:rPr lang="en-US" sz="1200" dirty="0" smtClean="0"/>
              <a:t>In college, I studied Engineering Science to obtain a broader education than just a single engineering discipline. This included electrical, electronic, mechanical, and civil engineering. I enjoyed all aspects of engineering so this was an ideal field of study for me.  </a:t>
            </a:r>
          </a:p>
          <a:p>
            <a:endParaRPr lang="en-US" sz="1200" dirty="0" smtClean="0"/>
          </a:p>
          <a:p>
            <a:r>
              <a:rPr lang="en-US" sz="1200" dirty="0" smtClean="0"/>
              <a:t>I consider myself well-organized, and I like clear and concise thinking and communication.</a:t>
            </a:r>
          </a:p>
          <a:p>
            <a:r>
              <a:rPr lang="en-US" sz="1200" dirty="0" smtClean="0"/>
              <a:t>I believe in establishing and improving processes for managing large or complex activities.</a:t>
            </a:r>
          </a:p>
          <a:p>
            <a:r>
              <a:rPr lang="en-US" sz="1200" dirty="0" smtClean="0"/>
              <a:t>When I need help, I don’t let pride get in the way. I bring in the experts. </a:t>
            </a:r>
          </a:p>
          <a:p>
            <a:r>
              <a:rPr lang="en-US" sz="1200" dirty="0" smtClean="0"/>
              <a:t>I’m outgoing, respectful of others, and work hard to understand the various aspects of an issue before making decisions and taking action.</a:t>
            </a:r>
            <a:endParaRPr lang="en-US" dirty="0" smtClean="0"/>
          </a:p>
          <a:p>
            <a:endParaRPr lang="en-US" dirty="0"/>
          </a:p>
        </p:txBody>
      </p:sp>
      <p:sp>
        <p:nvSpPr>
          <p:cNvPr id="4" name="Slide Number Placeholder 3"/>
          <p:cNvSpPr>
            <a:spLocks noGrp="1"/>
          </p:cNvSpPr>
          <p:nvPr>
            <p:ph type="sldNum" sz="quarter" idx="10"/>
          </p:nvPr>
        </p:nvSpPr>
        <p:spPr/>
        <p:txBody>
          <a:bodyPr/>
          <a:lstStyle/>
          <a:p>
            <a:fld id="{A5F046D3-5A0A-1143-A739-AEE440C24F66}" type="slidenum">
              <a:rPr lang="en-US" smtClean="0"/>
              <a:t>6</a:t>
            </a:fld>
            <a:endParaRPr lang="en-US"/>
          </a:p>
        </p:txBody>
      </p:sp>
    </p:spTree>
    <p:extLst>
      <p:ext uri="{BB962C8B-B14F-4D97-AF65-F5344CB8AC3E}">
        <p14:creationId xmlns:p14="http://schemas.microsoft.com/office/powerpoint/2010/main" val="1817464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Why am I’m interested in serving as President-elect? I’m a proud member of the IEEE and I see us as full of potential and possibilities. </a:t>
            </a:r>
          </a:p>
          <a:p>
            <a:endParaRPr lang="en-US" sz="1200" dirty="0" smtClean="0"/>
          </a:p>
          <a:p>
            <a:r>
              <a:rPr lang="en-US" sz="1200" dirty="0" smtClean="0"/>
              <a:t>I’m now a member of IEEE’s global public policy committee, which is exploring how the IEEE can become more involved in public policy, which is one of the main goals in our strategic plan. This is a powerful opportunity for IEEE to contribute to a better future, and I’m grateful to be part of it.</a:t>
            </a:r>
          </a:p>
          <a:p>
            <a:endParaRPr lang="en-US" sz="1200" dirty="0" smtClean="0"/>
          </a:p>
          <a:p>
            <a:r>
              <a:rPr lang="en-US" sz="1200" dirty="0" smtClean="0"/>
              <a:t>I’m at the point in my career where I want to give back to my profession and help drive positive change in the world. I can’t think of a better way to do it than as President of the IEEE. </a:t>
            </a:r>
          </a:p>
          <a:p>
            <a:endParaRPr lang="en-US" dirty="0"/>
          </a:p>
        </p:txBody>
      </p:sp>
      <p:sp>
        <p:nvSpPr>
          <p:cNvPr id="4" name="Slide Number Placeholder 3"/>
          <p:cNvSpPr>
            <a:spLocks noGrp="1"/>
          </p:cNvSpPr>
          <p:nvPr>
            <p:ph type="sldNum" sz="quarter" idx="10"/>
          </p:nvPr>
        </p:nvSpPr>
        <p:spPr/>
        <p:txBody>
          <a:bodyPr/>
          <a:lstStyle/>
          <a:p>
            <a:fld id="{A5F046D3-5A0A-1143-A739-AEE440C24F66}" type="slidenum">
              <a:rPr lang="en-US" smtClean="0"/>
              <a:t>7</a:t>
            </a:fld>
            <a:endParaRPr lang="en-US"/>
          </a:p>
        </p:txBody>
      </p:sp>
    </p:spTree>
    <p:extLst>
      <p:ext uri="{BB962C8B-B14F-4D97-AF65-F5344CB8AC3E}">
        <p14:creationId xmlns:p14="http://schemas.microsoft.com/office/powerpoint/2010/main" val="1017186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What can I bring to the IEEE?</a:t>
            </a:r>
          </a:p>
          <a:p>
            <a:r>
              <a:rPr lang="en-US" sz="1200" dirty="0" smtClean="0"/>
              <a:t>Coming from the standards world, I’m experienced with consensus building. In standards, we bring diverse opinions, multiple technologies, and conflicting agendas together. It’s work that’s difficult but rewarding. I can apply consensus-building techniques to all of our activities to help keep us moving forward.</a:t>
            </a:r>
          </a:p>
          <a:p>
            <a:endParaRPr lang="en-US" sz="1200" dirty="0" smtClean="0"/>
          </a:p>
          <a:p>
            <a:r>
              <a:rPr lang="en-US" sz="1200" dirty="0" smtClean="0"/>
              <a:t>I bring an industry and customer perspective to the IEEE. In my industry, semiconductors, we have to get things done in a timely manner. We leverage academia to produce actual goods and services for our customers. The IEEE’s customers are, of course, you as members and society as a whole. I apply my attitude of  “let’s make tangible accomplishments” to all of my IEEE endeavors.</a:t>
            </a:r>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have a strong desire for a continuous and synergistic partnership between volunteers and IEEE’s professional staff. Hopefully, you’ve had a chance to work with some of the outstanding members of the IEEE staff. They possess our organizational memory and bring full-time resources to bear on IEEE activities. As volunteers, we bring our technical and business expertise and slices of our time, which range from full engagement to occasional contributions. Keeping volunteers and professional staff in alignment, around our common goals, is one of the keys to the continuing success of the IEEE.</a:t>
            </a:r>
          </a:p>
          <a:p>
            <a:endParaRPr lang="en-US" sz="1200" dirty="0" smtClean="0"/>
          </a:p>
          <a:p>
            <a:pPr marL="346075" lvl="1" indent="-346075">
              <a:spcBef>
                <a:spcPts val="1800"/>
              </a:spcBef>
              <a:buClrTx/>
              <a:buSzPct val="135000"/>
              <a:buBlip>
                <a:blip r:embed="rId3"/>
              </a:buBlip>
            </a:pPr>
            <a:r>
              <a:rPr lang="en-US" dirty="0" smtClean="0"/>
              <a:t>If I had to choose the biggest challenge the IEEE faces today, it would be globalization, i.e., moving beyond the perception of a U.S.-centric organization</a:t>
            </a:r>
          </a:p>
          <a:p>
            <a:pPr marL="346075" lvl="1" indent="-346075">
              <a:spcBef>
                <a:spcPts val="1800"/>
              </a:spcBef>
              <a:buClrTx/>
              <a:buSzPct val="135000"/>
              <a:buBlip>
                <a:blip r:embed="rId3"/>
              </a:buBlip>
            </a:pPr>
            <a:r>
              <a:rPr lang="en-US" dirty="0" smtClean="0"/>
              <a:t>Over 50% of our members are outside of the United States – a good trend that I will work to continue. There is a difference between IEEE being a global organization – which means IEEE is present everywhere with uniform goals – and globalizing the IEEE – which is IEEE addressing diverse needs at local levels. By enabling emerging technologies that span multiple societies, providing technology-related insights into public policy, and using powerful communication tools, we can be both global and globalizing.</a:t>
            </a:r>
          </a:p>
          <a:p>
            <a:pPr marL="346075" lvl="1" indent="-346075">
              <a:spcBef>
                <a:spcPts val="1800"/>
              </a:spcBef>
              <a:buClrTx/>
              <a:buSzPct val="135000"/>
              <a:buBlip>
                <a:blip r:embed="rId3"/>
              </a:buBlip>
            </a:pPr>
            <a:endParaRPr lang="en-US" dirty="0" smtClean="0"/>
          </a:p>
          <a:p>
            <a:pPr marL="346075" lvl="1" indent="-346075">
              <a:spcBef>
                <a:spcPts val="1800"/>
              </a:spcBef>
              <a:buClrTx/>
              <a:buSzPct val="135000"/>
              <a:buBlip>
                <a:blip r:embed="rId3"/>
              </a:buBlip>
            </a:pPr>
            <a:endParaRPr lang="en-US" dirty="0" smtClean="0"/>
          </a:p>
          <a:p>
            <a:endParaRPr lang="en-US" sz="1200" dirty="0" smtClean="0"/>
          </a:p>
          <a:p>
            <a:endParaRPr lang="en-US" dirty="0" smtClean="0"/>
          </a:p>
          <a:p>
            <a:endParaRPr lang="en-US" sz="1200" dirty="0" smtClean="0"/>
          </a:p>
          <a:p>
            <a:endParaRPr lang="en-US" sz="1200" dirty="0" smtClean="0"/>
          </a:p>
        </p:txBody>
      </p:sp>
      <p:sp>
        <p:nvSpPr>
          <p:cNvPr id="4" name="Slide Number Placeholder 3"/>
          <p:cNvSpPr>
            <a:spLocks noGrp="1"/>
          </p:cNvSpPr>
          <p:nvPr>
            <p:ph type="sldNum" sz="quarter" idx="10"/>
          </p:nvPr>
        </p:nvSpPr>
        <p:spPr/>
        <p:txBody>
          <a:bodyPr/>
          <a:lstStyle/>
          <a:p>
            <a:fld id="{A5F046D3-5A0A-1143-A739-AEE440C24F66}" type="slidenum">
              <a:rPr lang="en-US" smtClean="0"/>
              <a:t>8</a:t>
            </a:fld>
            <a:endParaRPr lang="en-US"/>
          </a:p>
        </p:txBody>
      </p:sp>
    </p:spTree>
    <p:extLst>
      <p:ext uri="{BB962C8B-B14F-4D97-AF65-F5344CB8AC3E}">
        <p14:creationId xmlns:p14="http://schemas.microsoft.com/office/powerpoint/2010/main" val="1985976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ＭＳ Ｐゴシック" charset="0"/>
              </a:rPr>
              <a:t>In closing, this is one of the most exciting and prestigious opportunities I’ve ever had, and I truly appreciate your consideration.</a:t>
            </a:r>
            <a:endParaRPr lang="en-US" dirty="0"/>
          </a:p>
        </p:txBody>
      </p:sp>
      <p:sp>
        <p:nvSpPr>
          <p:cNvPr id="4" name="Slide Number Placeholder 3"/>
          <p:cNvSpPr>
            <a:spLocks noGrp="1"/>
          </p:cNvSpPr>
          <p:nvPr>
            <p:ph type="sldNum" sz="quarter" idx="10"/>
          </p:nvPr>
        </p:nvSpPr>
        <p:spPr/>
        <p:txBody>
          <a:bodyPr/>
          <a:lstStyle/>
          <a:p>
            <a:fld id="{A5F046D3-5A0A-1143-A739-AEE440C24F66}" type="slidenum">
              <a:rPr lang="en-US" smtClean="0"/>
              <a:t>9</a:t>
            </a:fld>
            <a:endParaRPr lang="en-US"/>
          </a:p>
        </p:txBody>
      </p:sp>
    </p:spTree>
    <p:extLst>
      <p:ext uri="{BB962C8B-B14F-4D97-AF65-F5344CB8AC3E}">
        <p14:creationId xmlns:p14="http://schemas.microsoft.com/office/powerpoint/2010/main" val="1034188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p:spPr>
        <p:txBody>
          <a:bodyPr/>
          <a:lstStyle/>
          <a:p>
            <a:endParaRPr lang="en-US" altLang="en-US" smtClean="0"/>
          </a:p>
        </p:txBody>
      </p:sp>
      <p:sp>
        <p:nvSpPr>
          <p:cNvPr id="15364" name="Slide Number Placeholder 3"/>
          <p:cNvSpPr>
            <a:spLocks noGrp="1"/>
          </p:cNvSpPr>
          <p:nvPr>
            <p:ph type="sldNum" sz="quarter" idx="5"/>
          </p:nvPr>
        </p:nvSpPr>
        <p:spPr>
          <a:noFill/>
        </p:spPr>
        <p:txBody>
          <a:bodyPr/>
          <a:lstStyle>
            <a:lvl1pPr defTabSz="454882">
              <a:defRPr>
                <a:solidFill>
                  <a:schemeClr val="tx1"/>
                </a:solidFill>
                <a:latin typeface="Verdana" pitchFamily="34" charset="0"/>
                <a:ea typeface="ＭＳ Ｐゴシック" pitchFamily="34" charset="-128"/>
              </a:defRPr>
            </a:lvl1pPr>
            <a:lvl2pPr marL="727500" indent="-278849" defTabSz="454882">
              <a:defRPr>
                <a:solidFill>
                  <a:schemeClr val="tx1"/>
                </a:solidFill>
                <a:latin typeface="Verdana" pitchFamily="34" charset="0"/>
                <a:ea typeface="ＭＳ Ｐゴシック" pitchFamily="34" charset="-128"/>
              </a:defRPr>
            </a:lvl2pPr>
            <a:lvl3pPr marL="1120069" indent="-222768" defTabSz="454882">
              <a:defRPr>
                <a:solidFill>
                  <a:schemeClr val="tx1"/>
                </a:solidFill>
                <a:latin typeface="Verdana" pitchFamily="34" charset="0"/>
                <a:ea typeface="ＭＳ Ｐゴシック" pitchFamily="34" charset="-128"/>
              </a:defRPr>
            </a:lvl3pPr>
            <a:lvl4pPr marL="1568719" indent="-222768" defTabSz="454882">
              <a:defRPr>
                <a:solidFill>
                  <a:schemeClr val="tx1"/>
                </a:solidFill>
                <a:latin typeface="Verdana" pitchFamily="34" charset="0"/>
                <a:ea typeface="ＭＳ Ｐゴシック" pitchFamily="34" charset="-128"/>
              </a:defRPr>
            </a:lvl4pPr>
            <a:lvl5pPr marL="2015811" indent="-222768" defTabSz="454882">
              <a:defRPr>
                <a:solidFill>
                  <a:schemeClr val="tx1"/>
                </a:solidFill>
                <a:latin typeface="Verdana" pitchFamily="34" charset="0"/>
                <a:ea typeface="ＭＳ Ｐゴシック" pitchFamily="34" charset="-128"/>
              </a:defRPr>
            </a:lvl5pPr>
            <a:lvl6pPr marL="2464461" indent="-222768" defTabSz="454882"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13112" indent="-222768" defTabSz="454882"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361762" indent="-222768" defTabSz="454882"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10412" indent="-222768" defTabSz="454882"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fld id="{F90050A9-70D1-478F-AE27-06024716C814}" type="slidenum">
              <a:rPr lang="en-US" altLang="en-US"/>
              <a:pPr/>
              <a:t>14</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endParaRPr lang="en-US" altLang="en-US" smtClean="0"/>
          </a:p>
        </p:txBody>
      </p:sp>
      <p:sp>
        <p:nvSpPr>
          <p:cNvPr id="17412" name="Slide Number Placeholder 3"/>
          <p:cNvSpPr>
            <a:spLocks noGrp="1"/>
          </p:cNvSpPr>
          <p:nvPr>
            <p:ph type="sldNum" sz="quarter" idx="5"/>
          </p:nvPr>
        </p:nvSpPr>
        <p:spPr>
          <a:noFill/>
        </p:spPr>
        <p:txBody>
          <a:bodyPr/>
          <a:lstStyle>
            <a:lvl1pPr defTabSz="454882">
              <a:defRPr>
                <a:solidFill>
                  <a:schemeClr val="tx1"/>
                </a:solidFill>
                <a:latin typeface="Verdana" pitchFamily="34" charset="0"/>
                <a:ea typeface="ＭＳ Ｐゴシック" pitchFamily="34" charset="-128"/>
              </a:defRPr>
            </a:lvl1pPr>
            <a:lvl2pPr marL="727500" indent="-278849" defTabSz="454882">
              <a:defRPr>
                <a:solidFill>
                  <a:schemeClr val="tx1"/>
                </a:solidFill>
                <a:latin typeface="Verdana" pitchFamily="34" charset="0"/>
                <a:ea typeface="ＭＳ Ｐゴシック" pitchFamily="34" charset="-128"/>
              </a:defRPr>
            </a:lvl2pPr>
            <a:lvl3pPr marL="1120069" indent="-222768" defTabSz="454882">
              <a:defRPr>
                <a:solidFill>
                  <a:schemeClr val="tx1"/>
                </a:solidFill>
                <a:latin typeface="Verdana" pitchFamily="34" charset="0"/>
                <a:ea typeface="ＭＳ Ｐゴシック" pitchFamily="34" charset="-128"/>
              </a:defRPr>
            </a:lvl3pPr>
            <a:lvl4pPr marL="1568719" indent="-222768" defTabSz="454882">
              <a:defRPr>
                <a:solidFill>
                  <a:schemeClr val="tx1"/>
                </a:solidFill>
                <a:latin typeface="Verdana" pitchFamily="34" charset="0"/>
                <a:ea typeface="ＭＳ Ｐゴシック" pitchFamily="34" charset="-128"/>
              </a:defRPr>
            </a:lvl4pPr>
            <a:lvl5pPr marL="2015811" indent="-222768" defTabSz="454882">
              <a:defRPr>
                <a:solidFill>
                  <a:schemeClr val="tx1"/>
                </a:solidFill>
                <a:latin typeface="Verdana" pitchFamily="34" charset="0"/>
                <a:ea typeface="ＭＳ Ｐゴシック" pitchFamily="34" charset="-128"/>
              </a:defRPr>
            </a:lvl5pPr>
            <a:lvl6pPr marL="2464461" indent="-222768" defTabSz="454882"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13112" indent="-222768" defTabSz="454882"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361762" indent="-222768" defTabSz="454882"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10412" indent="-222768" defTabSz="454882"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fld id="{A59C1B36-CCEA-4F94-B153-845F30A9559A}" type="slidenum">
              <a:rPr lang="en-US" altLang="en-US"/>
              <a:pPr/>
              <a:t>15</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5265539" y="6513286"/>
            <a:ext cx="4028778" cy="34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48CC9E09-813E-45E9-A353-5D6570F8A022}" type="slidenum">
              <a:rPr lang="en-US" altLang="en-US" sz="1200">
                <a:latin typeface="Calibri" pitchFamily="34" charset="0"/>
                <a:cs typeface="Arial" pitchFamily="34" charset="0"/>
              </a:rPr>
              <a:pPr algn="r"/>
              <a:t>21</a:t>
            </a:fld>
            <a:endParaRPr lang="en-US" altLang="en-US" sz="1200">
              <a:latin typeface="Calibri" pitchFamily="34" charset="0"/>
              <a:cs typeface="Arial" pitchFamily="34" charset="0"/>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Calibri" pitchFamily="34" charset="0"/>
                <a:ea typeface="ＭＳ Ｐゴシック" pitchFamily="34" charset="-128"/>
              </a:defRPr>
            </a:lvl1pPr>
            <a:lvl2pPr marL="741798" indent="-285307">
              <a:spcBef>
                <a:spcPct val="30000"/>
              </a:spcBef>
              <a:defRPr sz="1100">
                <a:solidFill>
                  <a:schemeClr val="tx1"/>
                </a:solidFill>
                <a:latin typeface="Calibri" pitchFamily="34" charset="0"/>
                <a:ea typeface="ＭＳ Ｐゴシック" pitchFamily="34" charset="-128"/>
              </a:defRPr>
            </a:lvl2pPr>
            <a:lvl3pPr marL="1142730" indent="-228246">
              <a:spcBef>
                <a:spcPct val="30000"/>
              </a:spcBef>
              <a:defRPr sz="1100">
                <a:solidFill>
                  <a:schemeClr val="tx1"/>
                </a:solidFill>
                <a:latin typeface="Calibri" pitchFamily="34" charset="0"/>
                <a:ea typeface="ＭＳ Ｐゴシック" pitchFamily="34" charset="-128"/>
              </a:defRPr>
            </a:lvl3pPr>
            <a:lvl4pPr marL="1599222" indent="-228246">
              <a:spcBef>
                <a:spcPct val="30000"/>
              </a:spcBef>
              <a:defRPr sz="1100">
                <a:solidFill>
                  <a:schemeClr val="tx1"/>
                </a:solidFill>
                <a:latin typeface="Calibri" pitchFamily="34" charset="0"/>
                <a:ea typeface="ＭＳ Ｐゴシック" pitchFamily="34" charset="-128"/>
              </a:defRPr>
            </a:lvl4pPr>
            <a:lvl5pPr marL="2057214" indent="-228246">
              <a:spcBef>
                <a:spcPct val="30000"/>
              </a:spcBef>
              <a:defRPr sz="1100">
                <a:solidFill>
                  <a:schemeClr val="tx1"/>
                </a:solidFill>
                <a:latin typeface="Calibri" pitchFamily="34" charset="0"/>
                <a:ea typeface="ＭＳ Ｐゴシック" pitchFamily="34" charset="-128"/>
              </a:defRPr>
            </a:lvl5pPr>
            <a:lvl6pPr marL="2489680" indent="-228246" eaLnBrk="0" fontAlgn="base" hangingPunct="0">
              <a:spcBef>
                <a:spcPct val="30000"/>
              </a:spcBef>
              <a:spcAft>
                <a:spcPct val="0"/>
              </a:spcAft>
              <a:defRPr sz="1100">
                <a:solidFill>
                  <a:schemeClr val="tx1"/>
                </a:solidFill>
                <a:latin typeface="Calibri" pitchFamily="34" charset="0"/>
                <a:ea typeface="ＭＳ Ｐゴシック" pitchFamily="34" charset="-128"/>
              </a:defRPr>
            </a:lvl6pPr>
            <a:lvl7pPr marL="2922145" indent="-228246" eaLnBrk="0" fontAlgn="base" hangingPunct="0">
              <a:spcBef>
                <a:spcPct val="30000"/>
              </a:spcBef>
              <a:spcAft>
                <a:spcPct val="0"/>
              </a:spcAft>
              <a:defRPr sz="1100">
                <a:solidFill>
                  <a:schemeClr val="tx1"/>
                </a:solidFill>
                <a:latin typeface="Calibri" pitchFamily="34" charset="0"/>
                <a:ea typeface="ＭＳ Ｐゴシック" pitchFamily="34" charset="-128"/>
              </a:defRPr>
            </a:lvl7pPr>
            <a:lvl8pPr marL="3354611" indent="-228246" eaLnBrk="0" fontAlgn="base" hangingPunct="0">
              <a:spcBef>
                <a:spcPct val="30000"/>
              </a:spcBef>
              <a:spcAft>
                <a:spcPct val="0"/>
              </a:spcAft>
              <a:defRPr sz="1100">
                <a:solidFill>
                  <a:schemeClr val="tx1"/>
                </a:solidFill>
                <a:latin typeface="Calibri" pitchFamily="34" charset="0"/>
                <a:ea typeface="ＭＳ Ｐゴシック" pitchFamily="34" charset="-128"/>
              </a:defRPr>
            </a:lvl8pPr>
            <a:lvl9pPr marL="3787076" indent="-228246" eaLnBrk="0" fontAlgn="base" hangingPunct="0">
              <a:spcBef>
                <a:spcPct val="30000"/>
              </a:spcBef>
              <a:spcAft>
                <a:spcPct val="0"/>
              </a:spcAft>
              <a:defRPr sz="1100">
                <a:solidFill>
                  <a:schemeClr val="tx1"/>
                </a:solidFill>
                <a:latin typeface="Calibri" pitchFamily="34" charset="0"/>
                <a:ea typeface="ＭＳ Ｐゴシック" pitchFamily="34" charset="-128"/>
              </a:defRPr>
            </a:lvl9pPr>
          </a:lstStyle>
          <a:p>
            <a:pPr eaLnBrk="1" hangingPunct="1">
              <a:spcBef>
                <a:spcPct val="0"/>
              </a:spcBef>
            </a:pPr>
            <a:fld id="{02F8D5B2-40AA-46D9-8454-9C0200588FAC}" type="slidenum">
              <a:rPr lang="en-US" altLang="en-US" sz="1200">
                <a:solidFill>
                  <a:srgbClr val="000000"/>
                </a:solidFill>
                <a:latin typeface="Arial" pitchFamily="34" charset="0"/>
              </a:rPr>
              <a:pPr eaLnBrk="1" hangingPunct="1">
                <a:spcBef>
                  <a:spcPct val="0"/>
                </a:spcBef>
              </a:pPr>
              <a:t>28</a:t>
            </a:fld>
            <a:endParaRPr lang="en-US" altLang="en-US" sz="1200">
              <a:solidFill>
                <a:srgbClr val="000000"/>
              </a:solidFill>
              <a:latin typeface="Arial" pitchFamily="34"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Universal">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5" descr="shutterstock_76938916.jpg"/>
          <p:cNvPicPr>
            <a:picLocks noChangeAspect="1"/>
          </p:cNvPicPr>
          <p:nvPr/>
        </p:nvPicPr>
        <p:blipFill>
          <a:blip r:embed="rId3">
            <a:extLst>
              <a:ext uri="{28A0092B-C50C-407E-A947-70E740481C1C}">
                <a14:useLocalDpi xmlns:a14="http://schemas.microsoft.com/office/drawing/2010/main" val="0"/>
              </a:ext>
            </a:extLst>
          </a:blip>
          <a:srcRect l="38359" t="18909" r="17081"/>
          <a:stretch>
            <a:fillRect/>
          </a:stretch>
        </p:blipFill>
        <p:spPr bwMode="auto">
          <a:xfrm>
            <a:off x="6858000" y="0"/>
            <a:ext cx="2286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shutterstock_10708528.jpg"/>
          <p:cNvPicPr>
            <a:picLocks noChangeAspect="1"/>
          </p:cNvPicPr>
          <p:nvPr/>
        </p:nvPicPr>
        <p:blipFill>
          <a:blip r:embed="rId4">
            <a:extLst>
              <a:ext uri="{28A0092B-C50C-407E-A947-70E740481C1C}">
                <a14:useLocalDpi xmlns:a14="http://schemas.microsoft.com/office/drawing/2010/main" val="0"/>
              </a:ext>
            </a:extLst>
          </a:blip>
          <a:srcRect l="23894" r="23894"/>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2" descr="shutterstock_12020635.jpg"/>
          <p:cNvPicPr>
            <a:picLocks noChangeAspect="1"/>
          </p:cNvPicPr>
          <p:nvPr/>
        </p:nvPicPr>
        <p:blipFill>
          <a:blip r:embed="rId5">
            <a:extLst>
              <a:ext uri="{28A0092B-C50C-407E-A947-70E740481C1C}">
                <a14:useLocalDpi xmlns:a14="http://schemas.microsoft.com/office/drawing/2010/main" val="0"/>
              </a:ext>
            </a:extLst>
          </a:blip>
          <a:srcRect l="28607" t="7475" r="33949" b="23048"/>
          <a:stretch>
            <a:fillRect/>
          </a:stretch>
        </p:blipFill>
        <p:spPr bwMode="auto">
          <a:xfrm>
            <a:off x="2286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8" descr="shutterstock_58382266.jpg"/>
          <p:cNvPicPr>
            <a:picLocks noChangeAspect="1"/>
          </p:cNvPicPr>
          <p:nvPr/>
        </p:nvPicPr>
        <p:blipFill>
          <a:blip r:embed="rId6">
            <a:extLst>
              <a:ext uri="{28A0092B-C50C-407E-A947-70E740481C1C}">
                <a14:useLocalDpi xmlns:a14="http://schemas.microsoft.com/office/drawing/2010/main" val="0"/>
              </a:ext>
            </a:extLst>
          </a:blip>
          <a:srcRect l="21448" r="21448"/>
          <a:stretch>
            <a:fillRect/>
          </a:stretch>
        </p:blipFill>
        <p:spPr bwMode="auto">
          <a:xfrm>
            <a:off x="4572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4"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2"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pPr>
              <a:defRPr/>
            </a:pPr>
            <a:fld id="{7A1BA54C-15D4-9240-8562-B9A40EF211EB}" type="datetime1">
              <a:rPr lang="en-US"/>
              <a:pPr>
                <a:defRPr/>
              </a:pPr>
              <a:t>1/24/2015</a:t>
            </a:fld>
            <a:endParaRPr lang="en-US" dirty="0"/>
          </a:p>
        </p:txBody>
      </p:sp>
      <p:sp>
        <p:nvSpPr>
          <p:cNvPr id="15" name="Slide Number Placeholder 2"/>
          <p:cNvSpPr>
            <a:spLocks noGrp="1"/>
          </p:cNvSpPr>
          <p:nvPr>
            <p:ph type="sldNum" sz="quarter" idx="15"/>
          </p:nvPr>
        </p:nvSpPr>
        <p:spPr/>
        <p:txBody>
          <a:bodyPr/>
          <a:lstStyle>
            <a:lvl1pPr>
              <a:defRPr/>
            </a:lvl1pPr>
          </a:lstStyle>
          <a:p>
            <a:pPr>
              <a:defRPr/>
            </a:pPr>
            <a:fld id="{A5C22AA5-3C49-2E42-8195-7332F437CD60}" type="slidenum">
              <a:rPr lang="en-US"/>
              <a:pPr>
                <a:defRPr/>
              </a:pPr>
              <a:t>‹#›</a:t>
            </a:fld>
            <a:endParaRPr lang="en-US" dirty="0"/>
          </a:p>
        </p:txBody>
      </p:sp>
    </p:spTree>
    <p:extLst>
      <p:ext uri="{BB962C8B-B14F-4D97-AF65-F5344CB8AC3E}">
        <p14:creationId xmlns:p14="http://schemas.microsoft.com/office/powerpoint/2010/main" val="2009959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ntent ">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74826"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4"/>
          </p:nvPr>
        </p:nvSpPr>
        <p:spPr>
          <a:xfrm>
            <a:off x="4738863"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6"/>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6" name="Slide Number Placeholder 1"/>
          <p:cNvSpPr>
            <a:spLocks noGrp="1"/>
          </p:cNvSpPr>
          <p:nvPr>
            <p:ph type="sldNum" sz="quarter" idx="25"/>
          </p:nvPr>
        </p:nvSpPr>
        <p:spPr/>
        <p:txBody>
          <a:bodyPr/>
          <a:lstStyle>
            <a:lvl1pPr>
              <a:defRPr/>
            </a:lvl1pPr>
          </a:lstStyle>
          <a:p>
            <a:pPr>
              <a:defRPr/>
            </a:pPr>
            <a:fld id="{C8467590-0BC9-4B4A-95A3-307D97AD4B4F}" type="slidenum">
              <a:rPr lang="en-US"/>
              <a:pPr>
                <a:defRPr/>
              </a:pPr>
              <a:t>‹#›</a:t>
            </a:fld>
            <a:endParaRPr lang="en-US" dirty="0"/>
          </a:p>
        </p:txBody>
      </p:sp>
      <p:sp>
        <p:nvSpPr>
          <p:cNvPr id="7" name="Date Placeholder 2"/>
          <p:cNvSpPr>
            <a:spLocks noGrp="1"/>
          </p:cNvSpPr>
          <p:nvPr>
            <p:ph type="dt" sz="half" idx="26"/>
          </p:nvPr>
        </p:nvSpPr>
        <p:spPr/>
        <p:txBody>
          <a:bodyPr/>
          <a:lstStyle>
            <a:lvl1pPr>
              <a:defRPr/>
            </a:lvl1pPr>
          </a:lstStyle>
          <a:p>
            <a:pPr>
              <a:defRPr/>
            </a:pPr>
            <a:fld id="{421CA678-D006-7B41-A446-6998EA1314C2}" type="datetime1">
              <a:rPr lang="en-US"/>
              <a:pPr>
                <a:defRPr/>
              </a:pPr>
              <a:t>1/24/2015</a:t>
            </a:fld>
            <a:endParaRPr lang="en-US" dirty="0"/>
          </a:p>
        </p:txBody>
      </p:sp>
    </p:spTree>
    <p:extLst>
      <p:ext uri="{BB962C8B-B14F-4D97-AF65-F5344CB8AC3E}">
        <p14:creationId xmlns:p14="http://schemas.microsoft.com/office/powerpoint/2010/main" val="2048997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366889" y="1645920"/>
            <a:ext cx="4035247" cy="789828"/>
          </a:xfrm>
          <a:prstGeom prst="rect">
            <a:avLst/>
          </a:prstGeom>
        </p:spPr>
        <p:txBody>
          <a:bodyPr anchor="b">
            <a:noAutofit/>
          </a:bodyPr>
          <a:lstStyle>
            <a:lvl1pPr marL="0" indent="0" algn="ctr">
              <a:lnSpc>
                <a:spcPts val="3000"/>
              </a:lnSpc>
              <a:spcBef>
                <a:spcPts val="0"/>
              </a:spcBef>
              <a:buNone/>
              <a:defRPr sz="26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Text Placeholder 2"/>
          <p:cNvSpPr>
            <a:spLocks noGrp="1"/>
          </p:cNvSpPr>
          <p:nvPr>
            <p:ph type="body" idx="17"/>
          </p:nvPr>
        </p:nvSpPr>
        <p:spPr>
          <a:xfrm>
            <a:off x="4703762" y="1645920"/>
            <a:ext cx="4045126"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Content Placeholder 4"/>
          <p:cNvSpPr>
            <a:spLocks noGrp="1"/>
          </p:cNvSpPr>
          <p:nvPr>
            <p:ph sz="quarter" idx="24"/>
          </p:nvPr>
        </p:nvSpPr>
        <p:spPr>
          <a:xfrm>
            <a:off x="357187" y="2659063"/>
            <a:ext cx="404495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25"/>
          </p:nvPr>
        </p:nvSpPr>
        <p:spPr>
          <a:xfrm>
            <a:off x="4703762" y="2659063"/>
            <a:ext cx="4044950"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6"/>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7" name="Slide Number Placeholder 1"/>
          <p:cNvSpPr>
            <a:spLocks noGrp="1"/>
          </p:cNvSpPr>
          <p:nvPr>
            <p:ph type="sldNum" sz="quarter" idx="26"/>
          </p:nvPr>
        </p:nvSpPr>
        <p:spPr/>
        <p:txBody>
          <a:bodyPr/>
          <a:lstStyle>
            <a:lvl1pPr>
              <a:defRPr/>
            </a:lvl1pPr>
          </a:lstStyle>
          <a:p>
            <a:pPr>
              <a:defRPr/>
            </a:pPr>
            <a:fld id="{E5D3C417-35D1-DE4B-9003-F2E94344F58E}" type="slidenum">
              <a:rPr lang="en-US"/>
              <a:pPr>
                <a:defRPr/>
              </a:pPr>
              <a:t>‹#›</a:t>
            </a:fld>
            <a:endParaRPr lang="en-US" dirty="0"/>
          </a:p>
        </p:txBody>
      </p:sp>
      <p:sp>
        <p:nvSpPr>
          <p:cNvPr id="9" name="Date Placeholder 2"/>
          <p:cNvSpPr>
            <a:spLocks noGrp="1"/>
          </p:cNvSpPr>
          <p:nvPr>
            <p:ph type="dt" sz="half" idx="27"/>
          </p:nvPr>
        </p:nvSpPr>
        <p:spPr/>
        <p:txBody>
          <a:bodyPr/>
          <a:lstStyle>
            <a:lvl1pPr>
              <a:defRPr/>
            </a:lvl1pPr>
          </a:lstStyle>
          <a:p>
            <a:pPr>
              <a:defRPr/>
            </a:pPr>
            <a:fld id="{2591F2DA-4C0E-AF48-AAE7-6B5FD0673F17}" type="datetime1">
              <a:rPr lang="en-US"/>
              <a:pPr>
                <a:defRPr/>
              </a:pPr>
              <a:t>1/24/2015</a:t>
            </a:fld>
            <a:endParaRPr lang="en-US" dirty="0"/>
          </a:p>
        </p:txBody>
      </p:sp>
    </p:spTree>
    <p:extLst>
      <p:ext uri="{BB962C8B-B14F-4D97-AF65-F5344CB8AC3E}">
        <p14:creationId xmlns:p14="http://schemas.microsoft.com/office/powerpoint/2010/main" val="4120069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1 Content">
    <p:spTree>
      <p:nvGrpSpPr>
        <p:cNvPr id="1" name=""/>
        <p:cNvGrpSpPr/>
        <p:nvPr/>
      </p:nvGrpSpPr>
      <p:grpSpPr>
        <a:xfrm>
          <a:off x="0" y="0"/>
          <a:ext cx="0" cy="0"/>
          <a:chOff x="0" y="0"/>
          <a:chExt cx="0" cy="0"/>
        </a:xfrm>
      </p:grpSpPr>
      <p:sp>
        <p:nvSpPr>
          <p:cNvPr id="5" name="Content Placeholder 4"/>
          <p:cNvSpPr>
            <a:spLocks noGrp="1"/>
          </p:cNvSpPr>
          <p:nvPr>
            <p:ph sz="quarter" idx="21"/>
          </p:nvPr>
        </p:nvSpPr>
        <p:spPr>
          <a:xfrm>
            <a:off x="4678538"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6"/>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11" name="Picture Placeholder 10"/>
          <p:cNvSpPr>
            <a:spLocks noGrp="1"/>
          </p:cNvSpPr>
          <p:nvPr>
            <p:ph type="pic" sz="quarter" idx="22"/>
          </p:nvPr>
        </p:nvSpPr>
        <p:spPr>
          <a:xfrm>
            <a:off x="365125" y="1644650"/>
            <a:ext cx="3997325" cy="436721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smtClean="0"/>
              <a:t>Drag picture to placeholder or click icon to add</a:t>
            </a:r>
            <a:endParaRPr lang="en-US" noProof="0" dirty="0"/>
          </a:p>
        </p:txBody>
      </p:sp>
      <p:sp>
        <p:nvSpPr>
          <p:cNvPr id="6" name="Slide Number Placeholder 1"/>
          <p:cNvSpPr>
            <a:spLocks noGrp="1"/>
          </p:cNvSpPr>
          <p:nvPr>
            <p:ph type="sldNum" sz="quarter" idx="23"/>
          </p:nvPr>
        </p:nvSpPr>
        <p:spPr/>
        <p:txBody>
          <a:bodyPr/>
          <a:lstStyle>
            <a:lvl1pPr>
              <a:defRPr/>
            </a:lvl1pPr>
          </a:lstStyle>
          <a:p>
            <a:pPr>
              <a:defRPr/>
            </a:pPr>
            <a:fld id="{C2DA4596-0E95-4845-A51E-381771D71C5B}" type="slidenum">
              <a:rPr lang="en-US"/>
              <a:pPr>
                <a:defRPr/>
              </a:pPr>
              <a:t>‹#›</a:t>
            </a:fld>
            <a:endParaRPr lang="en-US" dirty="0"/>
          </a:p>
        </p:txBody>
      </p:sp>
      <p:sp>
        <p:nvSpPr>
          <p:cNvPr id="7" name="Date Placeholder 2"/>
          <p:cNvSpPr>
            <a:spLocks noGrp="1"/>
          </p:cNvSpPr>
          <p:nvPr>
            <p:ph type="dt" sz="half" idx="24"/>
          </p:nvPr>
        </p:nvSpPr>
        <p:spPr/>
        <p:txBody>
          <a:bodyPr/>
          <a:lstStyle>
            <a:lvl1pPr>
              <a:defRPr/>
            </a:lvl1pPr>
          </a:lstStyle>
          <a:p>
            <a:pPr>
              <a:defRPr/>
            </a:pPr>
            <a:fld id="{8D23548A-BD02-5246-9AB8-6847FF416924}" type="datetime1">
              <a:rPr lang="en-US"/>
              <a:pPr>
                <a:defRPr/>
              </a:pPr>
              <a:t>1/24/2015</a:t>
            </a:fld>
            <a:endParaRPr lang="en-US" dirty="0"/>
          </a:p>
        </p:txBody>
      </p:sp>
    </p:spTree>
    <p:extLst>
      <p:ext uri="{BB962C8B-B14F-4D97-AF65-F5344CB8AC3E}">
        <p14:creationId xmlns:p14="http://schemas.microsoft.com/office/powerpoint/2010/main" val="1968227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2 Content">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90702" y="1644650"/>
            <a:ext cx="4035425" cy="4367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12" name="Picture Placeholder 5"/>
          <p:cNvSpPr>
            <a:spLocks noGrp="1"/>
          </p:cNvSpPr>
          <p:nvPr>
            <p:ph type="pic" sz="quarter" idx="24"/>
          </p:nvPr>
        </p:nvSpPr>
        <p:spPr>
          <a:xfrm>
            <a:off x="4752975" y="1644650"/>
            <a:ext cx="3987800" cy="201136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smtClean="0"/>
              <a:t>Drag picture to placeholder or click icon to add</a:t>
            </a:r>
            <a:endParaRPr lang="en-US" noProof="0" dirty="0"/>
          </a:p>
        </p:txBody>
      </p:sp>
      <p:sp>
        <p:nvSpPr>
          <p:cNvPr id="13" name="Picture Placeholder 7"/>
          <p:cNvSpPr>
            <a:spLocks noGrp="1"/>
          </p:cNvSpPr>
          <p:nvPr>
            <p:ph type="pic" sz="quarter" idx="25"/>
          </p:nvPr>
        </p:nvSpPr>
        <p:spPr>
          <a:xfrm>
            <a:off x="4752975" y="4006850"/>
            <a:ext cx="3987800" cy="201136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smtClean="0"/>
              <a:t>Drag picture to placeholder or click icon to add</a:t>
            </a:r>
            <a:endParaRPr lang="en-US" noProof="0" dirty="0" smtClean="0"/>
          </a:p>
        </p:txBody>
      </p:sp>
      <p:sp>
        <p:nvSpPr>
          <p:cNvPr id="6" name="Slide Number Placeholder 1"/>
          <p:cNvSpPr>
            <a:spLocks noGrp="1"/>
          </p:cNvSpPr>
          <p:nvPr>
            <p:ph type="sldNum" sz="quarter" idx="26"/>
          </p:nvPr>
        </p:nvSpPr>
        <p:spPr/>
        <p:txBody>
          <a:bodyPr/>
          <a:lstStyle>
            <a:lvl1pPr>
              <a:defRPr/>
            </a:lvl1pPr>
          </a:lstStyle>
          <a:p>
            <a:pPr>
              <a:defRPr/>
            </a:pPr>
            <a:fld id="{1E993407-65FC-FE4D-88F4-AEF403839CD9}" type="slidenum">
              <a:rPr lang="en-US"/>
              <a:pPr>
                <a:defRPr/>
              </a:pPr>
              <a:t>‹#›</a:t>
            </a:fld>
            <a:endParaRPr lang="en-US" dirty="0"/>
          </a:p>
        </p:txBody>
      </p:sp>
      <p:sp>
        <p:nvSpPr>
          <p:cNvPr id="7" name="Date Placeholder 2"/>
          <p:cNvSpPr>
            <a:spLocks noGrp="1"/>
          </p:cNvSpPr>
          <p:nvPr>
            <p:ph type="dt" sz="half" idx="27"/>
          </p:nvPr>
        </p:nvSpPr>
        <p:spPr/>
        <p:txBody>
          <a:bodyPr/>
          <a:lstStyle>
            <a:lvl1pPr>
              <a:defRPr/>
            </a:lvl1pPr>
          </a:lstStyle>
          <a:p>
            <a:pPr>
              <a:defRPr/>
            </a:pPr>
            <a:fld id="{AEA8D185-C16F-1640-8DAC-102BF7935C96}" type="datetime1">
              <a:rPr lang="en-US"/>
              <a:pPr>
                <a:defRPr/>
              </a:pPr>
              <a:t>1/24/2015</a:t>
            </a:fld>
            <a:endParaRPr lang="en-US" dirty="0"/>
          </a:p>
        </p:txBody>
      </p:sp>
    </p:spTree>
    <p:extLst>
      <p:ext uri="{BB962C8B-B14F-4D97-AF65-F5344CB8AC3E}">
        <p14:creationId xmlns:p14="http://schemas.microsoft.com/office/powerpoint/2010/main" val="1928009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13" name="Content Placeholder 3"/>
          <p:cNvSpPr>
            <a:spLocks noGrp="1"/>
          </p:cNvSpPr>
          <p:nvPr>
            <p:ph sz="half" idx="16"/>
          </p:nvPr>
        </p:nvSpPr>
        <p:spPr>
          <a:xfrm>
            <a:off x="370987" y="1645920"/>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2" name="Content Placeholder 3"/>
          <p:cNvSpPr>
            <a:spLocks noGrp="1"/>
          </p:cNvSpPr>
          <p:nvPr>
            <p:ph sz="half" idx="20"/>
          </p:nvPr>
        </p:nvSpPr>
        <p:spPr>
          <a:xfrm>
            <a:off x="4760289" y="1645920"/>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9" name="Content Placeholder 3"/>
          <p:cNvSpPr>
            <a:spLocks noGrp="1"/>
          </p:cNvSpPr>
          <p:nvPr>
            <p:ph sz="half" idx="21"/>
          </p:nvPr>
        </p:nvSpPr>
        <p:spPr>
          <a:xfrm>
            <a:off x="348289" y="3920063"/>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0" name="Content Placeholder 3"/>
          <p:cNvSpPr>
            <a:spLocks noGrp="1"/>
          </p:cNvSpPr>
          <p:nvPr>
            <p:ph sz="half" idx="22"/>
          </p:nvPr>
        </p:nvSpPr>
        <p:spPr>
          <a:xfrm>
            <a:off x="4737591" y="3920063"/>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itle 1"/>
          <p:cNvSpPr>
            <a:spLocks noGrp="1"/>
          </p:cNvSpPr>
          <p:nvPr>
            <p:ph type="title"/>
          </p:nvPr>
        </p:nvSpPr>
        <p:spPr>
          <a:xfrm>
            <a:off x="365760" y="135133"/>
            <a:ext cx="8325805" cy="1076030"/>
          </a:xfrm>
        </p:spPr>
        <p:txBody>
          <a:bodyPr/>
          <a:lstStyle/>
          <a:p>
            <a:r>
              <a:rPr lang="en-US" smtClean="0"/>
              <a:t>Click to edit Master title style</a:t>
            </a:r>
            <a:endParaRPr lang="en-US"/>
          </a:p>
        </p:txBody>
      </p:sp>
      <p:sp>
        <p:nvSpPr>
          <p:cNvPr id="7" name="Slide Number Placeholder 1"/>
          <p:cNvSpPr>
            <a:spLocks noGrp="1"/>
          </p:cNvSpPr>
          <p:nvPr>
            <p:ph type="sldNum" sz="quarter" idx="23"/>
          </p:nvPr>
        </p:nvSpPr>
        <p:spPr/>
        <p:txBody>
          <a:bodyPr/>
          <a:lstStyle>
            <a:lvl1pPr>
              <a:defRPr/>
            </a:lvl1pPr>
          </a:lstStyle>
          <a:p>
            <a:pPr>
              <a:defRPr/>
            </a:pPr>
            <a:fld id="{9DD27109-24EE-2347-96D6-102C90AEE2D2}" type="slidenum">
              <a:rPr lang="en-US"/>
              <a:pPr>
                <a:defRPr/>
              </a:pPr>
              <a:t>‹#›</a:t>
            </a:fld>
            <a:endParaRPr lang="en-US" dirty="0"/>
          </a:p>
        </p:txBody>
      </p:sp>
      <p:sp>
        <p:nvSpPr>
          <p:cNvPr id="8" name="Date Placeholder 2"/>
          <p:cNvSpPr>
            <a:spLocks noGrp="1"/>
          </p:cNvSpPr>
          <p:nvPr>
            <p:ph type="dt" sz="half" idx="24"/>
          </p:nvPr>
        </p:nvSpPr>
        <p:spPr/>
        <p:txBody>
          <a:bodyPr/>
          <a:lstStyle>
            <a:lvl1pPr>
              <a:defRPr/>
            </a:lvl1pPr>
          </a:lstStyle>
          <a:p>
            <a:pPr>
              <a:defRPr/>
            </a:pPr>
            <a:fld id="{F1857901-D09E-C540-886C-A84B89EC06B5}" type="datetime1">
              <a:rPr lang="en-US"/>
              <a:pPr>
                <a:defRPr/>
              </a:pPr>
              <a:t>1/24/2015</a:t>
            </a:fld>
            <a:endParaRPr lang="en-US" dirty="0"/>
          </a:p>
        </p:txBody>
      </p:sp>
    </p:spTree>
    <p:extLst>
      <p:ext uri="{BB962C8B-B14F-4D97-AF65-F5344CB8AC3E}">
        <p14:creationId xmlns:p14="http://schemas.microsoft.com/office/powerpoint/2010/main" val="1229693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Subtitle 6"/>
          <p:cNvSpPr>
            <a:spLocks noGrp="1"/>
          </p:cNvSpPr>
          <p:nvPr>
            <p:ph type="body" sz="half" idx="2"/>
          </p:nvPr>
        </p:nvSpPr>
        <p:spPr>
          <a:xfrm>
            <a:off x="1473197" y="5397500"/>
            <a:ext cx="5689601" cy="609599"/>
          </a:xfrm>
        </p:spPr>
        <p:txBody>
          <a:bodyPr>
            <a:normAutofit/>
          </a:bodyPr>
          <a:lstStyle>
            <a:lvl1pPr>
              <a:defRPr sz="1800"/>
            </a:lvl1pPr>
          </a:lstStyle>
          <a:p>
            <a:pPr lvl="0"/>
            <a:r>
              <a:rPr lang="en-US" smtClean="0"/>
              <a:t>Click to edit Master text styles</a:t>
            </a:r>
          </a:p>
        </p:txBody>
      </p:sp>
      <p:sp>
        <p:nvSpPr>
          <p:cNvPr id="9" name="Picture Placeholder 6"/>
          <p:cNvSpPr>
            <a:spLocks noGrp="1"/>
          </p:cNvSpPr>
          <p:nvPr>
            <p:ph type="pic" sz="quarter" idx="12"/>
          </p:nvPr>
        </p:nvSpPr>
        <p:spPr>
          <a:xfrm>
            <a:off x="1473200" y="1670050"/>
            <a:ext cx="5689600" cy="3587750"/>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1800"/>
            </a:lvl1pPr>
          </a:lstStyle>
          <a:p>
            <a:pPr lvl="0"/>
            <a:r>
              <a:rPr lang="en-US" noProof="0" smtClean="0"/>
              <a:t>Drag picture to placeholder or click icon to add</a:t>
            </a:r>
            <a:endParaRPr lang="en-US" noProof="0" dirty="0"/>
          </a:p>
        </p:txBody>
      </p:sp>
      <p:sp>
        <p:nvSpPr>
          <p:cNvPr id="5" name="Slide Number Placeholder 1"/>
          <p:cNvSpPr>
            <a:spLocks noGrp="1"/>
          </p:cNvSpPr>
          <p:nvPr>
            <p:ph type="sldNum" sz="quarter" idx="13"/>
          </p:nvPr>
        </p:nvSpPr>
        <p:spPr/>
        <p:txBody>
          <a:bodyPr/>
          <a:lstStyle>
            <a:lvl1pPr>
              <a:defRPr/>
            </a:lvl1pPr>
          </a:lstStyle>
          <a:p>
            <a:pPr>
              <a:defRPr/>
            </a:pPr>
            <a:fld id="{E7E4D66E-442A-4A48-B266-9493CAB2FACE}" type="slidenum">
              <a:rPr lang="en-US"/>
              <a:pPr>
                <a:defRPr/>
              </a:pPr>
              <a:t>‹#›</a:t>
            </a:fld>
            <a:endParaRPr lang="en-US" dirty="0"/>
          </a:p>
        </p:txBody>
      </p:sp>
      <p:sp>
        <p:nvSpPr>
          <p:cNvPr id="6" name="Date Placeholder 2"/>
          <p:cNvSpPr>
            <a:spLocks noGrp="1"/>
          </p:cNvSpPr>
          <p:nvPr>
            <p:ph type="dt" sz="half" idx="14"/>
          </p:nvPr>
        </p:nvSpPr>
        <p:spPr/>
        <p:txBody>
          <a:bodyPr/>
          <a:lstStyle>
            <a:lvl1pPr>
              <a:defRPr/>
            </a:lvl1pPr>
          </a:lstStyle>
          <a:p>
            <a:pPr>
              <a:defRPr/>
            </a:pPr>
            <a:fld id="{B999A51E-2230-E643-98DA-6D8C23BE670E}" type="datetime1">
              <a:rPr lang="en-US"/>
              <a:pPr>
                <a:defRPr/>
              </a:pPr>
              <a:t>1/24/2015</a:t>
            </a:fld>
            <a:endParaRPr lang="en-US" dirty="0"/>
          </a:p>
        </p:txBody>
      </p:sp>
    </p:spTree>
    <p:extLst>
      <p:ext uri="{BB962C8B-B14F-4D97-AF65-F5344CB8AC3E}">
        <p14:creationId xmlns:p14="http://schemas.microsoft.com/office/powerpoint/2010/main" val="133355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lide Number Placeholder 2"/>
          <p:cNvSpPr>
            <a:spLocks noGrp="1"/>
          </p:cNvSpPr>
          <p:nvPr>
            <p:ph type="sldNum" sz="quarter" idx="10"/>
          </p:nvPr>
        </p:nvSpPr>
        <p:spPr/>
        <p:txBody>
          <a:bodyPr/>
          <a:lstStyle>
            <a:lvl1pPr>
              <a:defRPr/>
            </a:lvl1pPr>
          </a:lstStyle>
          <a:p>
            <a:pPr>
              <a:defRPr/>
            </a:pPr>
            <a:fld id="{95C35BB7-581E-8647-B3F0-DC585189ABCD}" type="slidenum">
              <a:rPr lang="en-US"/>
              <a:pPr>
                <a:defRPr/>
              </a:pPr>
              <a:t>‹#›</a:t>
            </a:fld>
            <a:endParaRPr lang="en-US" dirty="0"/>
          </a:p>
        </p:txBody>
      </p:sp>
      <p:sp>
        <p:nvSpPr>
          <p:cNvPr id="4" name="Date Placeholder 3"/>
          <p:cNvSpPr>
            <a:spLocks noGrp="1"/>
          </p:cNvSpPr>
          <p:nvPr>
            <p:ph type="dt" sz="half" idx="11"/>
          </p:nvPr>
        </p:nvSpPr>
        <p:spPr/>
        <p:txBody>
          <a:bodyPr/>
          <a:lstStyle>
            <a:lvl1pPr>
              <a:defRPr/>
            </a:lvl1pPr>
          </a:lstStyle>
          <a:p>
            <a:pPr>
              <a:defRPr/>
            </a:pPr>
            <a:fld id="{740C83E5-B64E-4C42-86F1-FC250D09C402}" type="datetime1">
              <a:rPr lang="en-US"/>
              <a:pPr>
                <a:defRPr/>
              </a:pPr>
              <a:t>1/24/2015</a:t>
            </a:fld>
            <a:endParaRPr lang="en-US" dirty="0"/>
          </a:p>
        </p:txBody>
      </p:sp>
    </p:spTree>
    <p:extLst>
      <p:ext uri="{BB962C8B-B14F-4D97-AF65-F5344CB8AC3E}">
        <p14:creationId xmlns:p14="http://schemas.microsoft.com/office/powerpoint/2010/main" val="4023795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fld id="{052D3EC8-33B8-40CB-BCEC-114E62C15B73}" type="datetime1">
              <a:rPr lang="en-US" altLang="en-US"/>
              <a:pPr>
                <a:defRPr/>
              </a:pPr>
              <a:t>1/24/2015</a:t>
            </a:fld>
            <a:endParaRPr lang="en-US" altLang="en-US" dirty="0"/>
          </a:p>
        </p:txBody>
      </p:sp>
      <p:sp>
        <p:nvSpPr>
          <p:cNvPr id="5" name="Slide Number Placeholder 10"/>
          <p:cNvSpPr>
            <a:spLocks noGrp="1"/>
          </p:cNvSpPr>
          <p:nvPr>
            <p:ph type="sldNum" sz="quarter" idx="11"/>
          </p:nvPr>
        </p:nvSpPr>
        <p:spPr/>
        <p:txBody>
          <a:bodyPr/>
          <a:lstStyle>
            <a:lvl1pPr>
              <a:defRPr/>
            </a:lvl1pPr>
          </a:lstStyle>
          <a:p>
            <a:pPr>
              <a:defRPr/>
            </a:pPr>
            <a:fld id="{8135E2CF-6AA0-433C-B04E-B1D2454D84B4}" type="slidenum">
              <a:rPr lang="en-US" altLang="en-US"/>
              <a:pPr>
                <a:defRPr/>
              </a:pPr>
              <a:t>‹#›</a:t>
            </a:fld>
            <a:endParaRPr lang="en-US" altLang="en-US" dirty="0"/>
          </a:p>
        </p:txBody>
      </p:sp>
    </p:spTree>
    <p:extLst>
      <p:ext uri="{BB962C8B-B14F-4D97-AF65-F5344CB8AC3E}">
        <p14:creationId xmlns:p14="http://schemas.microsoft.com/office/powerpoint/2010/main" val="2571930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6879BD4A-7ACB-4E31-A7CF-CC2DBD75D98A}" type="slidenum">
              <a:rPr lang="en-US" altLang="en-US"/>
              <a:pPr/>
              <a:t>‹#›</a:t>
            </a:fld>
            <a:endParaRPr lang="en-US" altLang="en-US"/>
          </a:p>
        </p:txBody>
      </p:sp>
      <p:sp>
        <p:nvSpPr>
          <p:cNvPr id="3" name="Date Placeholder 2"/>
          <p:cNvSpPr>
            <a:spLocks noGrp="1"/>
          </p:cNvSpPr>
          <p:nvPr>
            <p:ph type="dt" sz="half" idx="11"/>
          </p:nvPr>
        </p:nvSpPr>
        <p:spPr/>
        <p:txBody>
          <a:bodyPr/>
          <a:lstStyle>
            <a:lvl1pPr>
              <a:defRPr/>
            </a:lvl1pPr>
          </a:lstStyle>
          <a:p>
            <a:pPr>
              <a:defRPr/>
            </a:pPr>
            <a:fld id="{73EF6EAC-5D3E-4BB9-BEF3-C16802700E5B}" type="datetime1">
              <a:rPr lang="en-US"/>
              <a:pPr>
                <a:defRPr/>
              </a:pPr>
              <a:t>1/24/2015</a:t>
            </a:fld>
            <a:endParaRPr lang="en-US" dirty="0"/>
          </a:p>
        </p:txBody>
      </p:sp>
    </p:spTree>
    <p:extLst>
      <p:ext uri="{BB962C8B-B14F-4D97-AF65-F5344CB8AC3E}">
        <p14:creationId xmlns:p14="http://schemas.microsoft.com/office/powerpoint/2010/main" val="1757769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IEEE_TAG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60198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295400" y="822325"/>
            <a:ext cx="7162800" cy="1143000"/>
          </a:xfrm>
        </p:spPr>
        <p:txBody>
          <a:bodyPr/>
          <a:lstStyle>
            <a:lvl1pPr>
              <a:lnSpc>
                <a:spcPct val="90000"/>
              </a:lnSpc>
              <a:defRPr sz="4400">
                <a:solidFill>
                  <a:schemeClr val="bg1"/>
                </a:solidFill>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1271588" y="3962400"/>
            <a:ext cx="3919537" cy="1752600"/>
          </a:xfrm>
        </p:spPr>
        <p:txBody>
          <a:bodyPr/>
          <a:lstStyle>
            <a:lvl1pPr marL="0" indent="0">
              <a:lnSpc>
                <a:spcPct val="90000"/>
              </a:lnSpc>
              <a:buFont typeface="Wingdings" pitchFamily="28" charset="2"/>
              <a:buNone/>
              <a:defRPr sz="2200" b="1">
                <a:solidFill>
                  <a:schemeClr val="tx2"/>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1830044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4"/>
          </p:nvPr>
        </p:nvSpPr>
        <p:spPr>
          <a:xfrm>
            <a:off x="365760" y="1645920"/>
            <a:ext cx="8326438"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1"/>
          <p:cNvSpPr>
            <a:spLocks noGrp="1"/>
          </p:cNvSpPr>
          <p:nvPr>
            <p:ph type="sldNum" sz="quarter" idx="15"/>
          </p:nvPr>
        </p:nvSpPr>
        <p:spPr/>
        <p:txBody>
          <a:bodyPr/>
          <a:lstStyle>
            <a:lvl1pPr>
              <a:defRPr/>
            </a:lvl1pPr>
          </a:lstStyle>
          <a:p>
            <a:pPr>
              <a:defRPr/>
            </a:pPr>
            <a:fld id="{1F2884EB-C6E3-684C-A39B-0E652C4E0E60}" type="slidenum">
              <a:rPr lang="en-US"/>
              <a:pPr>
                <a:defRPr/>
              </a:pPr>
              <a:t>‹#›</a:t>
            </a:fld>
            <a:endParaRPr lang="en-US" dirty="0"/>
          </a:p>
        </p:txBody>
      </p:sp>
      <p:sp>
        <p:nvSpPr>
          <p:cNvPr id="6" name="Date Placeholder 2"/>
          <p:cNvSpPr>
            <a:spLocks noGrp="1"/>
          </p:cNvSpPr>
          <p:nvPr>
            <p:ph type="dt" sz="half" idx="16"/>
          </p:nvPr>
        </p:nvSpPr>
        <p:spPr/>
        <p:txBody>
          <a:bodyPr/>
          <a:lstStyle>
            <a:lvl1pPr>
              <a:defRPr/>
            </a:lvl1pPr>
          </a:lstStyle>
          <a:p>
            <a:pPr>
              <a:defRPr/>
            </a:pPr>
            <a:fld id="{3137D54C-61CE-1041-9449-8583DE2630BB}" type="datetime1">
              <a:rPr lang="en-US"/>
              <a:pPr>
                <a:defRPr/>
              </a:pPr>
              <a:t>1/24/2015</a:t>
            </a:fld>
            <a:endParaRPr lang="en-US" dirty="0"/>
          </a:p>
        </p:txBody>
      </p:sp>
    </p:spTree>
    <p:extLst>
      <p:ext uri="{BB962C8B-B14F-4D97-AF65-F5344CB8AC3E}">
        <p14:creationId xmlns:p14="http://schemas.microsoft.com/office/powerpoint/2010/main" val="170004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fld id="{29822940-646A-4E6A-B3C6-C8FB802F2E18}" type="datetime1">
              <a:rPr lang="en-US" altLang="en-US"/>
              <a:pPr/>
              <a:t>1/24/2015</a:t>
            </a:fld>
            <a:endParaRPr lang="en-US" altLang="en-US"/>
          </a:p>
        </p:txBody>
      </p:sp>
      <p:sp>
        <p:nvSpPr>
          <p:cNvPr id="6" name="Slide Number Placeholder 10"/>
          <p:cNvSpPr>
            <a:spLocks noGrp="1"/>
          </p:cNvSpPr>
          <p:nvPr>
            <p:ph type="sldNum" sz="quarter" idx="11"/>
          </p:nvPr>
        </p:nvSpPr>
        <p:spPr/>
        <p:txBody>
          <a:bodyPr/>
          <a:lstStyle>
            <a:lvl1pPr>
              <a:defRPr/>
            </a:lvl1pPr>
          </a:lstStyle>
          <a:p>
            <a:fld id="{7A634B4F-B64D-44B1-834F-FBD06ADC1664}" type="slidenum">
              <a:rPr lang="en-US" altLang="en-US"/>
              <a:pPr/>
              <a:t>‹#›</a:t>
            </a:fld>
            <a:endParaRPr lang="en-US" altLang="en-US"/>
          </a:p>
        </p:txBody>
      </p:sp>
    </p:spTree>
    <p:extLst>
      <p:ext uri="{BB962C8B-B14F-4D97-AF65-F5344CB8AC3E}">
        <p14:creationId xmlns:p14="http://schemas.microsoft.com/office/powerpoint/2010/main" val="1811260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smtClean="0"/>
              <a:t>Click to edit Master title style</a:t>
            </a:r>
            <a:endParaRPr lang="en-US" dirty="0"/>
          </a:p>
        </p:txBody>
      </p:sp>
      <p:sp>
        <p:nvSpPr>
          <p:cNvPr id="4" name="Slide Number Placeholder 2"/>
          <p:cNvSpPr>
            <a:spLocks noGrp="1"/>
          </p:cNvSpPr>
          <p:nvPr>
            <p:ph type="sldNum" sz="quarter" idx="10"/>
          </p:nvPr>
        </p:nvSpPr>
        <p:spPr/>
        <p:txBody>
          <a:bodyPr/>
          <a:lstStyle>
            <a:lvl1pPr defTabSz="457200" eaLnBrk="1" hangingPunct="1">
              <a:defRPr/>
            </a:lvl1pPr>
          </a:lstStyle>
          <a:p>
            <a:fld id="{95BC59E0-78DA-4268-AC8F-DDF728E979E2}" type="slidenum">
              <a:rPr lang="en-US" altLang="en-US"/>
              <a:pPr/>
              <a:t>‹#›</a:t>
            </a:fld>
            <a:endParaRPr lang="en-US" altLang="en-US"/>
          </a:p>
        </p:txBody>
      </p:sp>
      <p:sp>
        <p:nvSpPr>
          <p:cNvPr id="5" name="Date Placeholder 3"/>
          <p:cNvSpPr>
            <a:spLocks noGrp="1"/>
          </p:cNvSpPr>
          <p:nvPr>
            <p:ph type="dt" sz="half" idx="11"/>
          </p:nvPr>
        </p:nvSpPr>
        <p:spPr/>
        <p:txBody>
          <a:bodyPr/>
          <a:lstStyle>
            <a:lvl1pPr defTabSz="457200" eaLnBrk="1" hangingPunct="1">
              <a:defRPr/>
            </a:lvl1pPr>
          </a:lstStyle>
          <a:p>
            <a:fld id="{DE492F56-4D46-4A30-B5B0-10686712A30B}" type="datetime1">
              <a:rPr lang="en-US" altLang="en-US"/>
              <a:pPr/>
              <a:t>1/24/2015</a:t>
            </a:fld>
            <a:endParaRPr lang="en-US" altLang="en-US"/>
          </a:p>
        </p:txBody>
      </p:sp>
    </p:spTree>
    <p:extLst>
      <p:ext uri="{BB962C8B-B14F-4D97-AF65-F5344CB8AC3E}">
        <p14:creationId xmlns:p14="http://schemas.microsoft.com/office/powerpoint/2010/main" val="282048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fld id="{AD603D57-6A2D-413B-A0A2-73047CBE68D8}" type="datetime1">
              <a:rPr lang="en-US" altLang="en-US"/>
              <a:pPr/>
              <a:t>1/24/2015</a:t>
            </a:fld>
            <a:endParaRPr lang="en-US" altLang="en-US"/>
          </a:p>
        </p:txBody>
      </p:sp>
      <p:sp>
        <p:nvSpPr>
          <p:cNvPr id="4" name="Slide Number Placeholder 10"/>
          <p:cNvSpPr>
            <a:spLocks noGrp="1"/>
          </p:cNvSpPr>
          <p:nvPr>
            <p:ph type="sldNum" sz="quarter" idx="11"/>
          </p:nvPr>
        </p:nvSpPr>
        <p:spPr/>
        <p:txBody>
          <a:bodyPr/>
          <a:lstStyle>
            <a:lvl1pPr>
              <a:defRPr/>
            </a:lvl1pPr>
          </a:lstStyle>
          <a:p>
            <a:fld id="{4C5E8802-F6CB-476D-A9D4-7B1A37BE56CE}" type="slidenum">
              <a:rPr lang="en-US" altLang="en-US"/>
              <a:pPr/>
              <a:t>‹#›</a:t>
            </a:fld>
            <a:endParaRPr lang="en-US" altLang="en-US"/>
          </a:p>
        </p:txBody>
      </p:sp>
    </p:spTree>
    <p:extLst>
      <p:ext uri="{BB962C8B-B14F-4D97-AF65-F5344CB8AC3E}">
        <p14:creationId xmlns:p14="http://schemas.microsoft.com/office/powerpoint/2010/main" val="3682808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One Content">
    <p:spTree>
      <p:nvGrpSpPr>
        <p:cNvPr id="1" name=""/>
        <p:cNvGrpSpPr/>
        <p:nvPr/>
      </p:nvGrpSpPr>
      <p:grpSpPr>
        <a:xfrm>
          <a:off x="0" y="0"/>
          <a:ext cx="0" cy="0"/>
          <a:chOff x="0" y="0"/>
          <a:chExt cx="0" cy="0"/>
        </a:xfrm>
      </p:grpSpPr>
      <p:sp>
        <p:nvSpPr>
          <p:cNvPr id="5" name="Title 1"/>
          <p:cNvSpPr>
            <a:spLocks noGrp="1"/>
          </p:cNvSpPr>
          <p:nvPr>
            <p:ph type="title"/>
          </p:nvPr>
        </p:nvSpPr>
        <p:spPr>
          <a:xfrm>
            <a:off x="366889" y="197555"/>
            <a:ext cx="8381999" cy="1030112"/>
          </a:xfrm>
          <a:prstGeom prst="rect">
            <a:avLst/>
          </a:prstGeom>
        </p:spPr>
        <p:txBody>
          <a:bodyPr/>
          <a:lstStyle>
            <a:lvl1pPr algn="l">
              <a:defRPr sz="3200" b="1">
                <a:solidFill>
                  <a:schemeClr val="bg1"/>
                </a:solidFill>
                <a:latin typeface="Verdana"/>
                <a:cs typeface="Verdana"/>
              </a:defRPr>
            </a:lvl1pPr>
          </a:lstStyle>
          <a:p>
            <a:r>
              <a:rPr lang="en-US" smtClean="0"/>
              <a:t>Click to edit Master title style</a:t>
            </a:r>
            <a:endParaRPr lang="en-US" dirty="0"/>
          </a:p>
        </p:txBody>
      </p:sp>
      <p:sp>
        <p:nvSpPr>
          <p:cNvPr id="7" name="Content Placeholder 3"/>
          <p:cNvSpPr>
            <a:spLocks noGrp="1"/>
          </p:cNvSpPr>
          <p:nvPr>
            <p:ph sz="half" idx="11"/>
          </p:nvPr>
        </p:nvSpPr>
        <p:spPr>
          <a:xfrm>
            <a:off x="366889" y="1644952"/>
            <a:ext cx="8381999" cy="4366381"/>
          </a:xfrm>
          <a:prstGeom prst="rect">
            <a:avLst/>
          </a:prstGeom>
          <a:ln>
            <a:noFill/>
          </a:ln>
        </p:spPr>
        <p:txBody>
          <a:bodyPr/>
          <a:lstStyle>
            <a:lvl1pPr marL="342900" indent="-342900">
              <a:spcBef>
                <a:spcPts val="1800"/>
              </a:spcBef>
              <a:buSzPct val="135000"/>
              <a:buFontTx/>
              <a:buBlip>
                <a:blip r:embed="rId2"/>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1"/>
          <p:cNvSpPr>
            <a:spLocks noGrp="1"/>
          </p:cNvSpPr>
          <p:nvPr>
            <p:ph type="dt" sz="half" idx="12"/>
          </p:nvPr>
        </p:nvSpPr>
        <p:spPr/>
        <p:txBody>
          <a:bodyPr/>
          <a:lstStyle>
            <a:lvl1pPr defTabSz="457200" eaLnBrk="1" hangingPunct="1">
              <a:defRPr/>
            </a:lvl1pPr>
          </a:lstStyle>
          <a:p>
            <a:pPr>
              <a:defRPr/>
            </a:pPr>
            <a:r>
              <a:rPr lang="en-US"/>
              <a:t>IEEE Board of Directors Meeting - 13-14 January 2012</a:t>
            </a:r>
          </a:p>
        </p:txBody>
      </p:sp>
      <p:sp>
        <p:nvSpPr>
          <p:cNvPr id="6" name="Slide Number Placeholder 2"/>
          <p:cNvSpPr>
            <a:spLocks noGrp="1"/>
          </p:cNvSpPr>
          <p:nvPr>
            <p:ph type="sldNum" sz="quarter" idx="13"/>
          </p:nvPr>
        </p:nvSpPr>
        <p:spPr/>
        <p:txBody>
          <a:bodyPr/>
          <a:lstStyle>
            <a:lvl1pPr defTabSz="457200" eaLnBrk="1" hangingPunct="1">
              <a:defRPr/>
            </a:lvl1pPr>
          </a:lstStyle>
          <a:p>
            <a:fld id="{5EC4C471-692A-4721-9BBF-A424EFE43029}" type="slidenum">
              <a:rPr lang="en-US" altLang="en-US"/>
              <a:pPr/>
              <a:t>‹#›</a:t>
            </a:fld>
            <a:endParaRPr lang="en-US" altLang="en-US"/>
          </a:p>
        </p:txBody>
      </p:sp>
    </p:spTree>
    <p:extLst>
      <p:ext uri="{BB962C8B-B14F-4D97-AF65-F5344CB8AC3E}">
        <p14:creationId xmlns:p14="http://schemas.microsoft.com/office/powerpoint/2010/main" val="2996429227"/>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
          </p:nvPr>
        </p:nvSpPr>
        <p:spPr>
          <a:xfrm>
            <a:off x="685800" y="1981200"/>
            <a:ext cx="777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9"/>
          <p:cNvSpPr>
            <a:spLocks noGrp="1"/>
          </p:cNvSpPr>
          <p:nvPr>
            <p:ph type="dt" sz="half" idx="10"/>
          </p:nvPr>
        </p:nvSpPr>
        <p:spPr>
          <a:xfrm>
            <a:off x="3657600" y="6172200"/>
            <a:ext cx="3124200" cy="365125"/>
          </a:xfrm>
          <a:prstGeom prst="rect">
            <a:avLst/>
          </a:prstGeom>
        </p:spPr>
        <p:txBody>
          <a:bodyPr/>
          <a:lstStyle>
            <a:lvl1pPr>
              <a:defRPr sz="1000"/>
            </a:lvl1pPr>
          </a:lstStyle>
          <a:p>
            <a:pPr>
              <a:defRPr/>
            </a:pPr>
            <a:fld id="{764E0121-2FBC-8046-9389-B2EBC3AE5990}" type="datetime1">
              <a:rPr lang="en-US" smtClean="0"/>
              <a:t>1/24/2015</a:t>
            </a:fld>
            <a:endParaRPr lang="en-US" dirty="0"/>
          </a:p>
        </p:txBody>
      </p:sp>
      <p:sp>
        <p:nvSpPr>
          <p:cNvPr id="5" name="Slide Number Placeholder 10"/>
          <p:cNvSpPr>
            <a:spLocks noGrp="1"/>
          </p:cNvSpPr>
          <p:nvPr>
            <p:ph type="sldNum" sz="quarter" idx="11"/>
          </p:nvPr>
        </p:nvSpPr>
        <p:spPr>
          <a:xfrm>
            <a:off x="2971800" y="6172200"/>
            <a:ext cx="685800" cy="365125"/>
          </a:xfrm>
          <a:prstGeom prst="rect">
            <a:avLst/>
          </a:prstGeom>
        </p:spPr>
        <p:txBody>
          <a:bodyPr/>
          <a:lstStyle>
            <a:lvl1pPr>
              <a:defRPr sz="1000"/>
            </a:lvl1pPr>
          </a:lstStyle>
          <a:p>
            <a:pPr>
              <a:defRPr/>
            </a:pPr>
            <a:fld id="{33894B60-85D1-41CA-B057-750C79402358}" type="slidenum">
              <a:rPr lang="en-US"/>
              <a:pPr>
                <a:defRPr/>
              </a:pPr>
              <a:t>‹#›</a:t>
            </a:fld>
            <a:endParaRPr lang="en-US" dirty="0"/>
          </a:p>
        </p:txBody>
      </p:sp>
    </p:spTree>
    <p:extLst>
      <p:ext uri="{BB962C8B-B14F-4D97-AF65-F5344CB8AC3E}">
        <p14:creationId xmlns:p14="http://schemas.microsoft.com/office/powerpoint/2010/main" val="3930652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Technologist">
    <p:spTree>
      <p:nvGrpSpPr>
        <p:cNvPr id="1" name=""/>
        <p:cNvGrpSpPr/>
        <p:nvPr/>
      </p:nvGrpSpPr>
      <p:grpSpPr>
        <a:xfrm>
          <a:off x="0" y="0"/>
          <a:ext cx="0" cy="0"/>
          <a:chOff x="0" y="0"/>
          <a:chExt cx="0" cy="0"/>
        </a:xfrm>
      </p:grpSpPr>
      <p:sp>
        <p:nvSpPr>
          <p:cNvPr id="5" name="Rectangle 4"/>
          <p:cNvSpPr/>
          <p:nvPr/>
        </p:nvSpPr>
        <p:spPr>
          <a:xfrm>
            <a:off x="-1588"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18" descr="shutterstock_2958161.jpg"/>
          <p:cNvPicPr>
            <a:picLocks noChangeAspect="1"/>
          </p:cNvPicPr>
          <p:nvPr/>
        </p:nvPicPr>
        <p:blipFill>
          <a:blip r:embed="rId3">
            <a:extLst>
              <a:ext uri="{28A0092B-C50C-407E-A947-70E740481C1C}">
                <a14:useLocalDpi xmlns:a14="http://schemas.microsoft.com/office/drawing/2010/main" val="0"/>
              </a:ext>
            </a:extLst>
          </a:blip>
          <a:srcRect l="10754" t="15311" r="36530"/>
          <a:stretch>
            <a:fillRect/>
          </a:stretch>
        </p:blipFill>
        <p:spPr bwMode="auto">
          <a:xfrm>
            <a:off x="6870700" y="0"/>
            <a:ext cx="22733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32" descr="ISP2093881.JPG"/>
          <p:cNvPicPr>
            <a:picLocks noChangeAspect="1"/>
          </p:cNvPicPr>
          <p:nvPr/>
        </p:nvPicPr>
        <p:blipFill>
          <a:blip r:embed="rId4">
            <a:extLst>
              <a:ext uri="{28A0092B-C50C-407E-A947-70E740481C1C}">
                <a14:useLocalDpi xmlns:a14="http://schemas.microsoft.com/office/drawing/2010/main" val="0"/>
              </a:ext>
            </a:extLst>
          </a:blip>
          <a:srcRect l="12569" t="19907" b="7997"/>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35" descr="shutterstock_12412126.jpg"/>
          <p:cNvPicPr>
            <a:picLocks noChangeAspect="1"/>
          </p:cNvPicPr>
          <p:nvPr/>
        </p:nvPicPr>
        <p:blipFill>
          <a:blip r:embed="rId5">
            <a:extLst>
              <a:ext uri="{28A0092B-C50C-407E-A947-70E740481C1C}">
                <a14:useLocalDpi xmlns:a14="http://schemas.microsoft.com/office/drawing/2010/main" val="0"/>
              </a:ext>
            </a:extLst>
          </a:blip>
          <a:srcRect l="28596" r="16269"/>
          <a:stretch>
            <a:fillRect/>
          </a:stretch>
        </p:blipFill>
        <p:spPr bwMode="auto">
          <a:xfrm>
            <a:off x="2284413" y="0"/>
            <a:ext cx="22717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9" descr="shutterstock_43012507.jpg"/>
          <p:cNvPicPr>
            <a:picLocks noChangeAspect="1"/>
          </p:cNvPicPr>
          <p:nvPr/>
        </p:nvPicPr>
        <p:blipFill>
          <a:blip r:embed="rId6">
            <a:extLst>
              <a:ext uri="{28A0092B-C50C-407E-A947-70E740481C1C}">
                <a14:useLocalDpi xmlns:a14="http://schemas.microsoft.com/office/drawing/2010/main" val="0"/>
              </a:ext>
            </a:extLst>
          </a:blip>
          <a:srcRect l="41125" r="4950"/>
          <a:stretch>
            <a:fillRect/>
          </a:stretch>
        </p:blipFill>
        <p:spPr bwMode="auto">
          <a:xfrm>
            <a:off x="4573588" y="0"/>
            <a:ext cx="22717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pPr>
              <a:defRPr/>
            </a:pPr>
            <a:fld id="{5E48ED65-8163-284B-A5F1-B9F57DC77EBC}" type="datetime1">
              <a:rPr lang="en-US"/>
              <a:pPr>
                <a:defRPr/>
              </a:pPr>
              <a:t>1/24/2015</a:t>
            </a:fld>
            <a:endParaRPr lang="en-US" dirty="0"/>
          </a:p>
        </p:txBody>
      </p:sp>
      <p:sp>
        <p:nvSpPr>
          <p:cNvPr id="14" name="Slide Number Placeholder 2"/>
          <p:cNvSpPr>
            <a:spLocks noGrp="1"/>
          </p:cNvSpPr>
          <p:nvPr>
            <p:ph type="sldNum" sz="quarter" idx="15"/>
          </p:nvPr>
        </p:nvSpPr>
        <p:spPr/>
        <p:txBody>
          <a:bodyPr/>
          <a:lstStyle>
            <a:lvl1pPr>
              <a:defRPr/>
            </a:lvl1pPr>
          </a:lstStyle>
          <a:p>
            <a:pPr>
              <a:defRPr/>
            </a:pPr>
            <a:fld id="{6355A293-0598-674E-87F9-A3870D2D28D6}" type="slidenum">
              <a:rPr lang="en-US"/>
              <a:pPr>
                <a:defRPr/>
              </a:pPr>
              <a:t>‹#›</a:t>
            </a:fld>
            <a:endParaRPr lang="en-US" dirty="0"/>
          </a:p>
        </p:txBody>
      </p:sp>
    </p:spTree>
    <p:extLst>
      <p:ext uri="{BB962C8B-B14F-4D97-AF65-F5344CB8AC3E}">
        <p14:creationId xmlns:p14="http://schemas.microsoft.com/office/powerpoint/2010/main" val="3089610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eople and Tech">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8" descr="shutterstock_77990686.jpg"/>
          <p:cNvPicPr>
            <a:picLocks noChangeAspect="1"/>
          </p:cNvPicPr>
          <p:nvPr/>
        </p:nvPicPr>
        <p:blipFill>
          <a:blip r:embed="rId3">
            <a:extLst>
              <a:ext uri="{28A0092B-C50C-407E-A947-70E740481C1C}">
                <a14:useLocalDpi xmlns:a14="http://schemas.microsoft.com/office/drawing/2010/main" val="0"/>
              </a:ext>
            </a:extLst>
          </a:blip>
          <a:srcRect l="2861" t="11378" r="-2" b="8519"/>
          <a:stretch>
            <a:fillRect/>
          </a:stretch>
        </p:blipFill>
        <p:spPr bwMode="auto">
          <a:xfrm>
            <a:off x="2286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iStock_000017402661Medium.jpg"/>
          <p:cNvPicPr>
            <a:picLocks noChangeAspect="1"/>
          </p:cNvPicPr>
          <p:nvPr/>
        </p:nvPicPr>
        <p:blipFill>
          <a:blip r:embed="rId4">
            <a:extLst>
              <a:ext uri="{28A0092B-C50C-407E-A947-70E740481C1C}">
                <a14:useLocalDpi xmlns:a14="http://schemas.microsoft.com/office/drawing/2010/main" val="0"/>
              </a:ext>
            </a:extLst>
          </a:blip>
          <a:srcRect l="46613" t="11118" r="6171" b="2959"/>
          <a:stretch>
            <a:fillRect/>
          </a:stretch>
        </p:blipFill>
        <p:spPr bwMode="auto">
          <a:xfrm>
            <a:off x="6858000" y="0"/>
            <a:ext cx="2286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3" descr="shutterstock_32048539.jpg"/>
          <p:cNvPicPr>
            <a:picLocks noChangeAspect="1"/>
          </p:cNvPicPr>
          <p:nvPr/>
        </p:nvPicPr>
        <p:blipFill>
          <a:blip r:embed="rId5">
            <a:extLst>
              <a:ext uri="{28A0092B-C50C-407E-A947-70E740481C1C}">
                <a14:useLocalDpi xmlns:a14="http://schemas.microsoft.com/office/drawing/2010/main" val="0"/>
              </a:ext>
            </a:extLst>
          </a:blip>
          <a:srcRect l="43053" t="3491" r="2" b="4852"/>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15" descr="shutterstock_11304505.jpg"/>
          <p:cNvPicPr>
            <a:picLocks noChangeAspect="1"/>
          </p:cNvPicPr>
          <p:nvPr/>
        </p:nvPicPr>
        <p:blipFill>
          <a:blip r:embed="rId6">
            <a:extLst>
              <a:ext uri="{28A0092B-C50C-407E-A947-70E740481C1C}">
                <a14:useLocalDpi xmlns:a14="http://schemas.microsoft.com/office/drawing/2010/main" val="0"/>
              </a:ext>
            </a:extLst>
          </a:blip>
          <a:srcRect l="4686" r="41415"/>
          <a:stretch>
            <a:fillRect/>
          </a:stretch>
        </p:blipFill>
        <p:spPr bwMode="auto">
          <a:xfrm>
            <a:off x="4572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6"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pPr>
              <a:defRPr/>
            </a:pPr>
            <a:fld id="{75A6F66B-E128-9D4F-AC2D-96A590684299}" type="datetime1">
              <a:rPr lang="en-US"/>
              <a:pPr>
                <a:defRPr/>
              </a:pPr>
              <a:t>1/24/2015</a:t>
            </a:fld>
            <a:endParaRPr lang="en-US" dirty="0"/>
          </a:p>
        </p:txBody>
      </p:sp>
      <p:sp>
        <p:nvSpPr>
          <p:cNvPr id="14" name="Slide Number Placeholder 2"/>
          <p:cNvSpPr>
            <a:spLocks noGrp="1"/>
          </p:cNvSpPr>
          <p:nvPr>
            <p:ph type="sldNum" sz="quarter" idx="15"/>
          </p:nvPr>
        </p:nvSpPr>
        <p:spPr/>
        <p:txBody>
          <a:bodyPr/>
          <a:lstStyle>
            <a:lvl1pPr>
              <a:defRPr/>
            </a:lvl1pPr>
          </a:lstStyle>
          <a:p>
            <a:pPr>
              <a:defRPr/>
            </a:pPr>
            <a:fld id="{A6DEB17E-ADF1-CA40-ACD9-D24AF83ACC49}" type="slidenum">
              <a:rPr lang="en-US"/>
              <a:pPr>
                <a:defRPr/>
              </a:pPr>
              <a:t>‹#›</a:t>
            </a:fld>
            <a:endParaRPr lang="en-US" dirty="0"/>
          </a:p>
        </p:txBody>
      </p:sp>
    </p:spTree>
    <p:extLst>
      <p:ext uri="{BB962C8B-B14F-4D97-AF65-F5344CB8AC3E}">
        <p14:creationId xmlns:p14="http://schemas.microsoft.com/office/powerpoint/2010/main" val="1490689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Aspiration">
    <p:spTree>
      <p:nvGrpSpPr>
        <p:cNvPr id="1" name=""/>
        <p:cNvGrpSpPr/>
        <p:nvPr/>
      </p:nvGrpSpPr>
      <p:grpSpPr>
        <a:xfrm>
          <a:off x="0" y="0"/>
          <a:ext cx="0" cy="0"/>
          <a:chOff x="0" y="0"/>
          <a:chExt cx="0" cy="0"/>
        </a:xfrm>
      </p:grpSpPr>
      <p:sp>
        <p:nvSpPr>
          <p:cNvPr id="5" name="Rectangle 4"/>
          <p:cNvSpPr/>
          <p:nvPr/>
        </p:nvSpPr>
        <p:spPr>
          <a:xfrm>
            <a:off x="0"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cover-rgb.jpg"/>
          <p:cNvPicPr>
            <a:picLocks noChangeAspect="1"/>
          </p:cNvPicPr>
          <p:nvPr/>
        </p:nvPicPr>
        <p:blipFill>
          <a:blip r:embed="rId3">
            <a:extLst>
              <a:ext uri="{28A0092B-C50C-407E-A947-70E740481C1C}">
                <a14:useLocalDpi xmlns:a14="http://schemas.microsoft.com/office/drawing/2010/main" val="0"/>
              </a:ext>
            </a:extLst>
          </a:blip>
          <a:srcRect t="43526" b="24687"/>
          <a:stretch>
            <a:fillRect/>
          </a:stretch>
        </p:blipFill>
        <p:spPr bwMode="auto">
          <a:xfrm>
            <a:off x="0" y="0"/>
            <a:ext cx="9144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4"/>
          </p:nvPr>
        </p:nvSpPr>
        <p:spPr/>
        <p:txBody>
          <a:bodyPr/>
          <a:lstStyle>
            <a:lvl1pPr>
              <a:defRPr/>
            </a:lvl1pPr>
          </a:lstStyle>
          <a:p>
            <a:pPr>
              <a:defRPr/>
            </a:pPr>
            <a:fld id="{061DBC4B-18FA-4641-AED3-09167062A95C}" type="datetime1">
              <a:rPr lang="en-US"/>
              <a:pPr>
                <a:defRPr/>
              </a:pPr>
              <a:t>1/24/2015</a:t>
            </a:fld>
            <a:endParaRPr lang="en-US" dirty="0"/>
          </a:p>
        </p:txBody>
      </p:sp>
      <p:sp>
        <p:nvSpPr>
          <p:cNvPr id="12" name="Slide Number Placeholder 2"/>
          <p:cNvSpPr>
            <a:spLocks noGrp="1"/>
          </p:cNvSpPr>
          <p:nvPr>
            <p:ph type="sldNum" sz="quarter" idx="15"/>
          </p:nvPr>
        </p:nvSpPr>
        <p:spPr/>
        <p:txBody>
          <a:bodyPr/>
          <a:lstStyle>
            <a:lvl1pPr>
              <a:defRPr/>
            </a:lvl1pPr>
          </a:lstStyle>
          <a:p>
            <a:pPr>
              <a:defRPr/>
            </a:pPr>
            <a:fld id="{FA0FCE97-1E5D-3942-9893-29D29393C492}" type="slidenum">
              <a:rPr lang="en-US"/>
              <a:pPr>
                <a:defRPr/>
              </a:pPr>
              <a:t>‹#›</a:t>
            </a:fld>
            <a:endParaRPr lang="en-US" dirty="0"/>
          </a:p>
        </p:txBody>
      </p:sp>
    </p:spTree>
    <p:extLst>
      <p:ext uri="{BB962C8B-B14F-4D97-AF65-F5344CB8AC3E}">
        <p14:creationId xmlns:p14="http://schemas.microsoft.com/office/powerpoint/2010/main" val="3893624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Custom 4 Images">
    <p:spTree>
      <p:nvGrpSpPr>
        <p:cNvPr id="1" name=""/>
        <p:cNvGrpSpPr/>
        <p:nvPr/>
      </p:nvGrpSpPr>
      <p:grpSpPr>
        <a:xfrm>
          <a:off x="0" y="0"/>
          <a:ext cx="0" cy="0"/>
          <a:chOff x="0" y="0"/>
          <a:chExt cx="0" cy="0"/>
        </a:xfrm>
      </p:grpSpPr>
      <p:sp>
        <p:nvSpPr>
          <p:cNvPr id="14" name="Rectangle 13"/>
          <p:cNvSpPr/>
          <p:nvPr/>
        </p:nvSpPr>
        <p:spPr>
          <a:xfrm>
            <a:off x="-11113" y="0"/>
            <a:ext cx="9172576"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74163"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2271889" cy="2809875"/>
          </a:xfrm>
          <a:prstGeom prst="rect">
            <a:avLst/>
          </a:prstGeom>
        </p:spPr>
        <p:txBody>
          <a:bodyPr rtlCol="0">
            <a:normAutofit/>
          </a:bodyPr>
          <a:lstStyle>
            <a:lvl1pPr marL="0" indent="0">
              <a:buFontTx/>
              <a:buNone/>
              <a:defRPr sz="1800"/>
            </a:lvl1pPr>
          </a:lstStyle>
          <a:p>
            <a:pPr lvl="0"/>
            <a:r>
              <a:rPr lang="en-US" noProof="0" smtClean="0"/>
              <a:t>Drag picture to placeholder or click icon to add</a:t>
            </a:r>
            <a:endParaRPr lang="en-US" noProof="0" dirty="0"/>
          </a:p>
        </p:txBody>
      </p:sp>
      <p:sp>
        <p:nvSpPr>
          <p:cNvPr id="9" name="Picture Placeholder 15"/>
          <p:cNvSpPr>
            <a:spLocks noGrp="1"/>
          </p:cNvSpPr>
          <p:nvPr>
            <p:ph type="pic" sz="quarter" idx="14"/>
          </p:nvPr>
        </p:nvSpPr>
        <p:spPr>
          <a:xfrm>
            <a:off x="2285999" y="0"/>
            <a:ext cx="2271889" cy="2809875"/>
          </a:xfrm>
          <a:prstGeom prst="rect">
            <a:avLst/>
          </a:prstGeom>
        </p:spPr>
        <p:txBody>
          <a:bodyPr rtlCol="0">
            <a:normAutofit/>
          </a:bodyPr>
          <a:lstStyle>
            <a:lvl1pPr marL="0" indent="0">
              <a:buFontTx/>
              <a:buNone/>
              <a:defRPr sz="1800"/>
            </a:lvl1pPr>
          </a:lstStyle>
          <a:p>
            <a:pPr lvl="0"/>
            <a:r>
              <a:rPr lang="en-US" noProof="0" smtClean="0"/>
              <a:t>Drag picture to placeholder or click icon to add</a:t>
            </a:r>
            <a:endParaRPr lang="en-US" noProof="0" dirty="0"/>
          </a:p>
        </p:txBody>
      </p:sp>
      <p:sp>
        <p:nvSpPr>
          <p:cNvPr id="10" name="Picture Placeholder 15"/>
          <p:cNvSpPr>
            <a:spLocks noGrp="1"/>
          </p:cNvSpPr>
          <p:nvPr>
            <p:ph type="pic" sz="quarter" idx="15"/>
          </p:nvPr>
        </p:nvSpPr>
        <p:spPr>
          <a:xfrm>
            <a:off x="4571999" y="0"/>
            <a:ext cx="2271889" cy="2809875"/>
          </a:xfrm>
          <a:prstGeom prst="rect">
            <a:avLst/>
          </a:prstGeom>
        </p:spPr>
        <p:txBody>
          <a:bodyPr rtlCol="0">
            <a:normAutofit/>
          </a:bodyPr>
          <a:lstStyle>
            <a:lvl1pPr marL="0" indent="0">
              <a:buFontTx/>
              <a:buNone/>
              <a:defRPr sz="1800"/>
            </a:lvl1pPr>
          </a:lstStyle>
          <a:p>
            <a:pPr lvl="0"/>
            <a:r>
              <a:rPr lang="en-US" noProof="0" smtClean="0"/>
              <a:t>Drag picture to placeholder or click icon to add</a:t>
            </a:r>
            <a:endParaRPr lang="en-US" noProof="0" dirty="0"/>
          </a:p>
        </p:txBody>
      </p:sp>
      <p:sp>
        <p:nvSpPr>
          <p:cNvPr id="11" name="Picture Placeholder 15"/>
          <p:cNvSpPr>
            <a:spLocks noGrp="1"/>
          </p:cNvSpPr>
          <p:nvPr>
            <p:ph type="pic" sz="quarter" idx="16"/>
          </p:nvPr>
        </p:nvSpPr>
        <p:spPr>
          <a:xfrm>
            <a:off x="6857999" y="0"/>
            <a:ext cx="2315683" cy="2809875"/>
          </a:xfrm>
          <a:prstGeom prst="rect">
            <a:avLst/>
          </a:prstGeom>
        </p:spPr>
        <p:txBody>
          <a:bodyPr rtlCol="0">
            <a:normAutofit/>
          </a:bodyPr>
          <a:lstStyle>
            <a:lvl1pPr marL="0" indent="0">
              <a:buFontTx/>
              <a:buNone/>
              <a:defRPr sz="1800"/>
            </a:lvl1pPr>
          </a:lstStyle>
          <a:p>
            <a:pPr lvl="0"/>
            <a:r>
              <a:rPr lang="en-US" noProof="0" smtClean="0"/>
              <a:t>Drag picture to placeholder or click icon to add</a:t>
            </a:r>
            <a:endParaRPr lang="en-US" noProof="0" dirty="0"/>
          </a:p>
        </p:txBody>
      </p:sp>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6" name="Text Placeholder 15"/>
          <p:cNvSpPr>
            <a:spLocks noGrp="1"/>
          </p:cNvSpPr>
          <p:nvPr>
            <p:ph type="body" sz="quarter" idx="17"/>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7" name="Date Placeholder 1"/>
          <p:cNvSpPr>
            <a:spLocks noGrp="1"/>
          </p:cNvSpPr>
          <p:nvPr>
            <p:ph type="dt" sz="half" idx="18"/>
          </p:nvPr>
        </p:nvSpPr>
        <p:spPr/>
        <p:txBody>
          <a:bodyPr/>
          <a:lstStyle>
            <a:lvl1pPr>
              <a:defRPr/>
            </a:lvl1pPr>
          </a:lstStyle>
          <a:p>
            <a:pPr>
              <a:defRPr/>
            </a:pPr>
            <a:fld id="{AB4BF150-A3C3-104C-9179-59C0B0DE31A3}" type="datetime1">
              <a:rPr lang="en-US"/>
              <a:pPr>
                <a:defRPr/>
              </a:pPr>
              <a:t>1/24/2015</a:t>
            </a:fld>
            <a:endParaRPr lang="en-US" dirty="0"/>
          </a:p>
        </p:txBody>
      </p:sp>
      <p:sp>
        <p:nvSpPr>
          <p:cNvPr id="18" name="Slide Number Placeholder 2"/>
          <p:cNvSpPr>
            <a:spLocks noGrp="1"/>
          </p:cNvSpPr>
          <p:nvPr>
            <p:ph type="sldNum" sz="quarter" idx="19"/>
          </p:nvPr>
        </p:nvSpPr>
        <p:spPr/>
        <p:txBody>
          <a:bodyPr/>
          <a:lstStyle>
            <a:lvl1pPr>
              <a:defRPr/>
            </a:lvl1pPr>
          </a:lstStyle>
          <a:p>
            <a:pPr>
              <a:defRPr/>
            </a:pPr>
            <a:fld id="{E6EC6ACD-EA72-FB41-82BD-66EB6B610AEF}" type="slidenum">
              <a:rPr lang="en-US"/>
              <a:pPr>
                <a:defRPr/>
              </a:pPr>
              <a:t>‹#›</a:t>
            </a:fld>
            <a:endParaRPr lang="en-US" dirty="0"/>
          </a:p>
        </p:txBody>
      </p:sp>
    </p:spTree>
    <p:extLst>
      <p:ext uri="{BB962C8B-B14F-4D97-AF65-F5344CB8AC3E}">
        <p14:creationId xmlns:p14="http://schemas.microsoft.com/office/powerpoint/2010/main" val="1252458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Custom 1 Image">
    <p:spTree>
      <p:nvGrpSpPr>
        <p:cNvPr id="1" name=""/>
        <p:cNvGrpSpPr/>
        <p:nvPr/>
      </p:nvGrpSpPr>
      <p:grpSpPr>
        <a:xfrm>
          <a:off x="0" y="0"/>
          <a:ext cx="0" cy="0"/>
          <a:chOff x="0" y="0"/>
          <a:chExt cx="0" cy="0"/>
        </a:xfrm>
      </p:grpSpPr>
      <p:sp>
        <p:nvSpPr>
          <p:cNvPr id="6" name="Rectangle 5"/>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9144001" cy="2809875"/>
          </a:xfrm>
          <a:prstGeom prst="rect">
            <a:avLst/>
          </a:prstGeom>
        </p:spPr>
        <p:txBody>
          <a:bodyPr rtlCol="0">
            <a:normAutofit/>
          </a:bodyPr>
          <a:lstStyle>
            <a:lvl1pPr marL="0" indent="0">
              <a:buFontTx/>
              <a:buNone/>
              <a:defRPr sz="1800"/>
            </a:lvl1pPr>
          </a:lstStyle>
          <a:p>
            <a:pPr lvl="0"/>
            <a:r>
              <a:rPr lang="en-US" noProof="0" smtClean="0"/>
              <a:t>Drag picture to placeholder or click icon to add</a:t>
            </a:r>
            <a:endParaRPr lang="en-US" noProof="0" dirty="0"/>
          </a:p>
        </p:txBody>
      </p:sp>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smtClean="0"/>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smtClean="0"/>
              <a:t>Click to edit Master subtitle style</a:t>
            </a:r>
            <a:endParaRPr lang="en-US" dirty="0"/>
          </a:p>
        </p:txBody>
      </p:sp>
      <p:sp>
        <p:nvSpPr>
          <p:cNvPr id="12" name="Text Placeholder 15"/>
          <p:cNvSpPr>
            <a:spLocks noGrp="1"/>
          </p:cNvSpPr>
          <p:nvPr>
            <p:ph type="body" sz="quarter" idx="14"/>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smtClean="0"/>
              <a:t>Click to edit Master text styles</a:t>
            </a:r>
          </a:p>
        </p:txBody>
      </p:sp>
      <p:sp>
        <p:nvSpPr>
          <p:cNvPr id="11" name="Date Placeholder 1"/>
          <p:cNvSpPr>
            <a:spLocks noGrp="1"/>
          </p:cNvSpPr>
          <p:nvPr>
            <p:ph type="dt" sz="half" idx="15"/>
          </p:nvPr>
        </p:nvSpPr>
        <p:spPr/>
        <p:txBody>
          <a:bodyPr/>
          <a:lstStyle>
            <a:lvl1pPr>
              <a:defRPr/>
            </a:lvl1pPr>
          </a:lstStyle>
          <a:p>
            <a:pPr>
              <a:defRPr/>
            </a:pPr>
            <a:fld id="{6DBDE583-60AA-884C-A5CE-BF1B865B6032}" type="datetime1">
              <a:rPr lang="en-US"/>
              <a:pPr>
                <a:defRPr/>
              </a:pPr>
              <a:t>1/24/2015</a:t>
            </a:fld>
            <a:endParaRPr lang="en-US" dirty="0"/>
          </a:p>
        </p:txBody>
      </p:sp>
      <p:sp>
        <p:nvSpPr>
          <p:cNvPr id="13" name="Slide Number Placeholder 2"/>
          <p:cNvSpPr>
            <a:spLocks noGrp="1"/>
          </p:cNvSpPr>
          <p:nvPr>
            <p:ph type="sldNum" sz="quarter" idx="16"/>
          </p:nvPr>
        </p:nvSpPr>
        <p:spPr/>
        <p:txBody>
          <a:bodyPr/>
          <a:lstStyle>
            <a:lvl1pPr>
              <a:defRPr/>
            </a:lvl1pPr>
          </a:lstStyle>
          <a:p>
            <a:pPr>
              <a:defRPr/>
            </a:pPr>
            <a:fld id="{C080D3A5-9708-8F4C-8053-5C6766873F40}" type="slidenum">
              <a:rPr lang="en-US"/>
              <a:pPr>
                <a:defRPr/>
              </a:pPr>
              <a:t>‹#›</a:t>
            </a:fld>
            <a:endParaRPr lang="en-US" dirty="0"/>
          </a:p>
        </p:txBody>
      </p:sp>
    </p:spTree>
    <p:extLst>
      <p:ext uri="{BB962C8B-B14F-4D97-AF65-F5344CB8AC3E}">
        <p14:creationId xmlns:p14="http://schemas.microsoft.com/office/powerpoint/2010/main" val="759079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smtClean="0"/>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pPr>
              <a:defRPr/>
            </a:pPr>
            <a:fld id="{FF742EE6-F228-A848-AAD6-425DE94CFCF2}" type="slidenum">
              <a:rPr lang="en-US"/>
              <a:pPr>
                <a:defRPr/>
              </a:pPr>
              <a:t>‹#›</a:t>
            </a:fld>
            <a:endParaRPr lang="en-US" dirty="0"/>
          </a:p>
        </p:txBody>
      </p:sp>
      <p:sp>
        <p:nvSpPr>
          <p:cNvPr id="5" name="Date Placeholder 3"/>
          <p:cNvSpPr>
            <a:spLocks noGrp="1"/>
          </p:cNvSpPr>
          <p:nvPr>
            <p:ph type="dt" sz="half" idx="11"/>
          </p:nvPr>
        </p:nvSpPr>
        <p:spPr/>
        <p:txBody>
          <a:bodyPr/>
          <a:lstStyle>
            <a:lvl1pPr>
              <a:defRPr/>
            </a:lvl1pPr>
          </a:lstStyle>
          <a:p>
            <a:pPr>
              <a:defRPr/>
            </a:pPr>
            <a:fld id="{A93E3956-5BF0-9741-A8A0-EC870CD029F6}" type="datetime1">
              <a:rPr lang="en-US"/>
              <a:pPr>
                <a:defRPr/>
              </a:pPr>
              <a:t>1/24/2015</a:t>
            </a:fld>
            <a:endParaRPr lang="en-US" dirty="0"/>
          </a:p>
        </p:txBody>
      </p:sp>
    </p:spTree>
    <p:extLst>
      <p:ext uri="{BB962C8B-B14F-4D97-AF65-F5344CB8AC3E}">
        <p14:creationId xmlns:p14="http://schemas.microsoft.com/office/powerpoint/2010/main" val="1716930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1"/>
          <p:cNvSpPr>
            <a:spLocks noGrp="1"/>
          </p:cNvSpPr>
          <p:nvPr>
            <p:ph type="sldNum" sz="quarter" idx="10"/>
          </p:nvPr>
        </p:nvSpPr>
        <p:spPr/>
        <p:txBody>
          <a:bodyPr/>
          <a:lstStyle>
            <a:lvl1pPr>
              <a:defRPr/>
            </a:lvl1pPr>
          </a:lstStyle>
          <a:p>
            <a:pPr>
              <a:defRPr/>
            </a:pPr>
            <a:fld id="{F0540D16-EBF5-0D44-A21F-B32E9F609578}" type="slidenum">
              <a:rPr lang="en-US"/>
              <a:pPr>
                <a:defRPr/>
              </a:pPr>
              <a:t>‹#›</a:t>
            </a:fld>
            <a:endParaRPr lang="en-US" dirty="0"/>
          </a:p>
        </p:txBody>
      </p:sp>
      <p:sp>
        <p:nvSpPr>
          <p:cNvPr id="4" name="Date Placeholder 2"/>
          <p:cNvSpPr>
            <a:spLocks noGrp="1"/>
          </p:cNvSpPr>
          <p:nvPr>
            <p:ph type="dt" sz="half" idx="11"/>
          </p:nvPr>
        </p:nvSpPr>
        <p:spPr/>
        <p:txBody>
          <a:bodyPr/>
          <a:lstStyle>
            <a:lvl1pPr>
              <a:defRPr/>
            </a:lvl1pPr>
          </a:lstStyle>
          <a:p>
            <a:pPr>
              <a:defRPr/>
            </a:pPr>
            <a:fld id="{18616975-30F2-B74D-B90F-E83C4C9562E7}" type="datetime1">
              <a:rPr lang="en-US"/>
              <a:pPr>
                <a:defRPr/>
              </a:pPr>
              <a:t>1/24/2015</a:t>
            </a:fld>
            <a:endParaRPr lang="en-US" dirty="0"/>
          </a:p>
        </p:txBody>
      </p:sp>
    </p:spTree>
    <p:extLst>
      <p:ext uri="{BB962C8B-B14F-4D97-AF65-F5344CB8AC3E}">
        <p14:creationId xmlns:p14="http://schemas.microsoft.com/office/powerpoint/2010/main" val="3777291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6"/>
          <a:srcRect/>
          <a:stretch>
            <a:fillRect/>
          </a:stretch>
        </a:blipFill>
        <a:effectLst/>
      </p:bgPr>
    </p:bg>
    <p:spTree>
      <p:nvGrpSpPr>
        <p:cNvPr id="1" name=""/>
        <p:cNvGrpSpPr/>
        <p:nvPr/>
      </p:nvGrpSpPr>
      <p:grpSpPr>
        <a:xfrm>
          <a:off x="0" y="0"/>
          <a:ext cx="0" cy="0"/>
          <a:chOff x="0" y="0"/>
          <a:chExt cx="0" cy="0"/>
        </a:xfrm>
      </p:grpSpPr>
      <p:sp>
        <p:nvSpPr>
          <p:cNvPr id="1026" name="Title Placeholder 9"/>
          <p:cNvSpPr>
            <a:spLocks noGrp="1" noChangeAspect="1"/>
          </p:cNvSpPr>
          <p:nvPr>
            <p:ph type="title"/>
          </p:nvPr>
        </p:nvSpPr>
        <p:spPr bwMode="auto">
          <a:xfrm>
            <a:off x="365125" y="134938"/>
            <a:ext cx="83264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2" name="Slide Number Placeholder 1"/>
          <p:cNvSpPr>
            <a:spLocks noGrp="1"/>
          </p:cNvSpPr>
          <p:nvPr>
            <p:ph type="sldNum" sz="quarter" idx="4"/>
          </p:nvPr>
        </p:nvSpPr>
        <p:spPr>
          <a:xfrm>
            <a:off x="444500" y="6356350"/>
            <a:ext cx="358775"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pPr>
              <a:defRPr/>
            </a:pPr>
            <a:fld id="{02B1F015-1154-6F45-9F5A-29B4836DF7ED}" type="slidenum">
              <a:rPr lang="en-US"/>
              <a:pPr>
                <a:defRPr/>
              </a:pPr>
              <a:t>‹#›</a:t>
            </a:fld>
            <a:endParaRPr lang="en-US" dirty="0"/>
          </a:p>
        </p:txBody>
      </p:sp>
      <p:sp>
        <p:nvSpPr>
          <p:cNvPr id="3" name="Date Placeholder 2"/>
          <p:cNvSpPr>
            <a:spLocks noGrp="1"/>
          </p:cNvSpPr>
          <p:nvPr>
            <p:ph type="dt" sz="half" idx="2"/>
          </p:nvPr>
        </p:nvSpPr>
        <p:spPr>
          <a:xfrm>
            <a:off x="865188" y="6356350"/>
            <a:ext cx="1643062"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pPr>
              <a:defRPr/>
            </a:pPr>
            <a:fld id="{C49DE922-2F34-1241-8A40-1B6D2996FA4E}" type="datetime1">
              <a:rPr lang="en-US"/>
              <a:pPr>
                <a:defRPr/>
              </a:pPr>
              <a:t>1/24/2015</a:t>
            </a:fld>
            <a:endParaRPr lang="en-US" dirty="0"/>
          </a:p>
        </p:txBody>
      </p:sp>
      <p:pic>
        <p:nvPicPr>
          <p:cNvPr id="1029" name="Picture 6" descr="ieee_blue_R0G102B161-lg.pn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7377113" y="6226175"/>
            <a:ext cx="13938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3"/>
          <p:cNvSpPr>
            <a:spLocks noChangeArrowheads="1"/>
          </p:cNvSpPr>
          <p:nvPr/>
        </p:nvSpPr>
        <p:spPr bwMode="auto">
          <a:xfrm rot="-5400000">
            <a:off x="9449594" y="5911057"/>
            <a:ext cx="17097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600" dirty="0">
                <a:solidFill>
                  <a:srgbClr val="7F7F7F"/>
                </a:solidFill>
              </a:rPr>
              <a:t>12-CRS-0106 REVISED </a:t>
            </a:r>
            <a:r>
              <a:rPr lang="en-US" sz="600" dirty="0" smtClean="0">
                <a:solidFill>
                  <a:srgbClr val="7F7F7F"/>
                </a:solidFill>
              </a:rPr>
              <a:t>8 </a:t>
            </a:r>
            <a:r>
              <a:rPr lang="en-US" sz="600" dirty="0">
                <a:solidFill>
                  <a:srgbClr val="7F7F7F"/>
                </a:solidFill>
              </a:rPr>
              <a:t>FEB 2013</a:t>
            </a:r>
          </a:p>
        </p:txBody>
      </p:sp>
      <p:sp>
        <p:nvSpPr>
          <p:cNvPr id="1031" name="Text Placeholder 11"/>
          <p:cNvSpPr>
            <a:spLocks noGrp="1"/>
          </p:cNvSpPr>
          <p:nvPr>
            <p:ph type="body" idx="1"/>
          </p:nvPr>
        </p:nvSpPr>
        <p:spPr bwMode="auto">
          <a:xfrm>
            <a:off x="365125" y="1646238"/>
            <a:ext cx="8326438"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95" r:id="rId1"/>
    <p:sldLayoutId id="2147483687" r:id="rId2"/>
    <p:sldLayoutId id="2147483696" r:id="rId3"/>
    <p:sldLayoutId id="2147483697" r:id="rId4"/>
    <p:sldLayoutId id="2147483698" r:id="rId5"/>
    <p:sldLayoutId id="2147483699" r:id="rId6"/>
    <p:sldLayoutId id="2147483700" r:id="rId7"/>
    <p:sldLayoutId id="2147483701" r:id="rId8"/>
    <p:sldLayoutId id="2147483688" r:id="rId9"/>
    <p:sldLayoutId id="2147483689" r:id="rId10"/>
    <p:sldLayoutId id="2147483690" r:id="rId11"/>
    <p:sldLayoutId id="2147483691" r:id="rId12"/>
    <p:sldLayoutId id="2147483692" r:id="rId13"/>
    <p:sldLayoutId id="2147483693" r:id="rId14"/>
    <p:sldLayoutId id="2147483694"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Lst>
  <p:timing>
    <p:tnLst>
      <p:par>
        <p:cTn id="1" dur="indefinite" restart="never" nodeType="tmRoot"/>
      </p:par>
    </p:tnLst>
  </p:timing>
  <p:hf hdr="0" ftr="0"/>
  <p:txStyles>
    <p:titleStyle>
      <a:lvl1pPr algn="l" defTabSz="457200" rtl="0" eaLnBrk="1" fontAlgn="base" hangingPunct="1">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2pPr>
      <a:lvl3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3pPr>
      <a:lvl4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4pPr>
      <a:lvl5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5pPr>
      <a:lvl6pPr marL="4572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6pPr>
      <a:lvl7pPr marL="9144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7pPr>
      <a:lvl8pPr marL="13716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8pPr>
      <a:lvl9pPr marL="18288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9pPr>
    </p:titleStyle>
    <p:bodyStyle>
      <a:lvl1pPr marL="346075" indent="-346075" algn="l" defTabSz="457200" rtl="0" eaLnBrk="1" fontAlgn="base" hangingPunct="1">
        <a:spcBef>
          <a:spcPts val="1800"/>
        </a:spcBef>
        <a:spcAft>
          <a:spcPct val="0"/>
        </a:spcAft>
        <a:buSzPct val="135000"/>
        <a:buBlip>
          <a:blip r:embed="rId28"/>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hyperlink" Target="http://sites.ieee.org/r1/" TargetMode="External"/><Relationship Id="rId2" Type="http://schemas.openxmlformats.org/officeDocument/2006/relationships/hyperlink" Target="http://www.ieeeusa.org/" TargetMode="Externa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linkedin.com/pub" TargetMode="External"/><Relationship Id="rId2" Type="http://schemas.openxmlformats.org/officeDocument/2006/relationships/image" Target="../media/image36.jpeg"/><Relationship Id="rId1" Type="http://schemas.openxmlformats.org/officeDocument/2006/relationships/slideLayout" Target="../slideLayouts/slideLayout18.xml"/><Relationship Id="rId6" Type="http://schemas.openxmlformats.org/officeDocument/2006/relationships/hyperlink" Target="http://on.fb.me/12zS3qu" TargetMode="External"/><Relationship Id="rId5" Type="http://schemas.openxmlformats.org/officeDocument/2006/relationships/hyperlink" Target="http://www.fredmintzer.net/" TargetMode="Externa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2.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2.xml"/><Relationship Id="rId1" Type="http://schemas.openxmlformats.org/officeDocument/2006/relationships/vmlDrawing" Target="../drawings/vmlDrawing1.vml"/><Relationship Id="rId5" Type="http://schemas.openxmlformats.org/officeDocument/2006/relationships/image" Target="../media/image44.png"/><Relationship Id="rId4" Type="http://schemas.openxmlformats.org/officeDocument/2006/relationships/oleObject" Target="../embeddings/Microsoft_Excel_Chart1.xls"/></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gif"/><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scottgrayson.org/spax" TargetMode="Externa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princetonreview.com/" TargetMode="Externa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70.xml.rels><?xml version="1.0" encoding="UTF-8" standalone="yes"?>
<Relationships xmlns="http://schemas.openxmlformats.org/package/2006/relationships"><Relationship Id="rId3" Type="http://schemas.openxmlformats.org/officeDocument/2006/relationships/hyperlink" Target="mailto:jjefferies@comcast.net" TargetMode="External"/><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hyperlink" Target="mailto:Kspedersen@kspedersenpowersolutions.com" TargetMode="External"/><Relationship Id="rId2" Type="http://schemas.openxmlformats.org/officeDocument/2006/relationships/hyperlink" Target="mailto:kspedersen@ieee.org" TargetMode="Externa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80.xml.rels><?xml version="1.0" encoding="UTF-8" standalone="yes"?>
<Relationships xmlns="http://schemas.openxmlformats.org/package/2006/relationships"><Relationship Id="rId3" Type="http://schemas.openxmlformats.org/officeDocument/2006/relationships/hyperlink" Target="http://www.keithgrzelak.com/" TargetMode="External"/><Relationship Id="rId2" Type="http://schemas.openxmlformats.org/officeDocument/2006/relationships/image" Target="../media/image20.png"/><Relationship Id="rId1" Type="http://schemas.openxmlformats.org/officeDocument/2006/relationships/slideLayout" Target="../slideLayouts/slideLayout17.xml"/><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16.xml"/><Relationship Id="rId1" Type="http://schemas.openxmlformats.org/officeDocument/2006/relationships/vmlDrawing" Target="../drawings/vmlDrawing2.vml"/><Relationship Id="rId4" Type="http://schemas.openxmlformats.org/officeDocument/2006/relationships/image" Target="../media/image77.emf"/></Relationships>
</file>

<file path=ppt/slides/_rels/slide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hyperlink" Target="http://www.linkedin.com/pub/keith-grzelak/0/183/676/" TargetMode="External"/><Relationship Id="rId2" Type="http://schemas.openxmlformats.org/officeDocument/2006/relationships/image" Target="../media/image20.png"/><Relationship Id="rId1" Type="http://schemas.openxmlformats.org/officeDocument/2006/relationships/slideLayout" Target="../slideLayouts/slideLayout17.xml"/><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08573" y="234778"/>
            <a:ext cx="8699500" cy="883507"/>
          </a:xfrm>
        </p:spPr>
        <p:txBody>
          <a:bodyPr/>
          <a:lstStyle/>
          <a:p>
            <a:r>
              <a:rPr lang="en-US" altLang="en-US" sz="3000" dirty="0" smtClean="0"/>
              <a:t>Joint Region 4/Region 6 </a:t>
            </a:r>
            <a:r>
              <a:rPr lang="en-US" altLang="en-US" sz="3000" dirty="0" smtClean="0"/>
              <a:t>Meeting</a:t>
            </a:r>
            <a:br>
              <a:rPr lang="en-US" altLang="en-US" sz="3000" dirty="0" smtClean="0"/>
            </a:br>
            <a:r>
              <a:rPr lang="en-US" altLang="en-US" sz="2400" b="0" dirty="0" smtClean="0"/>
              <a:t>Region 4 Director Bob Parro</a:t>
            </a:r>
            <a:br>
              <a:rPr lang="en-US" altLang="en-US" sz="2400" b="0" dirty="0" smtClean="0"/>
            </a:br>
            <a:r>
              <a:rPr lang="en-US" altLang="en-US" sz="2400" b="0" dirty="0" smtClean="0"/>
              <a:t>Region 6 Director Tom Coughlin</a:t>
            </a:r>
            <a:endParaRPr lang="en-US" altLang="en-US" sz="3000" b="0" dirty="0" smtClean="0"/>
          </a:p>
        </p:txBody>
      </p:sp>
      <p:sp>
        <p:nvSpPr>
          <p:cNvPr id="11267" name="Content Placeholder 2"/>
          <p:cNvSpPr>
            <a:spLocks noGrp="1"/>
          </p:cNvSpPr>
          <p:nvPr>
            <p:ph idx="1"/>
          </p:nvPr>
        </p:nvSpPr>
        <p:spPr>
          <a:xfrm>
            <a:off x="293688" y="1680519"/>
            <a:ext cx="8850312" cy="4497859"/>
          </a:xfrm>
        </p:spPr>
        <p:txBody>
          <a:bodyPr/>
          <a:lstStyle/>
          <a:p>
            <a:r>
              <a:rPr lang="en-US" altLang="en-US" sz="2400" dirty="0"/>
              <a:t>Welcome</a:t>
            </a:r>
          </a:p>
          <a:p>
            <a:r>
              <a:rPr lang="en-US" altLang="en-US" sz="2400" dirty="0"/>
              <a:t>Plan for rest of meeting</a:t>
            </a:r>
          </a:p>
          <a:p>
            <a:endParaRPr lang="en-US" altLang="en-US" dirty="0" smtClean="0"/>
          </a:p>
        </p:txBody>
      </p:sp>
      <p:sp>
        <p:nvSpPr>
          <p:cNvPr id="11268"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6D5204E5-6F8E-4DC5-A115-4D3320CF41E8}" type="slidenum">
              <a:rPr lang="en-US" altLang="en-US" sz="1000" smtClean="0">
                <a:solidFill>
                  <a:srgbClr val="898989"/>
                </a:solidFill>
                <a:latin typeface="Arial" charset="0"/>
              </a:rPr>
              <a:pPr>
                <a:spcBef>
                  <a:spcPct val="0"/>
                </a:spcBef>
                <a:buClrTx/>
                <a:buSzTx/>
                <a:buFontTx/>
                <a:buNone/>
              </a:pPr>
              <a:t>1</a:t>
            </a:fld>
            <a:endParaRPr lang="en-US" altLang="en-US" sz="1000" smtClean="0">
              <a:solidFill>
                <a:srgbClr val="898989"/>
              </a:solidFill>
              <a:latin typeface="Arial" charset="0"/>
            </a:endParaRPr>
          </a:p>
        </p:txBody>
      </p:sp>
      <p:sp>
        <p:nvSpPr>
          <p:cNvPr id="1126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defTabSz="45720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defTabSz="4572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defTabSz="4572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defTabSz="4572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eaLnBrk="1" hangingPunct="1">
              <a:spcBef>
                <a:spcPct val="0"/>
              </a:spcBef>
              <a:buClrTx/>
              <a:buSzTx/>
              <a:buFontTx/>
              <a:buNone/>
            </a:pPr>
            <a:r>
              <a:rPr lang="en-US" altLang="en-US" sz="1000" smtClean="0">
                <a:solidFill>
                  <a:srgbClr val="898989"/>
                </a:solidFill>
                <a:latin typeface="Arial" charset="0"/>
              </a:rPr>
              <a:t>1/19/15</a:t>
            </a:r>
          </a:p>
        </p:txBody>
      </p:sp>
    </p:spTree>
    <p:extLst>
      <p:ext uri="{BB962C8B-B14F-4D97-AF65-F5344CB8AC3E}">
        <p14:creationId xmlns:p14="http://schemas.microsoft.com/office/powerpoint/2010/main" val="2790172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8060" y="255408"/>
            <a:ext cx="8926512" cy="533400"/>
          </a:xfrm>
        </p:spPr>
        <p:txBody>
          <a:bodyPr/>
          <a:lstStyle/>
          <a:p>
            <a:r>
              <a:rPr lang="en-US" altLang="en-US" sz="2400" dirty="0" smtClean="0"/>
              <a:t>Fred </a:t>
            </a:r>
            <a:r>
              <a:rPr lang="en-US" altLang="en-US" sz="2400" dirty="0" err="1" smtClean="0"/>
              <a:t>Mintzer</a:t>
            </a:r>
            <a:r>
              <a:rPr lang="en-US" altLang="en-US" sz="2400" dirty="0" smtClean="0"/>
              <a:t/>
            </a:r>
            <a:br>
              <a:rPr lang="en-US" altLang="en-US" sz="2400" dirty="0" smtClean="0"/>
            </a:br>
            <a:r>
              <a:rPr lang="en-US" altLang="en-US" sz="2400" dirty="0" smtClean="0"/>
              <a:t>2016 IEEE </a:t>
            </a:r>
            <a:r>
              <a:rPr lang="en-US" altLang="en-US" sz="2400" dirty="0" smtClean="0"/>
              <a:t>President-Elect Candidate</a:t>
            </a:r>
          </a:p>
        </p:txBody>
      </p:sp>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10</a:t>
            </a:fld>
            <a:endParaRPr lang="en-US" altLang="en-US" sz="1000" smtClean="0">
              <a:solidFill>
                <a:srgbClr val="898989"/>
              </a:solidFill>
              <a:latin typeface="Arial" charset="0"/>
            </a:endParaRPr>
          </a:p>
        </p:txBody>
      </p:sp>
      <p:sp>
        <p:nvSpPr>
          <p:cNvPr id="1229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defTabSz="45720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defTabSz="4572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defTabSz="4572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defTabSz="4572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eaLnBrk="1" hangingPunct="1">
              <a:spcBef>
                <a:spcPct val="0"/>
              </a:spcBef>
              <a:buClrTx/>
              <a:buSzTx/>
              <a:buFontTx/>
              <a:buNone/>
            </a:pPr>
            <a:r>
              <a:rPr lang="en-US" altLang="en-US" sz="1000" smtClean="0">
                <a:solidFill>
                  <a:srgbClr val="898989"/>
                </a:solidFill>
                <a:latin typeface="Arial" charset="0"/>
              </a:rPr>
              <a:t>1/19/15</a:t>
            </a:r>
          </a:p>
        </p:txBody>
      </p:sp>
      <p:sp>
        <p:nvSpPr>
          <p:cNvPr id="12293" name="Content Placeholder 2"/>
          <p:cNvSpPr>
            <a:spLocks noGrp="1"/>
          </p:cNvSpPr>
          <p:nvPr>
            <p:ph idx="1"/>
          </p:nvPr>
        </p:nvSpPr>
        <p:spPr>
          <a:xfrm>
            <a:off x="293688" y="1493838"/>
            <a:ext cx="6559499" cy="4862512"/>
          </a:xfrm>
        </p:spPr>
        <p:txBody>
          <a:bodyPr/>
          <a:lstStyle/>
          <a:p>
            <a:r>
              <a:rPr lang="en-US" dirty="0" smtClean="0"/>
              <a:t>Retired IBM Research Master Inventor</a:t>
            </a:r>
          </a:p>
          <a:p>
            <a:r>
              <a:rPr lang="en-US" dirty="0" smtClean="0"/>
              <a:t>Developed new technologies for image database applications</a:t>
            </a:r>
          </a:p>
          <a:p>
            <a:r>
              <a:rPr lang="en-US" dirty="0" smtClean="0"/>
              <a:t>Validated them against cultural institutions</a:t>
            </a:r>
          </a:p>
          <a:p>
            <a:pPr lvl="1"/>
            <a:r>
              <a:rPr lang="en-US" dirty="0" smtClean="0"/>
              <a:t>Vatican Library</a:t>
            </a:r>
          </a:p>
          <a:p>
            <a:pPr lvl="1"/>
            <a:r>
              <a:rPr lang="en-US" dirty="0" smtClean="0"/>
              <a:t>Russia’s Hermitage Museum</a:t>
            </a:r>
          </a:p>
          <a:p>
            <a:pPr lvl="1"/>
            <a:r>
              <a:rPr lang="en-US" dirty="0" smtClean="0"/>
              <a:t>Egyptian Museum in Cairo</a:t>
            </a:r>
          </a:p>
          <a:p>
            <a:r>
              <a:rPr lang="en-US" dirty="0" smtClean="0"/>
              <a:t>Developed new technologies for digital imaging, computer graphics and data visualization</a:t>
            </a:r>
          </a:p>
        </p:txBody>
      </p:sp>
      <p:pic>
        <p:nvPicPr>
          <p:cNvPr id="7" name="Picture 8" descr="Fred Mintzer - 2014"/>
          <p:cNvPicPr>
            <a:picLocks noChangeAspect="1" noChangeArrowheads="1"/>
          </p:cNvPicPr>
          <p:nvPr/>
        </p:nvPicPr>
        <p:blipFill>
          <a:blip r:embed="rId3">
            <a:extLst>
              <a:ext uri="{28A0092B-C50C-407E-A947-70E740481C1C}">
                <a14:useLocalDpi xmlns:a14="http://schemas.microsoft.com/office/drawing/2010/main" val="0"/>
              </a:ext>
            </a:extLst>
          </a:blip>
          <a:srcRect b="8333"/>
          <a:stretch>
            <a:fillRect/>
          </a:stretch>
        </p:blipFill>
        <p:spPr bwMode="auto">
          <a:xfrm>
            <a:off x="6776179" y="1577400"/>
            <a:ext cx="2250959" cy="275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6181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8060" y="255408"/>
            <a:ext cx="8926512" cy="533400"/>
          </a:xfrm>
        </p:spPr>
        <p:txBody>
          <a:bodyPr/>
          <a:lstStyle/>
          <a:p>
            <a:r>
              <a:rPr lang="en-US" altLang="en-US" sz="2400" dirty="0" smtClean="0"/>
              <a:t>Fred </a:t>
            </a:r>
            <a:r>
              <a:rPr lang="en-US" altLang="en-US" sz="2400" dirty="0" err="1" smtClean="0"/>
              <a:t>Mintzer</a:t>
            </a:r>
            <a:r>
              <a:rPr lang="en-US" altLang="en-US" sz="2400" dirty="0" smtClean="0"/>
              <a:t/>
            </a:r>
            <a:br>
              <a:rPr lang="en-US" altLang="en-US" sz="2400" dirty="0" smtClean="0"/>
            </a:br>
            <a:r>
              <a:rPr lang="en-US" altLang="en-US" sz="2400" dirty="0" smtClean="0"/>
              <a:t>2016 IEEE </a:t>
            </a:r>
            <a:r>
              <a:rPr lang="en-US" altLang="en-US" sz="2400" dirty="0" smtClean="0"/>
              <a:t>President-Elect Candidate</a:t>
            </a:r>
          </a:p>
        </p:txBody>
      </p:sp>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11</a:t>
            </a:fld>
            <a:endParaRPr lang="en-US" altLang="en-US" sz="1000" smtClean="0">
              <a:solidFill>
                <a:srgbClr val="898989"/>
              </a:solidFill>
              <a:latin typeface="Arial" charset="0"/>
            </a:endParaRPr>
          </a:p>
        </p:txBody>
      </p:sp>
      <p:sp>
        <p:nvSpPr>
          <p:cNvPr id="1229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defTabSz="45720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defTabSz="4572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defTabSz="4572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defTabSz="4572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eaLnBrk="1" hangingPunct="1">
              <a:spcBef>
                <a:spcPct val="0"/>
              </a:spcBef>
              <a:buClrTx/>
              <a:buSzTx/>
              <a:buFontTx/>
              <a:buNone/>
            </a:pPr>
            <a:r>
              <a:rPr lang="en-US" altLang="en-US" sz="1000" smtClean="0">
                <a:solidFill>
                  <a:srgbClr val="898989"/>
                </a:solidFill>
                <a:latin typeface="Arial" charset="0"/>
              </a:rPr>
              <a:t>1/19/15</a:t>
            </a:r>
          </a:p>
        </p:txBody>
      </p:sp>
      <p:sp>
        <p:nvSpPr>
          <p:cNvPr id="12293" name="Content Placeholder 2"/>
          <p:cNvSpPr>
            <a:spLocks noGrp="1"/>
          </p:cNvSpPr>
          <p:nvPr>
            <p:ph idx="1"/>
          </p:nvPr>
        </p:nvSpPr>
        <p:spPr>
          <a:xfrm>
            <a:off x="293688" y="1493838"/>
            <a:ext cx="6559499" cy="4862512"/>
          </a:xfrm>
        </p:spPr>
        <p:txBody>
          <a:bodyPr/>
          <a:lstStyle/>
          <a:p>
            <a:r>
              <a:rPr lang="en-US" dirty="0" smtClean="0"/>
              <a:t>&gt;25 patents, 50 publications, several IBM product offerings</a:t>
            </a:r>
          </a:p>
          <a:p>
            <a:r>
              <a:rPr lang="en-US" dirty="0" smtClean="0"/>
              <a:t>Member of IBM Academy of Technology</a:t>
            </a:r>
          </a:p>
          <a:p>
            <a:r>
              <a:rPr lang="en-US" dirty="0" smtClean="0"/>
              <a:t>IEEE Life Fellow</a:t>
            </a:r>
          </a:p>
          <a:p>
            <a:r>
              <a:rPr lang="en-US" dirty="0" smtClean="0"/>
              <a:t>BSEE from Rutgers University</a:t>
            </a:r>
          </a:p>
          <a:p>
            <a:r>
              <a:rPr lang="en-US" dirty="0" smtClean="0"/>
              <a:t>PhD in EECS from Princeton University</a:t>
            </a:r>
            <a:endParaRPr lang="en-US" dirty="0"/>
          </a:p>
        </p:txBody>
      </p:sp>
      <p:pic>
        <p:nvPicPr>
          <p:cNvPr id="7" name="Picture 8" descr="Fred Mintzer - 2014"/>
          <p:cNvPicPr>
            <a:picLocks noChangeAspect="1" noChangeArrowheads="1"/>
          </p:cNvPicPr>
          <p:nvPr/>
        </p:nvPicPr>
        <p:blipFill>
          <a:blip r:embed="rId3">
            <a:extLst>
              <a:ext uri="{28A0092B-C50C-407E-A947-70E740481C1C}">
                <a14:useLocalDpi xmlns:a14="http://schemas.microsoft.com/office/drawing/2010/main" val="0"/>
              </a:ext>
            </a:extLst>
          </a:blip>
          <a:srcRect b="8333"/>
          <a:stretch>
            <a:fillRect/>
          </a:stretch>
        </p:blipFill>
        <p:spPr bwMode="auto">
          <a:xfrm>
            <a:off x="6776179" y="1577400"/>
            <a:ext cx="2250959" cy="275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0218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txBox="1">
            <a:spLocks noGrp="1"/>
          </p:cNvSpPr>
          <p:nvPr/>
        </p:nvSpPr>
        <p:spPr>
          <a:xfrm>
            <a:off x="865188" y="6356350"/>
            <a:ext cx="1643062" cy="365125"/>
          </a:xfrm>
          <a:prstGeom prst="rect">
            <a:avLst/>
          </a:prstGeom>
          <a:noFill/>
        </p:spPr>
        <p:txBody>
          <a:bodyPr lIns="0" anchor="ctr"/>
          <a:lstStyle/>
          <a:p>
            <a:pPr eaLnBrk="1" fontAlgn="auto" hangingPunct="1">
              <a:spcBef>
                <a:spcPts val="0"/>
              </a:spcBef>
              <a:spcAft>
                <a:spcPts val="0"/>
              </a:spcAft>
              <a:defRPr/>
            </a:pPr>
            <a:fld id="{5BB9E4D3-F80A-BB4B-8FD5-37E8CBED91A1}" type="datetime1">
              <a:rPr lang="en-US" sz="1050">
                <a:solidFill>
                  <a:schemeClr val="tx1">
                    <a:tint val="75000"/>
                  </a:schemeClr>
                </a:solidFill>
                <a:latin typeface="+mn-lt"/>
                <a:ea typeface="+mn-ea"/>
              </a:rPr>
              <a:pPr eaLnBrk="1" fontAlgn="auto" hangingPunct="1">
                <a:spcBef>
                  <a:spcPts val="0"/>
                </a:spcBef>
                <a:spcAft>
                  <a:spcPts val="0"/>
                </a:spcAft>
                <a:defRPr/>
              </a:pPr>
              <a:t>1/24/2015</a:t>
            </a:fld>
            <a:endParaRPr lang="en-US" sz="1050" dirty="0">
              <a:solidFill>
                <a:schemeClr val="tx1">
                  <a:tint val="75000"/>
                </a:schemeClr>
              </a:solidFill>
              <a:latin typeface="+mn-lt"/>
              <a:ea typeface="+mn-ea"/>
            </a:endParaRPr>
          </a:p>
        </p:txBody>
      </p:sp>
      <p:sp>
        <p:nvSpPr>
          <p:cNvPr id="12291" name="Slide Number Placeholder 2"/>
          <p:cNvSpPr txBox="1">
            <a:spLocks noGrp="1"/>
          </p:cNvSpPr>
          <p:nvPr/>
        </p:nvSpPr>
        <p:spPr bwMode="auto">
          <a:xfrm>
            <a:off x="444500" y="6356350"/>
            <a:ext cx="3587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a:defRPr>
                <a:solidFill>
                  <a:schemeClr val="tx1"/>
                </a:solidFill>
                <a:latin typeface="Verdana" pitchFamily="34" charset="0"/>
                <a:ea typeface="ＭＳ Ｐゴシック" pitchFamily="34" charset="-128"/>
              </a:defRPr>
            </a:lvl1pPr>
            <a:lvl2pPr marL="742950" indent="-285750">
              <a:defRPr>
                <a:solidFill>
                  <a:schemeClr val="tx1"/>
                </a:solidFill>
                <a:latin typeface="Verdana" pitchFamily="34" charset="0"/>
                <a:ea typeface="ＭＳ Ｐゴシック" pitchFamily="34" charset="-128"/>
              </a:defRPr>
            </a:lvl2pPr>
            <a:lvl3pPr marL="1143000" indent="-228600">
              <a:defRPr>
                <a:solidFill>
                  <a:schemeClr val="tx1"/>
                </a:solidFill>
                <a:latin typeface="Verdana" pitchFamily="34" charset="0"/>
                <a:ea typeface="ＭＳ Ｐゴシック" pitchFamily="34" charset="-128"/>
              </a:defRPr>
            </a:lvl3pPr>
            <a:lvl4pPr marL="1600200" indent="-228600">
              <a:defRPr>
                <a:solidFill>
                  <a:schemeClr val="tx1"/>
                </a:solidFill>
                <a:latin typeface="Verdana" pitchFamily="34" charset="0"/>
                <a:ea typeface="ＭＳ Ｐゴシック" pitchFamily="34" charset="-128"/>
              </a:defRPr>
            </a:lvl4pPr>
            <a:lvl5pPr marL="2057400" indent="-228600">
              <a:defRPr>
                <a:solidFill>
                  <a:schemeClr val="tx1"/>
                </a:solidFill>
                <a:latin typeface="Verdana"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fld id="{1981E46B-C80D-460A-B782-267FCBFD9AFE}" type="slidenum">
              <a:rPr lang="en-US" altLang="en-US" sz="1000">
                <a:solidFill>
                  <a:srgbClr val="898989"/>
                </a:solidFill>
              </a:rPr>
              <a:pPr eaLnBrk="1" hangingPunct="1"/>
              <a:t>12</a:t>
            </a:fld>
            <a:endParaRPr lang="en-US" altLang="en-US" sz="1000">
              <a:solidFill>
                <a:srgbClr val="898989"/>
              </a:solidFill>
            </a:endParaRPr>
          </a:p>
        </p:txBody>
      </p:sp>
      <p:sp>
        <p:nvSpPr>
          <p:cNvPr id="4" name="Title 3"/>
          <p:cNvSpPr>
            <a:spLocks noGrp="1"/>
          </p:cNvSpPr>
          <p:nvPr>
            <p:ph type="ctrTitle" idx="4294967295"/>
          </p:nvPr>
        </p:nvSpPr>
        <p:spPr>
          <a:xfrm>
            <a:off x="450850" y="3157538"/>
            <a:ext cx="7908925" cy="765175"/>
          </a:xfrm>
        </p:spPr>
        <p:txBody>
          <a:bodyPr/>
          <a:lstStyle/>
          <a:p>
            <a:pPr eaLnBrk="1" hangingPunct="1">
              <a:lnSpc>
                <a:spcPct val="90000"/>
              </a:lnSpc>
              <a:defRPr/>
            </a:pPr>
            <a:r>
              <a:rPr lang="en-US" sz="2800" dirty="0" smtClean="0">
                <a:latin typeface="+mn-lt"/>
              </a:rPr>
              <a:t>Fred Mintzer</a:t>
            </a:r>
          </a:p>
        </p:txBody>
      </p:sp>
      <p:sp>
        <p:nvSpPr>
          <p:cNvPr id="12293" name="Subtitle 4"/>
          <p:cNvSpPr>
            <a:spLocks noGrp="1"/>
          </p:cNvSpPr>
          <p:nvPr>
            <p:ph type="subTitle" idx="4294967295"/>
          </p:nvPr>
        </p:nvSpPr>
        <p:spPr>
          <a:xfrm>
            <a:off x="450850" y="3668713"/>
            <a:ext cx="8488363" cy="430212"/>
          </a:xfrm>
        </p:spPr>
        <p:txBody>
          <a:bodyPr/>
          <a:lstStyle/>
          <a:p>
            <a:pPr marL="0" indent="0" eaLnBrk="1" hangingPunct="1">
              <a:lnSpc>
                <a:spcPct val="90000"/>
              </a:lnSpc>
              <a:buFont typeface="Wingdings" pitchFamily="2" charset="2"/>
              <a:buNone/>
            </a:pPr>
            <a:r>
              <a:rPr lang="en-US" altLang="en-US" sz="2200" smtClean="0">
                <a:solidFill>
                  <a:srgbClr val="FFFFFF"/>
                </a:solidFill>
              </a:rPr>
              <a:t>a candidate for </a:t>
            </a:r>
            <a:r>
              <a:rPr lang="en-US" altLang="en-US" sz="2200" b="1" smtClean="0">
                <a:solidFill>
                  <a:srgbClr val="FFFFFF"/>
                </a:solidFill>
              </a:rPr>
              <a:t>2016 IEEE President-Elect</a:t>
            </a:r>
            <a:endParaRPr lang="en-US" altLang="en-US" sz="2200" smtClean="0">
              <a:solidFill>
                <a:srgbClr val="FFFFFF"/>
              </a:solidFill>
            </a:endParaRPr>
          </a:p>
        </p:txBody>
      </p:sp>
      <p:sp>
        <p:nvSpPr>
          <p:cNvPr id="12294" name="Text Placeholder 5"/>
          <p:cNvSpPr>
            <a:spLocks noGrp="1"/>
          </p:cNvSpPr>
          <p:nvPr>
            <p:ph type="body" sz="quarter" idx="4294967295"/>
          </p:nvPr>
        </p:nvSpPr>
        <p:spPr>
          <a:xfrm>
            <a:off x="201613" y="4505325"/>
            <a:ext cx="8613775" cy="1196975"/>
          </a:xfrm>
        </p:spPr>
        <p:txBody>
          <a:bodyPr/>
          <a:lstStyle/>
          <a:p>
            <a:pPr marL="247650" lvl="1" indent="0" eaLnBrk="1" hangingPunct="1">
              <a:buFontTx/>
              <a:buNone/>
            </a:pPr>
            <a:r>
              <a:rPr lang="en-US" altLang="en-US" smtClean="0">
                <a:solidFill>
                  <a:schemeClr val="bg1"/>
                </a:solidFill>
              </a:rPr>
              <a:t>R4/R6 joint meeting</a:t>
            </a:r>
          </a:p>
          <a:p>
            <a:pPr marL="247650" lvl="1" indent="0" eaLnBrk="1" hangingPunct="1">
              <a:buFontTx/>
              <a:buNone/>
            </a:pPr>
            <a:r>
              <a:rPr lang="en-US" altLang="en-US" smtClean="0">
                <a:solidFill>
                  <a:schemeClr val="bg1"/>
                </a:solidFill>
              </a:rPr>
              <a:t>San Diego, CA                                               24 January 2015</a:t>
            </a:r>
          </a:p>
          <a:p>
            <a:pPr marL="247650" lvl="1" indent="0" eaLnBrk="1" hangingPunct="1">
              <a:buFontTx/>
              <a:buNone/>
            </a:pPr>
            <a:r>
              <a:rPr lang="en-US" altLang="en-US" smtClean="0">
                <a:solidFill>
                  <a:schemeClr val="bg1"/>
                </a:solidFill>
              </a:rPr>
              <a:t>Fred Mintzer  </a:t>
            </a:r>
          </a:p>
        </p:txBody>
      </p:sp>
      <p:sp>
        <p:nvSpPr>
          <p:cNvPr id="12295" name="Rectangle 8"/>
          <p:cNvSpPr>
            <a:spLocks noChangeArrowheads="1"/>
          </p:cNvSpPr>
          <p:nvPr/>
        </p:nvSpPr>
        <p:spPr bwMode="auto">
          <a:xfrm>
            <a:off x="1563688" y="2514600"/>
            <a:ext cx="18415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Verdana" pitchFamily="34" charset="0"/>
                <a:ea typeface="ＭＳ Ｐゴシック" pitchFamily="34" charset="-128"/>
              </a:defRPr>
            </a:lvl1pPr>
            <a:lvl2pPr marL="742950" indent="-285750">
              <a:defRPr>
                <a:solidFill>
                  <a:schemeClr val="tx1"/>
                </a:solidFill>
                <a:latin typeface="Verdana" pitchFamily="34" charset="0"/>
                <a:ea typeface="ＭＳ Ｐゴシック" pitchFamily="34" charset="-128"/>
              </a:defRPr>
            </a:lvl2pPr>
            <a:lvl3pPr marL="1143000" indent="-228600">
              <a:defRPr>
                <a:solidFill>
                  <a:schemeClr val="tx1"/>
                </a:solidFill>
                <a:latin typeface="Verdana" pitchFamily="34" charset="0"/>
                <a:ea typeface="ＭＳ Ｐゴシック" pitchFamily="34" charset="-128"/>
              </a:defRPr>
            </a:lvl3pPr>
            <a:lvl4pPr marL="1600200" indent="-228600">
              <a:defRPr>
                <a:solidFill>
                  <a:schemeClr val="tx1"/>
                </a:solidFill>
                <a:latin typeface="Verdana" pitchFamily="34" charset="0"/>
                <a:ea typeface="ＭＳ Ｐゴシック" pitchFamily="34" charset="-128"/>
              </a:defRPr>
            </a:lvl4pPr>
            <a:lvl5pPr marL="2057400" indent="-228600">
              <a:defRPr>
                <a:solidFill>
                  <a:schemeClr val="tx1"/>
                </a:solidFill>
                <a:latin typeface="Verdana"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endParaRPr lang="en-US" altLang="en-US" sz="600" b="1"/>
          </a:p>
          <a:p>
            <a:endParaRPr lang="en-US" altLang="en-US"/>
          </a:p>
        </p:txBody>
      </p:sp>
      <p:graphicFrame>
        <p:nvGraphicFramePr>
          <p:cNvPr id="63497" name="Group 9"/>
          <p:cNvGraphicFramePr>
            <a:graphicFrameLocks noGrp="1"/>
          </p:cNvGraphicFramePr>
          <p:nvPr/>
        </p:nvGraphicFramePr>
        <p:xfrm>
          <a:off x="5183188" y="2973388"/>
          <a:ext cx="1905000" cy="1371600"/>
        </p:xfrm>
        <a:graphic>
          <a:graphicData uri="http://schemas.openxmlformats.org/drawingml/2006/table">
            <a:tbl>
              <a:tblPr/>
              <a:tblGrid>
                <a:gridCol w="952500"/>
                <a:gridCol w="952500"/>
              </a:tblGrid>
              <a:tr h="1098550">
                <a:tc>
                  <a:txBody>
                    <a:bodyPr/>
                    <a:lstStyle>
                      <a:lvl1pPr eaLnBrk="0" hangingPunct="0">
                        <a:spcBef>
                          <a:spcPts val="1800"/>
                        </a:spcBef>
                        <a:buSzPct val="135000"/>
                        <a:defRPr sz="2000">
                          <a:solidFill>
                            <a:schemeClr val="tx1"/>
                          </a:solidFill>
                          <a:latin typeface="Verdana" panose="020B0604030504040204" pitchFamily="34" charset="0"/>
                          <a:ea typeface="ＭＳ Ｐゴシック" panose="020B0600070205080204" pitchFamily="34" charset="-128"/>
                        </a:defRPr>
                      </a:lvl1pPr>
                      <a:lvl2pPr eaLnBrk="0" hangingPunct="0">
                        <a:spcBef>
                          <a:spcPts val="800"/>
                        </a:spcBef>
                        <a:buClr>
                          <a:srgbClr val="595959"/>
                        </a:buClr>
                        <a:buFont typeface="Lucida Grande" pitchFamily="-84" charset="0"/>
                        <a:defRPr>
                          <a:solidFill>
                            <a:schemeClr val="tx1"/>
                          </a:solidFill>
                          <a:latin typeface="Verdana" panose="020B0604030504040204" pitchFamily="34" charset="0"/>
                          <a:ea typeface="ＭＳ Ｐゴシック" panose="020B0600070205080204" pitchFamily="34" charset="-128"/>
                        </a:defRPr>
                      </a:lvl2pPr>
                      <a:lvl3pPr eaLnBrk="0" hangingPunct="0">
                        <a:spcBef>
                          <a:spcPts val="700"/>
                        </a:spcBef>
                        <a:buClr>
                          <a:srgbClr val="595959"/>
                        </a:buClr>
                        <a:buFont typeface="Wingdings" panose="05000000000000000000" pitchFamily="2" charset="2"/>
                        <a:defRPr sz="1600">
                          <a:solidFill>
                            <a:schemeClr val="tx1"/>
                          </a:solidFill>
                          <a:latin typeface="Verdana" panose="020B0604030504040204" pitchFamily="34" charset="0"/>
                          <a:ea typeface="ＭＳ Ｐゴシック" panose="020B0600070205080204" pitchFamily="34" charset="-128"/>
                        </a:defRPr>
                      </a:lvl3pPr>
                      <a:lvl4pPr eaLnBrk="0" hangingPunct="0">
                        <a:spcBef>
                          <a:spcPts val="600"/>
                        </a:spcBef>
                        <a:buClr>
                          <a:srgbClr val="595959"/>
                        </a:buClr>
                        <a:buFont typeface="Arial" panose="020B0604020202020204" pitchFamily="34" charset="0"/>
                        <a:defRPr sz="1400">
                          <a:solidFill>
                            <a:schemeClr val="tx1"/>
                          </a:solidFill>
                          <a:latin typeface="Verdana" panose="020B0604030504040204" pitchFamily="34" charset="0"/>
                          <a:ea typeface="ＭＳ Ｐゴシック" panose="020B0600070205080204" pitchFamily="34" charset="-128"/>
                        </a:defRPr>
                      </a:lvl4pPr>
                      <a:lvl5pPr eaLnBrk="0" hangingPunct="0">
                        <a:spcBef>
                          <a:spcPts val="600"/>
                        </a:spcBef>
                        <a:buClr>
                          <a:srgbClr val="7F7F7F"/>
                        </a:buClr>
                        <a:buFont typeface="Wingdings" panose="05000000000000000000" pitchFamily="2" charset="2"/>
                        <a:defRPr sz="1400">
                          <a:solidFill>
                            <a:schemeClr val="tx1"/>
                          </a:solidFill>
                          <a:latin typeface="Verdana" panose="020B0604030504040204" pitchFamily="34" charset="0"/>
                          <a:ea typeface="ＭＳ Ｐゴシック" panose="020B0600070205080204" pitchFamily="34" charset="-128"/>
                        </a:defRPr>
                      </a:lvl5pPr>
                      <a:lvl6pPr defTabSz="457200" eaLnBrk="0" fontAlgn="base" hangingPunct="0">
                        <a:spcBef>
                          <a:spcPts val="600"/>
                        </a:spcBef>
                        <a:spcAft>
                          <a:spcPct val="0"/>
                        </a:spcAft>
                        <a:buClr>
                          <a:srgbClr val="7F7F7F"/>
                        </a:buClr>
                        <a:buFont typeface="Wingdings" panose="05000000000000000000" pitchFamily="2" charset="2"/>
                        <a:defRPr sz="1400">
                          <a:solidFill>
                            <a:schemeClr val="tx1"/>
                          </a:solidFill>
                          <a:latin typeface="Verdana" panose="020B0604030504040204" pitchFamily="34" charset="0"/>
                          <a:ea typeface="ＭＳ Ｐゴシック" panose="020B0600070205080204" pitchFamily="34" charset="-128"/>
                        </a:defRPr>
                      </a:lvl6pPr>
                      <a:lvl7pPr defTabSz="457200" eaLnBrk="0" fontAlgn="base" hangingPunct="0">
                        <a:spcBef>
                          <a:spcPts val="600"/>
                        </a:spcBef>
                        <a:spcAft>
                          <a:spcPct val="0"/>
                        </a:spcAft>
                        <a:buClr>
                          <a:srgbClr val="7F7F7F"/>
                        </a:buClr>
                        <a:buFont typeface="Wingdings" panose="05000000000000000000" pitchFamily="2" charset="2"/>
                        <a:defRPr sz="1400">
                          <a:solidFill>
                            <a:schemeClr val="tx1"/>
                          </a:solidFill>
                          <a:latin typeface="Verdana" panose="020B0604030504040204" pitchFamily="34" charset="0"/>
                          <a:ea typeface="ＭＳ Ｐゴシック" panose="020B0600070205080204" pitchFamily="34" charset="-128"/>
                        </a:defRPr>
                      </a:lvl7pPr>
                      <a:lvl8pPr defTabSz="457200" eaLnBrk="0" fontAlgn="base" hangingPunct="0">
                        <a:spcBef>
                          <a:spcPts val="600"/>
                        </a:spcBef>
                        <a:spcAft>
                          <a:spcPct val="0"/>
                        </a:spcAft>
                        <a:buClr>
                          <a:srgbClr val="7F7F7F"/>
                        </a:buClr>
                        <a:buFont typeface="Wingdings" panose="05000000000000000000" pitchFamily="2" charset="2"/>
                        <a:defRPr sz="1400">
                          <a:solidFill>
                            <a:schemeClr val="tx1"/>
                          </a:solidFill>
                          <a:latin typeface="Verdana" panose="020B0604030504040204" pitchFamily="34" charset="0"/>
                          <a:ea typeface="ＭＳ Ｐゴシック" panose="020B0600070205080204" pitchFamily="34" charset="-128"/>
                        </a:defRPr>
                      </a:lvl8pPr>
                      <a:lvl9pPr defTabSz="457200" eaLnBrk="0" fontAlgn="base" hangingPunct="0">
                        <a:spcBef>
                          <a:spcPts val="600"/>
                        </a:spcBef>
                        <a:spcAft>
                          <a:spcPct val="0"/>
                        </a:spcAft>
                        <a:buClr>
                          <a:srgbClr val="7F7F7F"/>
                        </a:buClr>
                        <a:buFont typeface="Wingdings" panose="05000000000000000000" pitchFamily="2" charset="2"/>
                        <a:defRPr sz="1400">
                          <a:solidFill>
                            <a:schemeClr val="tx1"/>
                          </a:solidFill>
                          <a:latin typeface="Verdana" panose="020B060403050404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Verdana" panose="020B0604030504040204" pitchFamily="34" charset="0"/>
                          <a:ea typeface="ＭＳ Ｐゴシック" panose="020B0600070205080204" pitchFamily="34" charset="-128"/>
                          <a:hlinkClick r:id="rId2"/>
                        </a:rPr>
                        <a:t>  </a:t>
                      </a:r>
                      <a:r>
                        <a:rPr kumimoji="0" lang="en-US" sz="4800" b="0" i="0" u="none" strike="noStrike" cap="none" normalizeH="0" baseline="0" dirty="0" smtClean="0">
                          <a:ln>
                            <a:noFill/>
                          </a:ln>
                          <a:solidFill>
                            <a:schemeClr val="tx1"/>
                          </a:solidFill>
                          <a:effectLst/>
                          <a:latin typeface="Verdana" panose="020B0604030504040204" pitchFamily="34" charset="0"/>
                          <a:ea typeface="ＭＳ Ｐゴシック" panose="020B0600070205080204" pitchFamily="34" charset="-128"/>
                        </a:rPr>
                        <a:t> </a:t>
                      </a:r>
                      <a:r>
                        <a:rPr kumimoji="0" lang="en-US" sz="1800" b="0" i="0" u="none" strike="noStrike" cap="none" normalizeH="0" baseline="0" dirty="0" smtClean="0">
                          <a:ln>
                            <a:noFill/>
                          </a:ln>
                          <a:solidFill>
                            <a:schemeClr val="tx1"/>
                          </a:solidFill>
                          <a:effectLst/>
                          <a:latin typeface="Verdana" panose="020B0604030504040204" pitchFamily="34" charset="0"/>
                          <a:ea typeface="ＭＳ Ｐゴシック" panose="020B0600070205080204" pitchFamily="34" charset="-128"/>
                        </a:rPr>
                        <a:t>              </a:t>
                      </a:r>
                    </a:p>
                  </a:txBody>
                  <a:tcPr anchor="ctr" horzOverflow="overflow">
                    <a:lnL cap="flat">
                      <a:noFill/>
                    </a:lnL>
                    <a:lnR>
                      <a:noFill/>
                    </a:lnR>
                    <a:lnT cap="flat">
                      <a:noFill/>
                    </a:lnT>
                    <a:lnB cap="flat">
                      <a:noFill/>
                    </a:lnB>
                    <a:lnTlToBr>
                      <a:noFill/>
                    </a:lnTlToBr>
                    <a:lnBlToTr>
                      <a:noFill/>
                    </a:lnBlToTr>
                    <a:noFill/>
                  </a:tcPr>
                </a:tc>
                <a:tc>
                  <a:txBody>
                    <a:bodyPr/>
                    <a:lstStyle>
                      <a:lvl1pPr eaLnBrk="0" hangingPunct="0">
                        <a:spcBef>
                          <a:spcPts val="1800"/>
                        </a:spcBef>
                        <a:buSzPct val="135000"/>
                        <a:defRPr sz="2000">
                          <a:solidFill>
                            <a:schemeClr val="tx1"/>
                          </a:solidFill>
                          <a:latin typeface="Verdana" panose="020B0604030504040204" pitchFamily="34" charset="0"/>
                          <a:ea typeface="ＭＳ Ｐゴシック" panose="020B0600070205080204" pitchFamily="34" charset="-128"/>
                        </a:defRPr>
                      </a:lvl1pPr>
                      <a:lvl2pPr eaLnBrk="0" hangingPunct="0">
                        <a:spcBef>
                          <a:spcPts val="800"/>
                        </a:spcBef>
                        <a:buClr>
                          <a:srgbClr val="595959"/>
                        </a:buClr>
                        <a:buFont typeface="Lucida Grande" pitchFamily="-84" charset="0"/>
                        <a:defRPr>
                          <a:solidFill>
                            <a:schemeClr val="tx1"/>
                          </a:solidFill>
                          <a:latin typeface="Verdana" panose="020B0604030504040204" pitchFamily="34" charset="0"/>
                          <a:ea typeface="ＭＳ Ｐゴシック" panose="020B0600070205080204" pitchFamily="34" charset="-128"/>
                        </a:defRPr>
                      </a:lvl2pPr>
                      <a:lvl3pPr eaLnBrk="0" hangingPunct="0">
                        <a:spcBef>
                          <a:spcPts val="700"/>
                        </a:spcBef>
                        <a:buClr>
                          <a:srgbClr val="595959"/>
                        </a:buClr>
                        <a:buFont typeface="Wingdings" panose="05000000000000000000" pitchFamily="2" charset="2"/>
                        <a:defRPr sz="1600">
                          <a:solidFill>
                            <a:schemeClr val="tx1"/>
                          </a:solidFill>
                          <a:latin typeface="Verdana" panose="020B0604030504040204" pitchFamily="34" charset="0"/>
                          <a:ea typeface="ＭＳ Ｐゴシック" panose="020B0600070205080204" pitchFamily="34" charset="-128"/>
                        </a:defRPr>
                      </a:lvl3pPr>
                      <a:lvl4pPr eaLnBrk="0" hangingPunct="0">
                        <a:spcBef>
                          <a:spcPts val="600"/>
                        </a:spcBef>
                        <a:buClr>
                          <a:srgbClr val="595959"/>
                        </a:buClr>
                        <a:buFont typeface="Arial" panose="020B0604020202020204" pitchFamily="34" charset="0"/>
                        <a:defRPr sz="1400">
                          <a:solidFill>
                            <a:schemeClr val="tx1"/>
                          </a:solidFill>
                          <a:latin typeface="Verdana" panose="020B0604030504040204" pitchFamily="34" charset="0"/>
                          <a:ea typeface="ＭＳ Ｐゴシック" panose="020B0600070205080204" pitchFamily="34" charset="-128"/>
                        </a:defRPr>
                      </a:lvl4pPr>
                      <a:lvl5pPr eaLnBrk="0" hangingPunct="0">
                        <a:spcBef>
                          <a:spcPts val="600"/>
                        </a:spcBef>
                        <a:buClr>
                          <a:srgbClr val="7F7F7F"/>
                        </a:buClr>
                        <a:buFont typeface="Wingdings" panose="05000000000000000000" pitchFamily="2" charset="2"/>
                        <a:defRPr sz="1400">
                          <a:solidFill>
                            <a:schemeClr val="tx1"/>
                          </a:solidFill>
                          <a:latin typeface="Verdana" panose="020B0604030504040204" pitchFamily="34" charset="0"/>
                          <a:ea typeface="ＭＳ Ｐゴシック" panose="020B0600070205080204" pitchFamily="34" charset="-128"/>
                        </a:defRPr>
                      </a:lvl5pPr>
                      <a:lvl6pPr defTabSz="457200" eaLnBrk="0" fontAlgn="base" hangingPunct="0">
                        <a:spcBef>
                          <a:spcPts val="600"/>
                        </a:spcBef>
                        <a:spcAft>
                          <a:spcPct val="0"/>
                        </a:spcAft>
                        <a:buClr>
                          <a:srgbClr val="7F7F7F"/>
                        </a:buClr>
                        <a:buFont typeface="Wingdings" panose="05000000000000000000" pitchFamily="2" charset="2"/>
                        <a:defRPr sz="1400">
                          <a:solidFill>
                            <a:schemeClr val="tx1"/>
                          </a:solidFill>
                          <a:latin typeface="Verdana" panose="020B0604030504040204" pitchFamily="34" charset="0"/>
                          <a:ea typeface="ＭＳ Ｐゴシック" panose="020B0600070205080204" pitchFamily="34" charset="-128"/>
                        </a:defRPr>
                      </a:lvl6pPr>
                      <a:lvl7pPr defTabSz="457200" eaLnBrk="0" fontAlgn="base" hangingPunct="0">
                        <a:spcBef>
                          <a:spcPts val="600"/>
                        </a:spcBef>
                        <a:spcAft>
                          <a:spcPct val="0"/>
                        </a:spcAft>
                        <a:buClr>
                          <a:srgbClr val="7F7F7F"/>
                        </a:buClr>
                        <a:buFont typeface="Wingdings" panose="05000000000000000000" pitchFamily="2" charset="2"/>
                        <a:defRPr sz="1400">
                          <a:solidFill>
                            <a:schemeClr val="tx1"/>
                          </a:solidFill>
                          <a:latin typeface="Verdana" panose="020B0604030504040204" pitchFamily="34" charset="0"/>
                          <a:ea typeface="ＭＳ Ｐゴシック" panose="020B0600070205080204" pitchFamily="34" charset="-128"/>
                        </a:defRPr>
                      </a:lvl7pPr>
                      <a:lvl8pPr defTabSz="457200" eaLnBrk="0" fontAlgn="base" hangingPunct="0">
                        <a:spcBef>
                          <a:spcPts val="600"/>
                        </a:spcBef>
                        <a:spcAft>
                          <a:spcPct val="0"/>
                        </a:spcAft>
                        <a:buClr>
                          <a:srgbClr val="7F7F7F"/>
                        </a:buClr>
                        <a:buFont typeface="Wingdings" panose="05000000000000000000" pitchFamily="2" charset="2"/>
                        <a:defRPr sz="1400">
                          <a:solidFill>
                            <a:schemeClr val="tx1"/>
                          </a:solidFill>
                          <a:latin typeface="Verdana" panose="020B0604030504040204" pitchFamily="34" charset="0"/>
                          <a:ea typeface="ＭＳ Ｐゴシック" panose="020B0600070205080204" pitchFamily="34" charset="-128"/>
                        </a:defRPr>
                      </a:lvl8pPr>
                      <a:lvl9pPr defTabSz="457200" eaLnBrk="0" fontAlgn="base" hangingPunct="0">
                        <a:spcBef>
                          <a:spcPts val="600"/>
                        </a:spcBef>
                        <a:spcAft>
                          <a:spcPct val="0"/>
                        </a:spcAft>
                        <a:buClr>
                          <a:srgbClr val="7F7F7F"/>
                        </a:buClr>
                        <a:buFont typeface="Wingdings" panose="05000000000000000000" pitchFamily="2" charset="2"/>
                        <a:defRPr sz="1400">
                          <a:solidFill>
                            <a:schemeClr val="tx1"/>
                          </a:solidFill>
                          <a:latin typeface="Verdana" panose="020B060403050404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Verdana" panose="020B0604030504040204" pitchFamily="34" charset="0"/>
                          <a:ea typeface="ＭＳ Ｐゴシック" panose="020B0600070205080204" pitchFamily="34" charset="-128"/>
                          <a:hlinkClick r:id="rId3"/>
                        </a:rPr>
                        <a:t>  </a:t>
                      </a:r>
                      <a:r>
                        <a:rPr kumimoji="0" lang="en-US" sz="4800" b="0" i="0" u="none" strike="noStrike" cap="none" normalizeH="0" baseline="0" dirty="0" smtClean="0">
                          <a:ln>
                            <a:noFill/>
                          </a:ln>
                          <a:solidFill>
                            <a:schemeClr val="tx1"/>
                          </a:solidFill>
                          <a:effectLst/>
                          <a:latin typeface="Verdana" panose="020B0604030504040204" pitchFamily="34" charset="0"/>
                          <a:ea typeface="ＭＳ Ｐゴシック" panose="020B0600070205080204" pitchFamily="34" charset="-128"/>
                        </a:rPr>
                        <a:t> </a:t>
                      </a:r>
                      <a:r>
                        <a:rPr kumimoji="0" lang="en-US" sz="1800" b="0" i="0" u="none" strike="noStrike" cap="none" normalizeH="0" baseline="0" dirty="0" smtClean="0">
                          <a:ln>
                            <a:noFill/>
                          </a:ln>
                          <a:solidFill>
                            <a:schemeClr val="tx1"/>
                          </a:solidFill>
                          <a:effectLst/>
                          <a:latin typeface="Verdana" panose="020B0604030504040204" pitchFamily="34" charset="0"/>
                          <a:ea typeface="ＭＳ Ｐゴシック" panose="020B0600070205080204" pitchFamily="34" charset="-128"/>
                        </a:rPr>
                        <a:t>              </a:t>
                      </a:r>
                    </a:p>
                  </a:txBody>
                  <a:tcPr anchor="ctr" horzOverflow="overflow">
                    <a:lnL>
                      <a:noFill/>
                    </a:lnL>
                    <a:lnR cap="flat">
                      <a:noFill/>
                    </a:lnR>
                    <a:lnT cap="flat">
                      <a:noFill/>
                    </a:lnT>
                    <a:lnB cap="flat">
                      <a:noFill/>
                    </a:lnB>
                    <a:lnTlToBr>
                      <a:noFill/>
                    </a:lnTlToBr>
                    <a:lnBlToTr>
                      <a:noFill/>
                    </a:lnBlToTr>
                    <a:noFill/>
                  </a:tcPr>
                </a:tc>
              </a:tr>
            </a:tbl>
          </a:graphicData>
        </a:graphic>
      </p:graphicFrame>
      <p:sp>
        <p:nvSpPr>
          <p:cNvPr id="10" name="Rectangle 9"/>
          <p:cNvSpPr/>
          <p:nvPr/>
        </p:nvSpPr>
        <p:spPr>
          <a:xfrm>
            <a:off x="7226300" y="2395538"/>
            <a:ext cx="1662113" cy="20335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12300" name="Picture 8" descr="Fred Mintzer - 2014"/>
          <p:cNvPicPr>
            <a:picLocks noChangeAspect="1" noChangeArrowheads="1"/>
          </p:cNvPicPr>
          <p:nvPr/>
        </p:nvPicPr>
        <p:blipFill>
          <a:blip r:embed="rId4">
            <a:extLst>
              <a:ext uri="{28A0092B-C50C-407E-A947-70E740481C1C}">
                <a14:useLocalDpi xmlns:a14="http://schemas.microsoft.com/office/drawing/2010/main" val="0"/>
              </a:ext>
            </a:extLst>
          </a:blip>
          <a:srcRect b="8333"/>
          <a:stretch>
            <a:fillRect/>
          </a:stretch>
        </p:blipFill>
        <p:spPr bwMode="auto">
          <a:xfrm>
            <a:off x="7297738" y="2473325"/>
            <a:ext cx="151765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8968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46863" y="1116013"/>
            <a:ext cx="2286000" cy="1828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t>k</a:t>
            </a:r>
          </a:p>
        </p:txBody>
      </p:sp>
      <p:sp>
        <p:nvSpPr>
          <p:cNvPr id="13315" name="Title 3"/>
          <p:cNvSpPr>
            <a:spLocks noGrp="1"/>
          </p:cNvSpPr>
          <p:nvPr>
            <p:ph type="title" idx="4294967295"/>
          </p:nvPr>
        </p:nvSpPr>
        <p:spPr/>
        <p:txBody>
          <a:bodyPr/>
          <a:lstStyle/>
          <a:p>
            <a:pPr eaLnBrk="1" hangingPunct="1"/>
            <a:r>
              <a:rPr lang="en-US" altLang="en-US" smtClean="0"/>
              <a:t>Professional Biography</a:t>
            </a:r>
          </a:p>
        </p:txBody>
      </p:sp>
      <p:sp>
        <p:nvSpPr>
          <p:cNvPr id="13316" name="Picture 3"/>
          <p:cNvSpPr>
            <a:spLocks noChangeAspect="1"/>
          </p:cNvSpPr>
          <p:nvPr/>
        </p:nvSpPr>
        <p:spPr bwMode="auto">
          <a:xfrm>
            <a:off x="6834188" y="398463"/>
            <a:ext cx="191135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ＭＳ Ｐゴシック" pitchFamily="34" charset="-128"/>
              </a:defRPr>
            </a:lvl1pPr>
            <a:lvl2pPr marL="742950" indent="-285750">
              <a:defRPr>
                <a:solidFill>
                  <a:schemeClr val="tx1"/>
                </a:solidFill>
                <a:latin typeface="Verdana" pitchFamily="34" charset="0"/>
                <a:ea typeface="ＭＳ Ｐゴシック" pitchFamily="34" charset="-128"/>
              </a:defRPr>
            </a:lvl2pPr>
            <a:lvl3pPr marL="1143000" indent="-228600">
              <a:defRPr>
                <a:solidFill>
                  <a:schemeClr val="tx1"/>
                </a:solidFill>
                <a:latin typeface="Verdana" pitchFamily="34" charset="0"/>
                <a:ea typeface="ＭＳ Ｐゴシック" pitchFamily="34" charset="-128"/>
              </a:defRPr>
            </a:lvl3pPr>
            <a:lvl4pPr marL="1600200" indent="-228600">
              <a:defRPr>
                <a:solidFill>
                  <a:schemeClr val="tx1"/>
                </a:solidFill>
                <a:latin typeface="Verdana" pitchFamily="34" charset="0"/>
                <a:ea typeface="ＭＳ Ｐゴシック" pitchFamily="34" charset="-128"/>
              </a:defRPr>
            </a:lvl4pPr>
            <a:lvl5pPr marL="2057400" indent="-228600">
              <a:defRPr>
                <a:solidFill>
                  <a:schemeClr val="tx1"/>
                </a:solidFill>
                <a:latin typeface="Verdana"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endParaRPr lang="en-US" altLang="en-US"/>
          </a:p>
        </p:txBody>
      </p:sp>
      <p:pic>
        <p:nvPicPr>
          <p:cNvPr id="13317" name="Picture 9" descr="de simplis"/>
          <p:cNvPicPr>
            <a:picLocks noChangeAspect="1" noChangeArrowheads="1"/>
          </p:cNvPicPr>
          <p:nvPr/>
        </p:nvPicPr>
        <p:blipFill>
          <a:blip r:embed="rId2">
            <a:extLst>
              <a:ext uri="{28A0092B-C50C-407E-A947-70E740481C1C}">
                <a14:useLocalDpi xmlns:a14="http://schemas.microsoft.com/office/drawing/2010/main" val="0"/>
              </a:ext>
            </a:extLst>
          </a:blip>
          <a:srcRect l="32750" t="20444" r="33501" b="27556"/>
          <a:stretch>
            <a:fillRect/>
          </a:stretch>
        </p:blipFill>
        <p:spPr bwMode="auto">
          <a:xfrm>
            <a:off x="6103938" y="4357688"/>
            <a:ext cx="19462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0" descr="mintzer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0413" y="4892675"/>
            <a:ext cx="189230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78613" y="1165225"/>
            <a:ext cx="22225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Content Placeholder 4"/>
          <p:cNvSpPr>
            <a:spLocks noGrp="1"/>
          </p:cNvSpPr>
          <p:nvPr>
            <p:ph sz="quarter" idx="4294967295"/>
          </p:nvPr>
        </p:nvSpPr>
        <p:spPr>
          <a:xfrm>
            <a:off x="365125" y="1611313"/>
            <a:ext cx="8326438" cy="4389437"/>
          </a:xfrm>
        </p:spPr>
        <p:txBody>
          <a:bodyPr/>
          <a:lstStyle/>
          <a:p>
            <a:pPr>
              <a:lnSpc>
                <a:spcPct val="80000"/>
              </a:lnSpc>
              <a:spcBef>
                <a:spcPct val="15000"/>
              </a:spcBef>
              <a:defRPr/>
            </a:pPr>
            <a:r>
              <a:rPr lang="en-US" sz="1600" b="1" i="1" dirty="0" smtClean="0">
                <a:solidFill>
                  <a:srgbClr val="003399"/>
                </a:solidFill>
                <a:latin typeface="Arial" panose="020B0604020202020204" pitchFamily="34" charset="0"/>
              </a:rPr>
              <a:t>Employed at IBM’s T.J. Watson Research Center, 1978-2013</a:t>
            </a:r>
          </a:p>
          <a:p>
            <a:pPr marL="742950" lvl="1" indent="-285750">
              <a:lnSpc>
                <a:spcPct val="80000"/>
              </a:lnSpc>
              <a:spcBef>
                <a:spcPct val="15000"/>
              </a:spcBef>
              <a:defRPr/>
            </a:pPr>
            <a:endParaRPr lang="en-US" sz="1600" b="1" i="1" dirty="0" smtClean="0">
              <a:solidFill>
                <a:srgbClr val="003399"/>
              </a:solidFill>
              <a:latin typeface="Arial" panose="020B0604020202020204" pitchFamily="34" charset="0"/>
            </a:endParaRPr>
          </a:p>
          <a:p>
            <a:pPr marL="742950" lvl="1" indent="-285750">
              <a:lnSpc>
                <a:spcPct val="80000"/>
              </a:lnSpc>
              <a:spcBef>
                <a:spcPct val="15000"/>
              </a:spcBef>
              <a:defRPr/>
            </a:pPr>
            <a:r>
              <a:rPr lang="en-US" sz="1600" b="1" i="1" dirty="0" smtClean="0">
                <a:solidFill>
                  <a:srgbClr val="003399"/>
                </a:solidFill>
                <a:latin typeface="Arial" panose="020B0604020202020204" pitchFamily="34" charset="0"/>
              </a:rPr>
              <a:t>Program Director </a:t>
            </a:r>
            <a:r>
              <a:rPr lang="en-US" sz="1600" i="1" dirty="0" smtClean="0">
                <a:solidFill>
                  <a:srgbClr val="003399"/>
                </a:solidFill>
                <a:latin typeface="Arial" panose="020B0604020202020204" pitchFamily="34" charset="0"/>
              </a:rPr>
              <a:t>for IBM’s Blue Gene Watson supercomputer </a:t>
            </a:r>
          </a:p>
          <a:p>
            <a:pPr marL="742950" lvl="1" indent="-285750">
              <a:lnSpc>
                <a:spcPct val="80000"/>
              </a:lnSpc>
              <a:spcBef>
                <a:spcPct val="15000"/>
              </a:spcBef>
              <a:buFont typeface="Lucida Grande" pitchFamily="-84" charset="0"/>
              <a:buNone/>
              <a:defRPr/>
            </a:pPr>
            <a:r>
              <a:rPr lang="en-US" sz="1600" i="1" dirty="0" smtClean="0">
                <a:solidFill>
                  <a:srgbClr val="003399"/>
                </a:solidFill>
                <a:latin typeface="Arial" panose="020B0604020202020204" pitchFamily="34" charset="0"/>
              </a:rPr>
              <a:t>	facility</a:t>
            </a:r>
          </a:p>
          <a:p>
            <a:pPr marL="1143000" lvl="2" indent="-228600">
              <a:lnSpc>
                <a:spcPct val="80000"/>
              </a:lnSpc>
              <a:spcBef>
                <a:spcPct val="15000"/>
              </a:spcBef>
              <a:defRPr/>
            </a:pPr>
            <a:r>
              <a:rPr lang="en-US" sz="1600" i="1" dirty="0" smtClean="0">
                <a:solidFill>
                  <a:srgbClr val="003399"/>
                </a:solidFill>
                <a:latin typeface="Arial" panose="020B0604020202020204" pitchFamily="34" charset="0"/>
              </a:rPr>
              <a:t>a Top500 supercomputer center, ranked as high as #2</a:t>
            </a:r>
          </a:p>
          <a:p>
            <a:pPr marL="1143000" lvl="2" indent="-228600">
              <a:lnSpc>
                <a:spcPct val="80000"/>
              </a:lnSpc>
              <a:spcBef>
                <a:spcPct val="15000"/>
              </a:spcBef>
              <a:defRPr/>
            </a:pPr>
            <a:r>
              <a:rPr lang="en-US" sz="1600" i="1" dirty="0" smtClean="0">
                <a:solidFill>
                  <a:srgbClr val="003399"/>
                </a:solidFill>
                <a:latin typeface="Arial" panose="020B0604020202020204" pitchFamily="34" charset="0"/>
              </a:rPr>
              <a:t>simulations of human biology, new materials for computing</a:t>
            </a:r>
          </a:p>
          <a:p>
            <a:pPr marL="742950" lvl="1" indent="-285750">
              <a:lnSpc>
                <a:spcPct val="80000"/>
              </a:lnSpc>
              <a:spcBef>
                <a:spcPct val="15000"/>
              </a:spcBef>
              <a:defRPr/>
            </a:pPr>
            <a:r>
              <a:rPr lang="en-US" sz="1600" b="1" i="1" dirty="0" smtClean="0">
                <a:solidFill>
                  <a:srgbClr val="003399"/>
                </a:solidFill>
                <a:latin typeface="Arial" panose="020B0604020202020204" pitchFamily="34" charset="0"/>
              </a:rPr>
              <a:t>Department Manager, Visual Technologies</a:t>
            </a:r>
          </a:p>
          <a:p>
            <a:pPr marL="1143000" lvl="2" indent="-228600">
              <a:lnSpc>
                <a:spcPct val="80000"/>
              </a:lnSpc>
              <a:spcBef>
                <a:spcPct val="15000"/>
              </a:spcBef>
              <a:defRPr/>
            </a:pPr>
            <a:r>
              <a:rPr lang="en-US" sz="1600" i="1" dirty="0" smtClean="0">
                <a:solidFill>
                  <a:srgbClr val="003399"/>
                </a:solidFill>
                <a:latin typeface="Arial" panose="020B0604020202020204" pitchFamily="34" charset="0"/>
              </a:rPr>
              <a:t>data visualization, 3D graphics, image processing</a:t>
            </a:r>
          </a:p>
          <a:p>
            <a:pPr marL="742950" lvl="1" indent="-285750">
              <a:lnSpc>
                <a:spcPct val="80000"/>
              </a:lnSpc>
              <a:spcBef>
                <a:spcPct val="15000"/>
              </a:spcBef>
              <a:defRPr/>
            </a:pPr>
            <a:r>
              <a:rPr lang="en-US" sz="1600" b="1" i="1" dirty="0" smtClean="0">
                <a:solidFill>
                  <a:srgbClr val="003399"/>
                </a:solidFill>
                <a:latin typeface="Arial" panose="020B0604020202020204" pitchFamily="34" charset="0"/>
              </a:rPr>
              <a:t>Manager, Image Library Applications </a:t>
            </a:r>
          </a:p>
          <a:p>
            <a:pPr marL="1143000" lvl="2" indent="-228600">
              <a:lnSpc>
                <a:spcPct val="80000"/>
              </a:lnSpc>
              <a:spcBef>
                <a:spcPct val="15000"/>
              </a:spcBef>
              <a:defRPr/>
            </a:pPr>
            <a:r>
              <a:rPr lang="en-US" sz="1600" i="1" dirty="0" smtClean="0">
                <a:solidFill>
                  <a:srgbClr val="003399"/>
                </a:solidFill>
                <a:latin typeface="Arial" panose="020B0604020202020204" pitchFamily="34" charset="0"/>
              </a:rPr>
              <a:t>digital libraries, with high-quality imaging and digital rights management, often for web sites of cultural institutions; well-publicized projects with the Vatican Library, the Hermitage Museum, the Egyptian Museum in Cairo </a:t>
            </a:r>
          </a:p>
          <a:p>
            <a:pPr marL="742950" lvl="1" indent="-285750">
              <a:lnSpc>
                <a:spcPct val="80000"/>
              </a:lnSpc>
              <a:spcBef>
                <a:spcPct val="15000"/>
              </a:spcBef>
              <a:defRPr/>
            </a:pPr>
            <a:r>
              <a:rPr lang="en-US" sz="1600" b="1" i="1" dirty="0" smtClean="0">
                <a:solidFill>
                  <a:srgbClr val="003399"/>
                </a:solidFill>
                <a:latin typeface="Arial" panose="020B0604020202020204" pitchFamily="34" charset="0"/>
              </a:rPr>
              <a:t>Manager, Signal Processing Applications</a:t>
            </a:r>
            <a:r>
              <a:rPr lang="en-US" sz="1600" i="1" dirty="0" smtClean="0">
                <a:solidFill>
                  <a:srgbClr val="003399"/>
                </a:solidFill>
                <a:latin typeface="Arial" panose="020B0604020202020204" pitchFamily="34" charset="0"/>
              </a:rPr>
              <a:t> </a:t>
            </a:r>
          </a:p>
          <a:p>
            <a:pPr marL="1143000" lvl="2" indent="-228600">
              <a:lnSpc>
                <a:spcPct val="80000"/>
              </a:lnSpc>
              <a:spcBef>
                <a:spcPct val="15000"/>
              </a:spcBef>
              <a:defRPr/>
            </a:pPr>
            <a:r>
              <a:rPr lang="en-US" sz="1600" i="1" dirty="0" smtClean="0">
                <a:solidFill>
                  <a:srgbClr val="003399"/>
                </a:solidFill>
                <a:latin typeface="Arial" panose="020B0604020202020204" pitchFamily="34" charset="0"/>
              </a:rPr>
              <a:t>signal processing theory, applications, hardware </a:t>
            </a:r>
          </a:p>
          <a:p>
            <a:pPr>
              <a:lnSpc>
                <a:spcPct val="80000"/>
              </a:lnSpc>
              <a:spcBef>
                <a:spcPct val="15000"/>
              </a:spcBef>
              <a:defRPr/>
            </a:pPr>
            <a:endParaRPr lang="en-US" sz="1600" b="1" i="1" dirty="0" smtClean="0">
              <a:solidFill>
                <a:srgbClr val="003399"/>
              </a:solidFill>
              <a:latin typeface="Arial" panose="020B0604020202020204" pitchFamily="34" charset="0"/>
            </a:endParaRPr>
          </a:p>
          <a:p>
            <a:pPr>
              <a:lnSpc>
                <a:spcPct val="80000"/>
              </a:lnSpc>
              <a:spcBef>
                <a:spcPct val="15000"/>
              </a:spcBef>
              <a:defRPr/>
            </a:pPr>
            <a:r>
              <a:rPr lang="en-US" sz="1600" b="1" i="1" dirty="0" smtClean="0">
                <a:solidFill>
                  <a:srgbClr val="003399"/>
                </a:solidFill>
                <a:latin typeface="Arial" panose="020B0604020202020204" pitchFamily="34" charset="0"/>
              </a:rPr>
              <a:t>over 50 technical papers, 25 U.S. patents</a:t>
            </a:r>
          </a:p>
          <a:p>
            <a:pPr>
              <a:lnSpc>
                <a:spcPct val="80000"/>
              </a:lnSpc>
              <a:spcBef>
                <a:spcPct val="15000"/>
              </a:spcBef>
              <a:defRPr/>
            </a:pPr>
            <a:r>
              <a:rPr lang="en-US" sz="1600" b="1" i="1" dirty="0" smtClean="0">
                <a:solidFill>
                  <a:srgbClr val="003399"/>
                </a:solidFill>
                <a:latin typeface="Arial" panose="020B0604020202020204" pitchFamily="34" charset="0"/>
              </a:rPr>
              <a:t>key features of many IBM offerings</a:t>
            </a:r>
          </a:p>
          <a:p>
            <a:pPr>
              <a:lnSpc>
                <a:spcPct val="80000"/>
              </a:lnSpc>
              <a:spcBef>
                <a:spcPct val="15000"/>
              </a:spcBef>
              <a:defRPr/>
            </a:pPr>
            <a:r>
              <a:rPr lang="en-US" sz="1600" b="1" i="1" dirty="0" smtClean="0">
                <a:solidFill>
                  <a:srgbClr val="003399"/>
                </a:solidFill>
                <a:latin typeface="Arial" panose="020B0604020202020204" pitchFamily="34" charset="0"/>
              </a:rPr>
              <a:t>IEEE Fellow </a:t>
            </a:r>
          </a:p>
          <a:p>
            <a:pPr>
              <a:lnSpc>
                <a:spcPct val="80000"/>
              </a:lnSpc>
              <a:spcBef>
                <a:spcPct val="15000"/>
              </a:spcBef>
              <a:defRPr/>
            </a:pPr>
            <a:r>
              <a:rPr lang="en-US" sz="1600" b="1" i="1" dirty="0" smtClean="0">
                <a:solidFill>
                  <a:srgbClr val="003399"/>
                </a:solidFill>
                <a:latin typeface="Arial" panose="020B0604020202020204" pitchFamily="34" charset="0"/>
              </a:rPr>
              <a:t>member, IBM Academy of Technology </a:t>
            </a:r>
          </a:p>
          <a:p>
            <a:pPr>
              <a:lnSpc>
                <a:spcPct val="80000"/>
              </a:lnSpc>
              <a:spcBef>
                <a:spcPct val="15000"/>
              </a:spcBef>
              <a:defRPr/>
            </a:pPr>
            <a:r>
              <a:rPr lang="en-US" sz="1600" b="1" i="1" dirty="0" smtClean="0">
                <a:solidFill>
                  <a:srgbClr val="003399"/>
                </a:solidFill>
                <a:latin typeface="Arial" panose="020B0604020202020204" pitchFamily="34" charset="0"/>
              </a:rPr>
              <a:t>an IBM Research Master Inventor (twice)</a:t>
            </a:r>
          </a:p>
          <a:p>
            <a:pPr marL="0" indent="0">
              <a:lnSpc>
                <a:spcPct val="80000"/>
              </a:lnSpc>
              <a:spcBef>
                <a:spcPct val="15000"/>
              </a:spcBef>
              <a:buFontTx/>
              <a:buNone/>
              <a:defRPr/>
            </a:pPr>
            <a:endParaRPr lang="en-US" sz="800" i="1" dirty="0" smtClean="0">
              <a:solidFill>
                <a:srgbClr val="003399"/>
              </a:solidFill>
              <a:latin typeface="Arial" panose="020B0604020202020204" pitchFamily="34" charset="0"/>
            </a:endParaRPr>
          </a:p>
          <a:p>
            <a:pPr>
              <a:lnSpc>
                <a:spcPct val="80000"/>
              </a:lnSpc>
              <a:spcBef>
                <a:spcPct val="15000"/>
              </a:spcBef>
              <a:defRPr/>
            </a:pPr>
            <a:r>
              <a:rPr lang="en-US" sz="1600" b="1" i="1" dirty="0" smtClean="0">
                <a:solidFill>
                  <a:srgbClr val="003399"/>
                </a:solidFill>
                <a:latin typeface="Arial" panose="020B0604020202020204" pitchFamily="34" charset="0"/>
              </a:rPr>
              <a:t>PhD in EECS from Princeton; BSEE from Rutgers</a:t>
            </a:r>
          </a:p>
          <a:p>
            <a:pPr>
              <a:lnSpc>
                <a:spcPct val="80000"/>
              </a:lnSpc>
              <a:spcBef>
                <a:spcPct val="15000"/>
              </a:spcBef>
              <a:defRPr/>
            </a:pPr>
            <a:endParaRPr lang="en-US" sz="1600" b="1" i="1" dirty="0" smtClean="0">
              <a:solidFill>
                <a:srgbClr val="003399"/>
              </a:solidFill>
              <a:latin typeface="Arial" panose="020B0604020202020204" pitchFamily="34" charset="0"/>
            </a:endParaRPr>
          </a:p>
        </p:txBody>
      </p:sp>
    </p:spTree>
    <p:extLst>
      <p:ext uri="{BB962C8B-B14F-4D97-AF65-F5344CB8AC3E}">
        <p14:creationId xmlns:p14="http://schemas.microsoft.com/office/powerpoint/2010/main" val="13930835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idx="4294967295"/>
          </p:nvPr>
        </p:nvSpPr>
        <p:spPr/>
        <p:txBody>
          <a:bodyPr/>
          <a:lstStyle/>
          <a:p>
            <a:pPr eaLnBrk="1" hangingPunct="1"/>
            <a:r>
              <a:rPr lang="en-US" altLang="en-US" smtClean="0"/>
              <a:t>IEEE Accomplishments</a:t>
            </a:r>
          </a:p>
        </p:txBody>
      </p:sp>
      <p:sp>
        <p:nvSpPr>
          <p:cNvPr id="14341" name="Content Placeholder 4"/>
          <p:cNvSpPr>
            <a:spLocks noGrp="1"/>
          </p:cNvSpPr>
          <p:nvPr>
            <p:ph sz="quarter" idx="4294967295"/>
          </p:nvPr>
        </p:nvSpPr>
        <p:spPr>
          <a:xfrm>
            <a:off x="365125" y="1619250"/>
            <a:ext cx="8567738" cy="4389438"/>
          </a:xfrm>
        </p:spPr>
        <p:txBody>
          <a:bodyPr/>
          <a:lstStyle/>
          <a:p>
            <a:pPr>
              <a:lnSpc>
                <a:spcPct val="80000"/>
              </a:lnSpc>
              <a:spcBef>
                <a:spcPct val="15000"/>
              </a:spcBef>
              <a:defRPr/>
            </a:pPr>
            <a:r>
              <a:rPr lang="en-US" sz="1600" b="1" i="1" dirty="0" smtClean="0">
                <a:solidFill>
                  <a:srgbClr val="003399"/>
                </a:solidFill>
                <a:latin typeface="Arial" panose="020B0604020202020204" pitchFamily="34" charset="0"/>
              </a:rPr>
              <a:t>Division IX Director 2008-09 / member IEEE TAB / IEEE BoD </a:t>
            </a:r>
          </a:p>
          <a:p>
            <a:pPr>
              <a:lnSpc>
                <a:spcPct val="80000"/>
              </a:lnSpc>
              <a:spcBef>
                <a:spcPct val="15000"/>
              </a:spcBef>
              <a:defRPr/>
            </a:pPr>
            <a:r>
              <a:rPr lang="en-US" sz="1600" b="1" i="1" dirty="0" smtClean="0">
                <a:solidFill>
                  <a:srgbClr val="003399"/>
                </a:solidFill>
                <a:latin typeface="Arial" panose="020B0604020202020204" pitchFamily="34" charset="0"/>
              </a:rPr>
              <a:t>Pres. of IEEE Signal Processing Society (SPS) 2004-05 / member IEEE TAB</a:t>
            </a:r>
          </a:p>
          <a:p>
            <a:pPr>
              <a:lnSpc>
                <a:spcPct val="80000"/>
              </a:lnSpc>
              <a:spcBef>
                <a:spcPct val="15000"/>
              </a:spcBef>
              <a:defRPr/>
            </a:pPr>
            <a:r>
              <a:rPr lang="en-US" sz="1600" b="1" i="1" dirty="0" smtClean="0">
                <a:solidFill>
                  <a:srgbClr val="003399"/>
                </a:solidFill>
                <a:latin typeface="Arial" panose="020B0604020202020204" pitchFamily="34" charset="0"/>
              </a:rPr>
              <a:t>VP of Technical Activities 2012 / IEEE BoD</a:t>
            </a:r>
          </a:p>
          <a:p>
            <a:pPr marL="0" indent="0">
              <a:lnSpc>
                <a:spcPct val="80000"/>
              </a:lnSpc>
              <a:spcBef>
                <a:spcPct val="15000"/>
              </a:spcBef>
              <a:buFontTx/>
              <a:buNone/>
              <a:defRPr/>
            </a:pPr>
            <a:endParaRPr lang="en-US" sz="1600" b="1" i="1" dirty="0" smtClean="0">
              <a:solidFill>
                <a:srgbClr val="003399"/>
              </a:solidFill>
              <a:latin typeface="Arial" panose="020B0604020202020204" pitchFamily="34" charset="0"/>
            </a:endParaRPr>
          </a:p>
          <a:p>
            <a:pPr>
              <a:spcBef>
                <a:spcPct val="20000"/>
              </a:spcBef>
              <a:defRPr/>
            </a:pPr>
            <a:r>
              <a:rPr lang="en-US" sz="1700" i="1" dirty="0" smtClean="0">
                <a:solidFill>
                  <a:srgbClr val="003399"/>
                </a:solidFill>
                <a:latin typeface="Arial" panose="020B0604020202020204" pitchFamily="34" charset="0"/>
              </a:rPr>
              <a:t>The</a:t>
            </a:r>
            <a:r>
              <a:rPr lang="en-US" sz="1700" b="1" i="1" dirty="0" smtClean="0">
                <a:solidFill>
                  <a:srgbClr val="003399"/>
                </a:solidFill>
                <a:latin typeface="Arial" panose="020B0604020202020204" pitchFamily="34" charset="0"/>
              </a:rPr>
              <a:t> three-pronged Open Access strategy </a:t>
            </a:r>
          </a:p>
          <a:p>
            <a:pPr lvl="1">
              <a:spcBef>
                <a:spcPct val="20000"/>
              </a:spcBef>
              <a:defRPr/>
            </a:pPr>
            <a:r>
              <a:rPr lang="en-US" sz="1400" i="1" dirty="0" smtClean="0">
                <a:solidFill>
                  <a:srgbClr val="003399"/>
                </a:solidFill>
                <a:latin typeface="Arial" panose="020B0604020202020204" pitchFamily="34" charset="0"/>
              </a:rPr>
              <a:t>Shaped it in TAB SPC, presented to TAB, PSPB &amp; IEEE BoD, secured its approval </a:t>
            </a:r>
          </a:p>
          <a:p>
            <a:pPr lvl="1">
              <a:spcBef>
                <a:spcPct val="20000"/>
              </a:spcBef>
              <a:defRPr/>
            </a:pPr>
            <a:endParaRPr lang="en-US" sz="1000" i="1" dirty="0" smtClean="0">
              <a:solidFill>
                <a:srgbClr val="003399"/>
              </a:solidFill>
              <a:latin typeface="Arial" panose="020B0604020202020204" pitchFamily="34" charset="0"/>
            </a:endParaRPr>
          </a:p>
          <a:p>
            <a:pPr>
              <a:spcBef>
                <a:spcPct val="20000"/>
              </a:spcBef>
              <a:defRPr/>
            </a:pPr>
            <a:r>
              <a:rPr lang="en-US" sz="1700" b="1" i="1" dirty="0" smtClean="0">
                <a:solidFill>
                  <a:srgbClr val="003399"/>
                </a:solidFill>
                <a:latin typeface="Arial" panose="020B0604020202020204" pitchFamily="34" charset="0"/>
              </a:rPr>
              <a:t>Collaboration tools </a:t>
            </a:r>
            <a:r>
              <a:rPr lang="en-US" sz="1700" i="1" dirty="0" smtClean="0">
                <a:solidFill>
                  <a:srgbClr val="003399"/>
                </a:solidFill>
                <a:latin typeface="Arial" panose="020B0604020202020204" pitchFamily="34" charset="0"/>
              </a:rPr>
              <a:t>to help our members better network and collaborate </a:t>
            </a:r>
          </a:p>
          <a:p>
            <a:pPr lvl="1">
              <a:spcBef>
                <a:spcPct val="20000"/>
              </a:spcBef>
              <a:defRPr/>
            </a:pPr>
            <a:r>
              <a:rPr lang="en-US" sz="1500" i="1" dirty="0" smtClean="0">
                <a:solidFill>
                  <a:srgbClr val="003399"/>
                </a:solidFill>
                <a:latin typeface="Arial" panose="020B0604020202020204" pitchFamily="34" charset="0"/>
              </a:rPr>
              <a:t>Participated in its requirements, co-presented to TAB, PSPB, MGA &amp; IEEE BoD to secure its approval, continue to guide </a:t>
            </a:r>
          </a:p>
          <a:p>
            <a:pPr lvl="1">
              <a:spcBef>
                <a:spcPct val="20000"/>
              </a:spcBef>
              <a:defRPr/>
            </a:pPr>
            <a:endParaRPr lang="en-US" sz="1000" i="1" dirty="0" smtClean="0">
              <a:solidFill>
                <a:srgbClr val="003399"/>
              </a:solidFill>
              <a:latin typeface="Arial" panose="020B0604020202020204" pitchFamily="34" charset="0"/>
            </a:endParaRPr>
          </a:p>
          <a:p>
            <a:pPr>
              <a:spcBef>
                <a:spcPct val="20000"/>
              </a:spcBef>
              <a:defRPr/>
            </a:pPr>
            <a:r>
              <a:rPr lang="en-US" sz="1700" b="1" i="1" dirty="0" smtClean="0">
                <a:solidFill>
                  <a:srgbClr val="003399"/>
                </a:solidFill>
                <a:latin typeface="Arial" panose="020B0604020202020204" pitchFamily="34" charset="0"/>
              </a:rPr>
              <a:t>Increased IEEE activity in emerging technologies,</a:t>
            </a:r>
            <a:r>
              <a:rPr lang="en-US" sz="1700" i="1" dirty="0" smtClean="0">
                <a:solidFill>
                  <a:srgbClr val="003399"/>
                </a:solidFill>
                <a:latin typeface="Arial" panose="020B0604020202020204" pitchFamily="34" charset="0"/>
              </a:rPr>
              <a:t> which now include Smarter Cities, the Internet of Things, Clean Transportation</a:t>
            </a:r>
          </a:p>
          <a:p>
            <a:pPr lvl="1">
              <a:spcBef>
                <a:spcPct val="20000"/>
              </a:spcBef>
              <a:defRPr/>
            </a:pPr>
            <a:r>
              <a:rPr lang="en-US" sz="1500" i="1" dirty="0" smtClean="0">
                <a:solidFill>
                  <a:srgbClr val="003399"/>
                </a:solidFill>
                <a:latin typeface="Arial" panose="020B0604020202020204" pitchFamily="34" charset="0"/>
              </a:rPr>
              <a:t>Secured increased TAB funding to support more activities</a:t>
            </a:r>
          </a:p>
          <a:p>
            <a:pPr lvl="1">
              <a:spcBef>
                <a:spcPct val="20000"/>
              </a:spcBef>
              <a:defRPr/>
            </a:pPr>
            <a:r>
              <a:rPr lang="en-US" sz="1500" i="1" dirty="0" smtClean="0">
                <a:solidFill>
                  <a:srgbClr val="003399"/>
                </a:solidFill>
                <a:latin typeface="Arial" panose="020B0604020202020204" pitchFamily="34" charset="0"/>
              </a:rPr>
              <a:t>Created </a:t>
            </a:r>
            <a:r>
              <a:rPr lang="en-US" sz="1500" b="1" i="1" dirty="0" smtClean="0">
                <a:solidFill>
                  <a:srgbClr val="003399"/>
                </a:solidFill>
                <a:latin typeface="Arial" panose="020B0604020202020204" pitchFamily="34" charset="0"/>
              </a:rPr>
              <a:t>on-line technical communities </a:t>
            </a:r>
            <a:r>
              <a:rPr lang="en-US" sz="1500" i="1" dirty="0" smtClean="0">
                <a:solidFill>
                  <a:srgbClr val="003399"/>
                </a:solidFill>
                <a:latin typeface="Arial" panose="020B0604020202020204" pitchFamily="34" charset="0"/>
              </a:rPr>
              <a:t>to involve more participants in them – free to all</a:t>
            </a:r>
          </a:p>
          <a:p>
            <a:pPr lvl="1">
              <a:spcBef>
                <a:spcPct val="20000"/>
              </a:spcBef>
              <a:defRPr/>
            </a:pPr>
            <a:r>
              <a:rPr lang="en-US" sz="1500" i="1" dirty="0" smtClean="0">
                <a:solidFill>
                  <a:srgbClr val="003399"/>
                </a:solidFill>
                <a:latin typeface="Arial" panose="020B0604020202020204" pitchFamily="34" charset="0"/>
              </a:rPr>
              <a:t>Created </a:t>
            </a:r>
            <a:r>
              <a:rPr lang="en-US" sz="1500" b="1" i="1" dirty="0" smtClean="0">
                <a:solidFill>
                  <a:srgbClr val="003399"/>
                </a:solidFill>
                <a:latin typeface="Arial" panose="020B0604020202020204" pitchFamily="34" charset="0"/>
              </a:rPr>
              <a:t>IEEE Technical Community Spotlight </a:t>
            </a:r>
            <a:r>
              <a:rPr lang="en-US" sz="1500" i="1" dirty="0" smtClean="0">
                <a:solidFill>
                  <a:srgbClr val="003399"/>
                </a:solidFill>
                <a:latin typeface="Arial" panose="020B0604020202020204" pitchFamily="34" charset="0"/>
              </a:rPr>
              <a:t>to publicize them – free to all members</a:t>
            </a:r>
          </a:p>
          <a:p>
            <a:pPr lvl="1">
              <a:spcBef>
                <a:spcPct val="20000"/>
              </a:spcBef>
              <a:defRPr/>
            </a:pPr>
            <a:r>
              <a:rPr lang="en-US" sz="1500" i="1" dirty="0" smtClean="0">
                <a:solidFill>
                  <a:srgbClr val="003399"/>
                </a:solidFill>
                <a:latin typeface="Arial" panose="020B0604020202020204" pitchFamily="34" charset="0"/>
              </a:rPr>
              <a:t>Contributed to the framework for transitioning emerging technology efforts into TAB entities, where appropriate  </a:t>
            </a:r>
          </a:p>
        </p:txBody>
      </p:sp>
    </p:spTree>
    <p:extLst>
      <p:ext uri="{BB962C8B-B14F-4D97-AF65-F5344CB8AC3E}">
        <p14:creationId xmlns:p14="http://schemas.microsoft.com/office/powerpoint/2010/main" val="30884362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idx="4294967295"/>
          </p:nvPr>
        </p:nvSpPr>
        <p:spPr/>
        <p:txBody>
          <a:bodyPr/>
          <a:lstStyle/>
          <a:p>
            <a:pPr eaLnBrk="1" hangingPunct="1"/>
            <a:r>
              <a:rPr lang="en-US" altLang="en-US" smtClean="0"/>
              <a:t>Other IEEE Activities &amp; Accomplishments</a:t>
            </a:r>
          </a:p>
        </p:txBody>
      </p:sp>
      <p:sp>
        <p:nvSpPr>
          <p:cNvPr id="16389" name="Content Placeholder 4"/>
          <p:cNvSpPr>
            <a:spLocks noGrp="1"/>
          </p:cNvSpPr>
          <p:nvPr>
            <p:ph sz="quarter" idx="4294967295"/>
          </p:nvPr>
        </p:nvSpPr>
        <p:spPr>
          <a:xfrm>
            <a:off x="365125" y="1646238"/>
            <a:ext cx="8602663" cy="4389437"/>
          </a:xfrm>
        </p:spPr>
        <p:txBody>
          <a:bodyPr/>
          <a:lstStyle/>
          <a:p>
            <a:pPr>
              <a:spcBef>
                <a:spcPct val="15000"/>
              </a:spcBef>
              <a:defRPr/>
            </a:pPr>
            <a:r>
              <a:rPr lang="en-US" sz="1600" b="1" i="1" dirty="0" smtClean="0">
                <a:solidFill>
                  <a:srgbClr val="003399"/>
                </a:solidFill>
                <a:latin typeface="Arial" panose="020B0604020202020204" pitchFamily="34" charset="0"/>
              </a:rPr>
              <a:t>Strategy</a:t>
            </a:r>
            <a:endParaRPr lang="en-US" sz="1400" i="1" dirty="0">
              <a:solidFill>
                <a:srgbClr val="003399"/>
              </a:solidFill>
              <a:latin typeface="Arial" panose="020B0604020202020204" pitchFamily="34" charset="0"/>
            </a:endParaRPr>
          </a:p>
          <a:p>
            <a:pPr marL="742950" lvl="1" indent="-285750">
              <a:spcBef>
                <a:spcPct val="15000"/>
              </a:spcBef>
              <a:defRPr/>
            </a:pPr>
            <a:r>
              <a:rPr lang="en-US" sz="1400" i="1" dirty="0" smtClean="0">
                <a:solidFill>
                  <a:srgbClr val="7030A0"/>
                </a:solidFill>
                <a:latin typeface="Arial" panose="020B0604020202020204" pitchFamily="34" charset="0"/>
              </a:rPr>
              <a:t>Initiated TAB effort that </a:t>
            </a:r>
            <a:r>
              <a:rPr lang="en-US" sz="1400" b="1" i="1" dirty="0" smtClean="0">
                <a:solidFill>
                  <a:srgbClr val="7030A0"/>
                </a:solidFill>
                <a:latin typeface="Arial" panose="020B0604020202020204" pitchFamily="34" charset="0"/>
              </a:rPr>
              <a:t>created  </a:t>
            </a:r>
            <a:r>
              <a:rPr lang="en-US" sz="1400" b="1" i="1" dirty="0">
                <a:solidFill>
                  <a:srgbClr val="7030A0"/>
                </a:solidFill>
                <a:latin typeface="Arial" panose="020B0604020202020204" pitchFamily="34" charset="0"/>
              </a:rPr>
              <a:t>a new TA mission statement </a:t>
            </a:r>
            <a:r>
              <a:rPr lang="en-US" sz="1400" i="1" dirty="0">
                <a:solidFill>
                  <a:srgbClr val="7030A0"/>
                </a:solidFill>
                <a:latin typeface="Arial" panose="020B0604020202020204" pitchFamily="34" charset="0"/>
              </a:rPr>
              <a:t>- Inspire, Foster and Empower Technology-Centric Worldwide Communities </a:t>
            </a:r>
            <a:r>
              <a:rPr lang="en-US" sz="1400" i="1" dirty="0" smtClean="0">
                <a:solidFill>
                  <a:srgbClr val="7030A0"/>
                </a:solidFill>
                <a:latin typeface="Arial" panose="020B0604020202020204" pitchFamily="34" charset="0"/>
              </a:rPr>
              <a:t>– and secured its adoption</a:t>
            </a:r>
          </a:p>
          <a:p>
            <a:pPr marL="742950" lvl="1" indent="-285750">
              <a:spcBef>
                <a:spcPct val="15000"/>
              </a:spcBef>
              <a:defRPr/>
            </a:pPr>
            <a:r>
              <a:rPr lang="en-US" sz="1400" i="1" dirty="0" smtClean="0">
                <a:solidFill>
                  <a:srgbClr val="7030A0"/>
                </a:solidFill>
                <a:latin typeface="Arial" panose="020B0604020202020204" pitchFamily="34" charset="0"/>
              </a:rPr>
              <a:t>Chaired TAB Awareness and Branding Ad Hoc that developed </a:t>
            </a:r>
            <a:r>
              <a:rPr lang="en-US" sz="1400" b="1" i="1" dirty="0" smtClean="0">
                <a:solidFill>
                  <a:srgbClr val="7030A0"/>
                </a:solidFill>
                <a:latin typeface="Arial" panose="020B0604020202020204" pitchFamily="34" charset="0"/>
              </a:rPr>
              <a:t>TAB value proposition</a:t>
            </a:r>
          </a:p>
          <a:p>
            <a:pPr marL="742950" lvl="1" indent="-285750">
              <a:spcBef>
                <a:spcPct val="15000"/>
              </a:spcBef>
              <a:defRPr/>
            </a:pPr>
            <a:r>
              <a:rPr lang="en-US" sz="1400" i="1" dirty="0">
                <a:solidFill>
                  <a:srgbClr val="003399"/>
                </a:solidFill>
                <a:latin typeface="Arial" panose="020B0604020202020204" pitchFamily="34" charset="0"/>
              </a:rPr>
              <a:t>IEEE NIC; SPS Long Range Planning (Chair</a:t>
            </a:r>
            <a:r>
              <a:rPr lang="en-US" sz="1400" i="1" dirty="0" smtClean="0">
                <a:solidFill>
                  <a:srgbClr val="003399"/>
                </a:solidFill>
                <a:latin typeface="Arial" panose="020B0604020202020204" pitchFamily="34" charset="0"/>
              </a:rPr>
              <a:t>)</a:t>
            </a:r>
            <a:r>
              <a:rPr lang="en-US" sz="1400" b="1" i="1" dirty="0" smtClean="0">
                <a:solidFill>
                  <a:srgbClr val="003399"/>
                </a:solidFill>
                <a:latin typeface="Arial" panose="020B0604020202020204" pitchFamily="34" charset="0"/>
              </a:rPr>
              <a:t> </a:t>
            </a:r>
          </a:p>
          <a:p>
            <a:pPr>
              <a:spcBef>
                <a:spcPct val="15000"/>
              </a:spcBef>
              <a:defRPr/>
            </a:pPr>
            <a:r>
              <a:rPr lang="en-US" sz="1600" b="1" i="1" dirty="0" smtClean="0">
                <a:solidFill>
                  <a:srgbClr val="003399"/>
                </a:solidFill>
                <a:latin typeface="Arial" panose="020B0604020202020204" pitchFamily="34" charset="0"/>
              </a:rPr>
              <a:t>Finance</a:t>
            </a:r>
          </a:p>
          <a:p>
            <a:pPr marL="742950" lvl="1" indent="-285750">
              <a:spcBef>
                <a:spcPct val="15000"/>
              </a:spcBef>
              <a:defRPr/>
            </a:pPr>
            <a:r>
              <a:rPr lang="en-US" sz="1400" i="1" dirty="0" smtClean="0">
                <a:solidFill>
                  <a:srgbClr val="003399"/>
                </a:solidFill>
                <a:latin typeface="Arial" panose="020B0604020202020204" pitchFamily="34" charset="0"/>
              </a:rPr>
              <a:t>VP Finance for SPS - a financially-sound society</a:t>
            </a:r>
          </a:p>
          <a:p>
            <a:pPr marL="742950" lvl="1" indent="-285750">
              <a:spcBef>
                <a:spcPct val="15000"/>
              </a:spcBef>
              <a:defRPr/>
            </a:pPr>
            <a:r>
              <a:rPr lang="en-US" sz="1400" i="1" dirty="0" smtClean="0">
                <a:solidFill>
                  <a:srgbClr val="003399"/>
                </a:solidFill>
                <a:latin typeface="Arial" panose="020B0604020202020204" pitchFamily="34" charset="0"/>
              </a:rPr>
              <a:t>IEEE Audit Committee; IEEE Investment Committee; IEEE Marketing and Sales; IEEE Employee Benefits and Compensation Committee (Chair) that vetted Jim’s offer package </a:t>
            </a:r>
          </a:p>
          <a:p>
            <a:pPr>
              <a:spcBef>
                <a:spcPct val="15000"/>
              </a:spcBef>
              <a:defRPr/>
            </a:pPr>
            <a:r>
              <a:rPr lang="en-US" sz="1600" b="1" i="1" dirty="0" smtClean="0">
                <a:solidFill>
                  <a:srgbClr val="003399"/>
                </a:solidFill>
                <a:latin typeface="Arial" panose="020B0604020202020204" pitchFamily="34" charset="0"/>
              </a:rPr>
              <a:t>Publications</a:t>
            </a:r>
          </a:p>
          <a:p>
            <a:pPr marL="742950" lvl="1" indent="-285750">
              <a:spcBef>
                <a:spcPct val="15000"/>
              </a:spcBef>
              <a:defRPr/>
            </a:pPr>
            <a:r>
              <a:rPr lang="en-US" sz="1400" i="1" dirty="0" smtClean="0">
                <a:solidFill>
                  <a:srgbClr val="003399"/>
                </a:solidFill>
                <a:latin typeface="Arial" panose="020B0604020202020204" pitchFamily="34" charset="0"/>
              </a:rPr>
              <a:t>Charter EIC, </a:t>
            </a:r>
            <a:r>
              <a:rPr lang="en-US" sz="1400" b="1" i="1" dirty="0" smtClean="0">
                <a:solidFill>
                  <a:srgbClr val="003399"/>
                </a:solidFill>
                <a:latin typeface="Arial" panose="020B0604020202020204" pitchFamily="34" charset="0"/>
              </a:rPr>
              <a:t>IEEE Technical Community Spotlight </a:t>
            </a:r>
          </a:p>
          <a:p>
            <a:pPr marL="742950" lvl="1" indent="-285750">
              <a:spcBef>
                <a:spcPct val="15000"/>
              </a:spcBef>
              <a:defRPr/>
            </a:pPr>
            <a:r>
              <a:rPr lang="en-US" sz="1400" i="1" dirty="0" smtClean="0">
                <a:solidFill>
                  <a:srgbClr val="003399"/>
                </a:solidFill>
                <a:latin typeface="Arial" panose="020B0604020202020204" pitchFamily="34" charset="0"/>
              </a:rPr>
              <a:t>Proposed </a:t>
            </a:r>
            <a:r>
              <a:rPr lang="en-US" sz="1400" b="1" i="1" dirty="0" smtClean="0">
                <a:solidFill>
                  <a:srgbClr val="003399"/>
                </a:solidFill>
                <a:latin typeface="Arial" panose="020B0604020202020204" pitchFamily="34" charset="0"/>
              </a:rPr>
              <a:t>IEEE Trans. on Info. Forensics and Security </a:t>
            </a:r>
            <a:r>
              <a:rPr lang="en-US" sz="1400" i="1" dirty="0" smtClean="0">
                <a:solidFill>
                  <a:srgbClr val="003399"/>
                </a:solidFill>
                <a:latin typeface="Arial" panose="020B0604020202020204" pitchFamily="34" charset="0"/>
              </a:rPr>
              <a:t>and secured its adoption</a:t>
            </a:r>
          </a:p>
          <a:p>
            <a:pPr marL="742950" lvl="1" indent="-285750">
              <a:spcBef>
                <a:spcPct val="15000"/>
              </a:spcBef>
              <a:defRPr/>
            </a:pPr>
            <a:r>
              <a:rPr lang="en-US" sz="1400" i="1" dirty="0" smtClean="0">
                <a:solidFill>
                  <a:srgbClr val="003399"/>
                </a:solidFill>
                <a:latin typeface="Arial" panose="020B0604020202020204" pitchFamily="34" charset="0"/>
              </a:rPr>
              <a:t>Added language processing to scope - </a:t>
            </a:r>
            <a:r>
              <a:rPr lang="en-US" sz="1400" b="1" i="1" dirty="0" smtClean="0">
                <a:solidFill>
                  <a:srgbClr val="003399"/>
                </a:solidFill>
                <a:latin typeface="Arial" panose="020B0604020202020204" pitchFamily="34" charset="0"/>
              </a:rPr>
              <a:t>IEEE Trans. Audio, Speech and Language Processing</a:t>
            </a:r>
          </a:p>
          <a:p>
            <a:pPr>
              <a:spcBef>
                <a:spcPct val="15000"/>
              </a:spcBef>
              <a:defRPr/>
            </a:pPr>
            <a:r>
              <a:rPr lang="en-US" sz="1600" b="1" i="1" dirty="0" smtClean="0">
                <a:solidFill>
                  <a:srgbClr val="003399"/>
                </a:solidFill>
                <a:latin typeface="Arial" panose="020B0604020202020204" pitchFamily="34" charset="0"/>
              </a:rPr>
              <a:t>Conferences</a:t>
            </a:r>
          </a:p>
          <a:p>
            <a:pPr marL="742950" lvl="1" indent="-285750">
              <a:spcBef>
                <a:spcPct val="15000"/>
              </a:spcBef>
              <a:defRPr/>
            </a:pPr>
            <a:r>
              <a:rPr lang="en-US" sz="1400" i="1" dirty="0" smtClean="0">
                <a:solidFill>
                  <a:srgbClr val="003399"/>
                </a:solidFill>
                <a:latin typeface="Arial" panose="020B0604020202020204" pitchFamily="34" charset="0"/>
              </a:rPr>
              <a:t>Finance Chair of ICIP95 </a:t>
            </a:r>
            <a:endParaRPr lang="en-US" sz="1400" b="1" i="1" dirty="0" smtClean="0">
              <a:solidFill>
                <a:srgbClr val="003399"/>
              </a:solidFill>
              <a:latin typeface="Arial" panose="020B0604020202020204" pitchFamily="34" charset="0"/>
            </a:endParaRPr>
          </a:p>
          <a:p>
            <a:pPr>
              <a:spcBef>
                <a:spcPct val="15000"/>
              </a:spcBef>
              <a:defRPr/>
            </a:pPr>
            <a:r>
              <a:rPr lang="en-US" sz="1600" b="1" i="1" dirty="0" smtClean="0">
                <a:solidFill>
                  <a:srgbClr val="003399"/>
                </a:solidFill>
                <a:latin typeface="Arial" panose="020B0604020202020204" pitchFamily="34" charset="0"/>
              </a:rPr>
              <a:t>Membership</a:t>
            </a:r>
          </a:p>
          <a:p>
            <a:pPr marL="742950" lvl="1" indent="-285750">
              <a:spcBef>
                <a:spcPct val="15000"/>
              </a:spcBef>
              <a:defRPr/>
            </a:pPr>
            <a:r>
              <a:rPr lang="en-US" sz="1400" i="1" dirty="0" smtClean="0">
                <a:solidFill>
                  <a:srgbClr val="003399"/>
                </a:solidFill>
                <a:latin typeface="Arial" panose="020B0604020202020204" pitchFamily="34" charset="0"/>
              </a:rPr>
              <a:t>Initiated Membership Models Ad Hoc, which proposed </a:t>
            </a:r>
            <a:r>
              <a:rPr lang="en-US" sz="1400" b="1" i="1" dirty="0" smtClean="0">
                <a:solidFill>
                  <a:srgbClr val="003399"/>
                </a:solidFill>
                <a:latin typeface="Arial" panose="020B0604020202020204" pitchFamily="34" charset="0"/>
              </a:rPr>
              <a:t>the bundled membership experiment</a:t>
            </a:r>
            <a:r>
              <a:rPr lang="en-US" sz="1400" i="1" dirty="0" smtClean="0">
                <a:solidFill>
                  <a:srgbClr val="003399"/>
                </a:solidFill>
                <a:latin typeface="Arial" panose="020B0604020202020204" pitchFamily="34" charset="0"/>
              </a:rPr>
              <a:t>, now underway; Membership Development Committee</a:t>
            </a:r>
          </a:p>
          <a:p>
            <a:pPr>
              <a:spcBef>
                <a:spcPct val="15000"/>
              </a:spcBef>
              <a:defRPr/>
            </a:pPr>
            <a:r>
              <a:rPr lang="en-US" sz="1600" b="1" i="1" dirty="0" smtClean="0">
                <a:solidFill>
                  <a:srgbClr val="003399"/>
                </a:solidFill>
                <a:latin typeface="Arial" panose="020B0604020202020204" pitchFamily="34" charset="0"/>
              </a:rPr>
              <a:t>Awards</a:t>
            </a:r>
          </a:p>
          <a:p>
            <a:pPr marL="742950" lvl="1" indent="-285750">
              <a:spcBef>
                <a:spcPct val="15000"/>
              </a:spcBef>
              <a:defRPr/>
            </a:pPr>
            <a:r>
              <a:rPr lang="en-US" sz="1400" i="1" dirty="0" smtClean="0">
                <a:solidFill>
                  <a:srgbClr val="003399"/>
                </a:solidFill>
                <a:latin typeface="Arial" panose="020B0604020202020204" pitchFamily="34" charset="0"/>
              </a:rPr>
              <a:t>Chaired Ad Hoc that </a:t>
            </a:r>
            <a:r>
              <a:rPr lang="en-US" sz="1400" b="1" i="1" dirty="0" smtClean="0">
                <a:solidFill>
                  <a:srgbClr val="003399"/>
                </a:solidFill>
                <a:latin typeface="Arial" panose="020B0604020202020204" pitchFamily="34" charset="0"/>
              </a:rPr>
              <a:t>created the TAB Hall of Honor </a:t>
            </a:r>
            <a:r>
              <a:rPr lang="en-US" sz="1400" i="1" dirty="0" smtClean="0">
                <a:solidFill>
                  <a:srgbClr val="003399"/>
                </a:solidFill>
                <a:latin typeface="Arial" panose="020B0604020202020204" pitchFamily="34" charset="0"/>
              </a:rPr>
              <a:t>- and secured its approval  </a:t>
            </a:r>
          </a:p>
          <a:p>
            <a:pPr marL="495300" indent="-285750">
              <a:spcBef>
                <a:spcPct val="15000"/>
              </a:spcBef>
              <a:defRPr/>
            </a:pPr>
            <a:endParaRPr lang="en-US" sz="1800" i="1" dirty="0" smtClean="0">
              <a:solidFill>
                <a:srgbClr val="003399"/>
              </a:solidFill>
              <a:latin typeface="Arial" panose="020B0604020202020204" pitchFamily="34" charset="0"/>
            </a:endParaRPr>
          </a:p>
        </p:txBody>
      </p:sp>
    </p:spTree>
    <p:extLst>
      <p:ext uri="{BB962C8B-B14F-4D97-AF65-F5344CB8AC3E}">
        <p14:creationId xmlns:p14="http://schemas.microsoft.com/office/powerpoint/2010/main" val="1409443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1"/>
          <p:cNvSpPr txBox="1">
            <a:spLocks noGrp="1"/>
          </p:cNvSpPr>
          <p:nvPr/>
        </p:nvSpPr>
        <p:spPr bwMode="auto">
          <a:xfrm>
            <a:off x="444500" y="6356350"/>
            <a:ext cx="3587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a:defRPr>
                <a:solidFill>
                  <a:schemeClr val="tx1"/>
                </a:solidFill>
                <a:latin typeface="Verdana" pitchFamily="34" charset="0"/>
                <a:ea typeface="ＭＳ Ｐゴシック" pitchFamily="34" charset="-128"/>
              </a:defRPr>
            </a:lvl1pPr>
            <a:lvl2pPr marL="742950" indent="-285750">
              <a:defRPr>
                <a:solidFill>
                  <a:schemeClr val="tx1"/>
                </a:solidFill>
                <a:latin typeface="Verdana" pitchFamily="34" charset="0"/>
                <a:ea typeface="ＭＳ Ｐゴシック" pitchFamily="34" charset="-128"/>
              </a:defRPr>
            </a:lvl2pPr>
            <a:lvl3pPr marL="1143000" indent="-228600">
              <a:defRPr>
                <a:solidFill>
                  <a:schemeClr val="tx1"/>
                </a:solidFill>
                <a:latin typeface="Verdana" pitchFamily="34" charset="0"/>
                <a:ea typeface="ＭＳ Ｐゴシック" pitchFamily="34" charset="-128"/>
              </a:defRPr>
            </a:lvl3pPr>
            <a:lvl4pPr marL="1600200" indent="-228600">
              <a:defRPr>
                <a:solidFill>
                  <a:schemeClr val="tx1"/>
                </a:solidFill>
                <a:latin typeface="Verdana" pitchFamily="34" charset="0"/>
                <a:ea typeface="ＭＳ Ｐゴシック" pitchFamily="34" charset="-128"/>
              </a:defRPr>
            </a:lvl4pPr>
            <a:lvl5pPr marL="2057400" indent="-228600">
              <a:defRPr>
                <a:solidFill>
                  <a:schemeClr val="tx1"/>
                </a:solidFill>
                <a:latin typeface="Verdana"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fld id="{51A7BA5A-60E5-4175-9C37-B3AA4F029BDC}" type="slidenum">
              <a:rPr lang="en-US" altLang="en-US" sz="1000">
                <a:solidFill>
                  <a:srgbClr val="898989"/>
                </a:solidFill>
              </a:rPr>
              <a:pPr eaLnBrk="1" hangingPunct="1"/>
              <a:t>16</a:t>
            </a:fld>
            <a:endParaRPr lang="en-US" altLang="en-US" sz="1000">
              <a:solidFill>
                <a:srgbClr val="898989"/>
              </a:solidFill>
            </a:endParaRPr>
          </a:p>
        </p:txBody>
      </p:sp>
      <p:sp>
        <p:nvSpPr>
          <p:cNvPr id="3" name="Date Placeholder 2"/>
          <p:cNvSpPr txBox="1">
            <a:spLocks noGrp="1"/>
          </p:cNvSpPr>
          <p:nvPr/>
        </p:nvSpPr>
        <p:spPr>
          <a:xfrm>
            <a:off x="865188" y="6356350"/>
            <a:ext cx="1643062" cy="365125"/>
          </a:xfrm>
          <a:prstGeom prst="rect">
            <a:avLst/>
          </a:prstGeom>
          <a:noFill/>
        </p:spPr>
        <p:txBody>
          <a:bodyPr lIns="0" anchor="ctr"/>
          <a:lstStyle/>
          <a:p>
            <a:pPr eaLnBrk="1" fontAlgn="auto" hangingPunct="1">
              <a:spcBef>
                <a:spcPts val="0"/>
              </a:spcBef>
              <a:spcAft>
                <a:spcPts val="0"/>
              </a:spcAft>
              <a:defRPr/>
            </a:pPr>
            <a:fld id="{75B7086B-65E0-4B47-A6CE-8422E65E306A}" type="datetime1">
              <a:rPr lang="en-US" sz="1050">
                <a:solidFill>
                  <a:schemeClr val="tx1">
                    <a:tint val="75000"/>
                  </a:schemeClr>
                </a:solidFill>
                <a:latin typeface="+mn-lt"/>
                <a:ea typeface="+mn-ea"/>
              </a:rPr>
              <a:pPr eaLnBrk="1" fontAlgn="auto" hangingPunct="1">
                <a:spcBef>
                  <a:spcPts val="0"/>
                </a:spcBef>
                <a:spcAft>
                  <a:spcPts val="0"/>
                </a:spcAft>
                <a:defRPr/>
              </a:pPr>
              <a:t>1/24/2015</a:t>
            </a:fld>
            <a:endParaRPr lang="en-US" sz="1050" dirty="0">
              <a:solidFill>
                <a:schemeClr val="tx1">
                  <a:tint val="75000"/>
                </a:schemeClr>
              </a:solidFill>
              <a:latin typeface="+mn-lt"/>
              <a:ea typeface="+mn-ea"/>
            </a:endParaRPr>
          </a:p>
        </p:txBody>
      </p:sp>
      <p:sp>
        <p:nvSpPr>
          <p:cNvPr id="18436" name="Title 3"/>
          <p:cNvSpPr txBox="1">
            <a:spLocks/>
          </p:cNvSpPr>
          <p:nvPr/>
        </p:nvSpPr>
        <p:spPr bwMode="auto">
          <a:xfrm>
            <a:off x="365125" y="134938"/>
            <a:ext cx="83264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ea typeface="ＭＳ Ｐゴシック" pitchFamily="34" charset="-128"/>
              </a:defRPr>
            </a:lvl1pPr>
            <a:lvl2pPr marL="742950" indent="-285750">
              <a:defRPr>
                <a:solidFill>
                  <a:schemeClr val="tx1"/>
                </a:solidFill>
                <a:latin typeface="Verdana" pitchFamily="34" charset="0"/>
                <a:ea typeface="ＭＳ Ｐゴシック" pitchFamily="34" charset="-128"/>
              </a:defRPr>
            </a:lvl2pPr>
            <a:lvl3pPr marL="1143000" indent="-228600">
              <a:defRPr>
                <a:solidFill>
                  <a:schemeClr val="tx1"/>
                </a:solidFill>
                <a:latin typeface="Verdana" pitchFamily="34" charset="0"/>
                <a:ea typeface="ＭＳ Ｐゴシック" pitchFamily="34" charset="-128"/>
              </a:defRPr>
            </a:lvl3pPr>
            <a:lvl4pPr marL="1600200" indent="-228600">
              <a:defRPr>
                <a:solidFill>
                  <a:schemeClr val="tx1"/>
                </a:solidFill>
                <a:latin typeface="Verdana" pitchFamily="34" charset="0"/>
                <a:ea typeface="ＭＳ Ｐゴシック" pitchFamily="34" charset="-128"/>
              </a:defRPr>
            </a:lvl4pPr>
            <a:lvl5pPr marL="2057400" indent="-228600">
              <a:defRPr>
                <a:solidFill>
                  <a:schemeClr val="tx1"/>
                </a:solidFill>
                <a:latin typeface="Verdana"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r>
              <a:rPr lang="en-US" altLang="en-US" sz="3200" b="1">
                <a:solidFill>
                  <a:schemeClr val="bg1"/>
                </a:solidFill>
              </a:rPr>
              <a:t>My Vision, If Elected</a:t>
            </a:r>
          </a:p>
        </p:txBody>
      </p:sp>
      <p:sp>
        <p:nvSpPr>
          <p:cNvPr id="18437" name="Content Placeholder 4"/>
          <p:cNvSpPr txBox="1">
            <a:spLocks/>
          </p:cNvSpPr>
          <p:nvPr/>
        </p:nvSpPr>
        <p:spPr bwMode="auto">
          <a:xfrm>
            <a:off x="444500" y="1646238"/>
            <a:ext cx="8482013"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6075" indent="-346075">
              <a:defRPr>
                <a:solidFill>
                  <a:schemeClr val="tx1"/>
                </a:solidFill>
                <a:latin typeface="Verdana" pitchFamily="34" charset="0"/>
                <a:ea typeface="ＭＳ Ｐゴシック" pitchFamily="34" charset="-128"/>
              </a:defRPr>
            </a:lvl1pPr>
            <a:lvl2pPr marL="800100" indent="-342900">
              <a:defRPr>
                <a:solidFill>
                  <a:schemeClr val="tx1"/>
                </a:solidFill>
                <a:latin typeface="Verdana" pitchFamily="34" charset="0"/>
                <a:ea typeface="ＭＳ Ｐゴシック" pitchFamily="34" charset="-128"/>
              </a:defRPr>
            </a:lvl2pPr>
            <a:lvl3pPr marL="1257300" indent="-342900">
              <a:defRPr>
                <a:solidFill>
                  <a:schemeClr val="tx1"/>
                </a:solidFill>
                <a:latin typeface="Verdana" pitchFamily="34" charset="0"/>
                <a:ea typeface="ＭＳ Ｐゴシック" pitchFamily="34" charset="-128"/>
              </a:defRPr>
            </a:lvl3pPr>
            <a:lvl4pPr marL="1714500" indent="-342900">
              <a:defRPr>
                <a:solidFill>
                  <a:schemeClr val="tx1"/>
                </a:solidFill>
                <a:latin typeface="Verdana" pitchFamily="34" charset="0"/>
                <a:ea typeface="ＭＳ Ｐゴシック" pitchFamily="34" charset="-128"/>
              </a:defRPr>
            </a:lvl4pPr>
            <a:lvl5pPr marL="2171700" indent="-342900">
              <a:defRPr>
                <a:solidFill>
                  <a:schemeClr val="tx1"/>
                </a:solidFill>
                <a:latin typeface="Verdana" pitchFamily="34" charset="0"/>
                <a:ea typeface="ＭＳ Ｐゴシック" pitchFamily="34" charset="-128"/>
              </a:defRPr>
            </a:lvl5pPr>
            <a:lvl6pPr marL="2628900" indent="-342900" defTabSz="4572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3086100" indent="-342900" defTabSz="4572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543300" indent="-342900" defTabSz="4572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4000500" indent="-342900" defTabSz="4572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a:lnSpc>
                <a:spcPct val="80000"/>
              </a:lnSpc>
              <a:spcBef>
                <a:spcPts val="1800"/>
              </a:spcBef>
              <a:buSzPct val="135000"/>
            </a:pPr>
            <a:r>
              <a:rPr lang="en-US" altLang="en-US" sz="2000" i="1">
                <a:solidFill>
                  <a:srgbClr val="003399"/>
                </a:solidFill>
                <a:latin typeface="Arial" pitchFamily="34" charset="0"/>
              </a:rPr>
              <a:t>Priority – </a:t>
            </a:r>
            <a:r>
              <a:rPr lang="en-US" altLang="en-US" sz="2000" b="1" i="1">
                <a:solidFill>
                  <a:srgbClr val="003399"/>
                </a:solidFill>
                <a:latin typeface="Arial" pitchFamily="34" charset="0"/>
              </a:rPr>
              <a:t>create and provide more value for our members</a:t>
            </a:r>
          </a:p>
          <a:p>
            <a:pPr>
              <a:lnSpc>
                <a:spcPct val="80000"/>
              </a:lnSpc>
              <a:spcBef>
                <a:spcPts val="1800"/>
              </a:spcBef>
              <a:buFontTx/>
              <a:buAutoNum type="arabicPeriod"/>
            </a:pPr>
            <a:r>
              <a:rPr lang="en-US" altLang="en-US" b="1" i="1">
                <a:solidFill>
                  <a:srgbClr val="003399"/>
                </a:solidFill>
                <a:latin typeface="Arial" pitchFamily="34" charset="0"/>
              </a:rPr>
              <a:t>Provide enhanced networking and collaboration opportunities for our members </a:t>
            </a:r>
            <a:r>
              <a:rPr lang="en-US" altLang="en-US" i="1">
                <a:solidFill>
                  <a:srgbClr val="003399"/>
                </a:solidFill>
                <a:latin typeface="Arial" pitchFamily="34" charset="0"/>
              </a:rPr>
              <a:t>within IEEE communities, i.e., regions, sections, chapters, conferences, affinity groups, publications</a:t>
            </a:r>
            <a:endParaRPr lang="en-US" altLang="en-US" sz="1600" i="1">
              <a:solidFill>
                <a:srgbClr val="003399"/>
              </a:solidFill>
              <a:latin typeface="Arial" pitchFamily="34" charset="0"/>
            </a:endParaRPr>
          </a:p>
          <a:p>
            <a:pPr lvl="1">
              <a:lnSpc>
                <a:spcPct val="80000"/>
              </a:lnSpc>
              <a:spcBef>
                <a:spcPts val="800"/>
              </a:spcBef>
              <a:buClr>
                <a:srgbClr val="595959"/>
              </a:buClr>
              <a:buFont typeface="Lucida Grande" pitchFamily="-84" charset="0"/>
              <a:buChar char="–"/>
            </a:pPr>
            <a:r>
              <a:rPr lang="en-US" altLang="en-US" sz="1600" i="1">
                <a:solidFill>
                  <a:srgbClr val="003399"/>
                </a:solidFill>
                <a:latin typeface="Arial" pitchFamily="34" charset="0"/>
              </a:rPr>
              <a:t>The </a:t>
            </a:r>
            <a:r>
              <a:rPr lang="en-US" altLang="en-US" sz="1600" b="1" i="1">
                <a:solidFill>
                  <a:srgbClr val="003399"/>
                </a:solidFill>
                <a:latin typeface="Arial" pitchFamily="34" charset="0"/>
              </a:rPr>
              <a:t>Collabratec</a:t>
            </a:r>
            <a:r>
              <a:rPr lang="en-US" altLang="en-US" sz="1600" i="1">
                <a:solidFill>
                  <a:srgbClr val="003399"/>
                </a:solidFill>
                <a:latin typeface="Arial" pitchFamily="34" charset="0"/>
              </a:rPr>
              <a:t>™tools are only the beginning</a:t>
            </a:r>
          </a:p>
          <a:p>
            <a:pPr>
              <a:lnSpc>
                <a:spcPct val="80000"/>
              </a:lnSpc>
              <a:spcBef>
                <a:spcPts val="1800"/>
              </a:spcBef>
              <a:buFontTx/>
              <a:buAutoNum type="arabicPeriod" startAt="2"/>
            </a:pPr>
            <a:r>
              <a:rPr lang="en-US" altLang="en-US" b="1" i="1">
                <a:solidFill>
                  <a:srgbClr val="003399"/>
                </a:solidFill>
                <a:latin typeface="Arial" pitchFamily="34" charset="0"/>
              </a:rPr>
              <a:t>Increase global relevance </a:t>
            </a:r>
            <a:endParaRPr lang="en-US" altLang="en-US" sz="1600" b="1" i="1">
              <a:solidFill>
                <a:srgbClr val="003399"/>
              </a:solidFill>
              <a:latin typeface="Arial" pitchFamily="34" charset="0"/>
            </a:endParaRPr>
          </a:p>
          <a:p>
            <a:pPr lvl="1">
              <a:lnSpc>
                <a:spcPct val="80000"/>
              </a:lnSpc>
              <a:spcBef>
                <a:spcPts val="800"/>
              </a:spcBef>
              <a:buClr>
                <a:srgbClr val="595959"/>
              </a:buClr>
              <a:buFont typeface="Lucida Grande" pitchFamily="-84" charset="0"/>
              <a:buChar char="–"/>
            </a:pPr>
            <a:r>
              <a:rPr lang="en-US" altLang="en-US" sz="1600" i="1">
                <a:solidFill>
                  <a:srgbClr val="003399"/>
                </a:solidFill>
                <a:latin typeface="Arial" pitchFamily="34" charset="0"/>
              </a:rPr>
              <a:t>More visible projects (incl. Smarter Cities, humanitarian) in more regions</a:t>
            </a:r>
          </a:p>
          <a:p>
            <a:pPr lvl="1">
              <a:lnSpc>
                <a:spcPct val="80000"/>
              </a:lnSpc>
              <a:spcBef>
                <a:spcPts val="800"/>
              </a:spcBef>
              <a:buClr>
                <a:srgbClr val="595959"/>
              </a:buClr>
              <a:buFont typeface="Lucida Grande" pitchFamily="-84" charset="0"/>
              <a:buChar char="–"/>
            </a:pPr>
            <a:r>
              <a:rPr lang="en-US" altLang="en-US" sz="1600" i="1">
                <a:solidFill>
                  <a:srgbClr val="003399"/>
                </a:solidFill>
                <a:latin typeface="Arial" pitchFamily="34" charset="0"/>
              </a:rPr>
              <a:t>Closer ties to the tech industry</a:t>
            </a:r>
          </a:p>
          <a:p>
            <a:pPr lvl="1">
              <a:lnSpc>
                <a:spcPct val="80000"/>
              </a:lnSpc>
              <a:spcBef>
                <a:spcPts val="800"/>
              </a:spcBef>
              <a:buClr>
                <a:srgbClr val="595959"/>
              </a:buClr>
              <a:buFont typeface="Lucida Grande" pitchFamily="-84" charset="0"/>
              <a:buChar char="–"/>
            </a:pPr>
            <a:r>
              <a:rPr lang="en-US" altLang="en-US" sz="1600" i="1">
                <a:solidFill>
                  <a:srgbClr val="003399"/>
                </a:solidFill>
                <a:latin typeface="Arial" pitchFamily="34" charset="0"/>
              </a:rPr>
              <a:t>Global public policy  </a:t>
            </a:r>
            <a:endParaRPr lang="en-US" altLang="en-US" sz="1600" b="1" i="1">
              <a:solidFill>
                <a:srgbClr val="003399"/>
              </a:solidFill>
              <a:latin typeface="Arial" pitchFamily="34" charset="0"/>
            </a:endParaRPr>
          </a:p>
          <a:p>
            <a:pPr>
              <a:lnSpc>
                <a:spcPct val="80000"/>
              </a:lnSpc>
              <a:spcBef>
                <a:spcPts val="1800"/>
              </a:spcBef>
              <a:buFont typeface="Verdana" pitchFamily="34" charset="0"/>
              <a:buAutoNum type="arabicPeriod" startAt="3"/>
            </a:pPr>
            <a:r>
              <a:rPr lang="en-US" altLang="en-US" b="1" i="1">
                <a:solidFill>
                  <a:srgbClr val="003399"/>
                </a:solidFill>
                <a:latin typeface="Arial" pitchFamily="34" charset="0"/>
              </a:rPr>
              <a:t>Develop crisper value propositions for important member audiences</a:t>
            </a:r>
            <a:r>
              <a:rPr lang="en-US" altLang="en-US" i="1">
                <a:solidFill>
                  <a:srgbClr val="003399"/>
                </a:solidFill>
                <a:latin typeface="Arial" pitchFamily="34" charset="0"/>
              </a:rPr>
              <a:t> </a:t>
            </a:r>
          </a:p>
          <a:p>
            <a:pPr lvl="1">
              <a:lnSpc>
                <a:spcPct val="80000"/>
              </a:lnSpc>
              <a:spcBef>
                <a:spcPts val="800"/>
              </a:spcBef>
              <a:buClr>
                <a:srgbClr val="595959"/>
              </a:buClr>
              <a:buFont typeface="Lucida Grande" pitchFamily="-84" charset="0"/>
              <a:buChar char="–"/>
            </a:pPr>
            <a:r>
              <a:rPr lang="en-US" altLang="en-US" sz="1600" i="1">
                <a:solidFill>
                  <a:srgbClr val="003399"/>
                </a:solidFill>
                <a:latin typeface="Arial" pitchFamily="34" charset="0"/>
              </a:rPr>
              <a:t>Industrial employees/practitioners  </a:t>
            </a:r>
          </a:p>
          <a:p>
            <a:pPr lvl="1">
              <a:lnSpc>
                <a:spcPct val="80000"/>
              </a:lnSpc>
              <a:spcBef>
                <a:spcPts val="800"/>
              </a:spcBef>
              <a:buClr>
                <a:srgbClr val="595959"/>
              </a:buClr>
              <a:buFont typeface="Lucida Grande" pitchFamily="-84" charset="0"/>
              <a:buChar char="–"/>
            </a:pPr>
            <a:r>
              <a:rPr lang="en-US" altLang="en-US" sz="1600" i="1">
                <a:solidFill>
                  <a:srgbClr val="003399"/>
                </a:solidFill>
                <a:latin typeface="Arial" pitchFamily="34" charset="0"/>
              </a:rPr>
              <a:t>Young Professionals</a:t>
            </a:r>
          </a:p>
          <a:p>
            <a:pPr lvl="1">
              <a:lnSpc>
                <a:spcPct val="80000"/>
              </a:lnSpc>
              <a:spcBef>
                <a:spcPts val="800"/>
              </a:spcBef>
              <a:buClr>
                <a:srgbClr val="595959"/>
              </a:buClr>
              <a:buFont typeface="Lucida Grande" pitchFamily="-84" charset="0"/>
              <a:buChar char="–"/>
            </a:pPr>
            <a:r>
              <a:rPr lang="en-US" altLang="en-US" sz="1600" i="1">
                <a:solidFill>
                  <a:srgbClr val="003399"/>
                </a:solidFill>
                <a:latin typeface="Arial" pitchFamily="34" charset="0"/>
              </a:rPr>
              <a:t>Author/researchers</a:t>
            </a:r>
          </a:p>
          <a:p>
            <a:pPr lvl="1">
              <a:lnSpc>
                <a:spcPct val="80000"/>
              </a:lnSpc>
              <a:spcBef>
                <a:spcPts val="800"/>
              </a:spcBef>
              <a:buClr>
                <a:srgbClr val="595959"/>
              </a:buClr>
              <a:buFont typeface="Lucida Grande" pitchFamily="-84" charset="0"/>
              <a:buChar char="–"/>
            </a:pPr>
            <a:r>
              <a:rPr lang="en-US" altLang="en-US" sz="1600" i="1">
                <a:solidFill>
                  <a:srgbClr val="003399"/>
                </a:solidFill>
                <a:latin typeface="Arial" pitchFamily="34" charset="0"/>
              </a:rPr>
              <a:t>Tech professionals in emerging economies</a:t>
            </a:r>
            <a:endParaRPr lang="en-US" altLang="en-US" sz="1600" i="1">
              <a:latin typeface="Arial" pitchFamily="34" charset="0"/>
            </a:endParaRPr>
          </a:p>
          <a:p>
            <a:pPr>
              <a:lnSpc>
                <a:spcPct val="80000"/>
              </a:lnSpc>
              <a:spcBef>
                <a:spcPts val="1800"/>
              </a:spcBef>
              <a:buFontTx/>
              <a:buAutoNum type="arabicPeriod" startAt="3"/>
            </a:pPr>
            <a:endParaRPr lang="en-US" altLang="en-US" i="1">
              <a:solidFill>
                <a:srgbClr val="003399"/>
              </a:solidFill>
              <a:latin typeface="Arial" pitchFamily="34" charset="0"/>
            </a:endParaRPr>
          </a:p>
        </p:txBody>
      </p:sp>
    </p:spTree>
    <p:extLst>
      <p:ext uri="{BB962C8B-B14F-4D97-AF65-F5344CB8AC3E}">
        <p14:creationId xmlns:p14="http://schemas.microsoft.com/office/powerpoint/2010/main" val="1065035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txBox="1">
            <a:spLocks noGrp="1"/>
          </p:cNvSpPr>
          <p:nvPr/>
        </p:nvSpPr>
        <p:spPr>
          <a:xfrm>
            <a:off x="865188" y="6356350"/>
            <a:ext cx="1643062" cy="365125"/>
          </a:xfrm>
          <a:prstGeom prst="rect">
            <a:avLst/>
          </a:prstGeom>
          <a:noFill/>
        </p:spPr>
        <p:txBody>
          <a:bodyPr lIns="0" anchor="ctr"/>
          <a:lstStyle/>
          <a:p>
            <a:pPr eaLnBrk="1" fontAlgn="auto" hangingPunct="1">
              <a:spcBef>
                <a:spcPts val="0"/>
              </a:spcBef>
              <a:spcAft>
                <a:spcPts val="0"/>
              </a:spcAft>
              <a:defRPr/>
            </a:pPr>
            <a:fld id="{E50B30B4-8BA1-E748-9630-47607DB342DA}" type="datetime1">
              <a:rPr lang="en-US" sz="1050">
                <a:solidFill>
                  <a:schemeClr val="tx1">
                    <a:tint val="75000"/>
                  </a:schemeClr>
                </a:solidFill>
                <a:latin typeface="+mn-lt"/>
                <a:ea typeface="+mn-ea"/>
              </a:rPr>
              <a:pPr eaLnBrk="1" fontAlgn="auto" hangingPunct="1">
                <a:spcBef>
                  <a:spcPts val="0"/>
                </a:spcBef>
                <a:spcAft>
                  <a:spcPts val="0"/>
                </a:spcAft>
                <a:defRPr/>
              </a:pPr>
              <a:t>1/24/2015</a:t>
            </a:fld>
            <a:endParaRPr lang="en-US" sz="1050" dirty="0">
              <a:solidFill>
                <a:schemeClr val="tx1">
                  <a:tint val="75000"/>
                </a:schemeClr>
              </a:solidFill>
              <a:latin typeface="+mn-lt"/>
              <a:ea typeface="+mn-ea"/>
            </a:endParaRPr>
          </a:p>
        </p:txBody>
      </p:sp>
      <p:sp>
        <p:nvSpPr>
          <p:cNvPr id="19459" name="Slide Number Placeholder 2"/>
          <p:cNvSpPr txBox="1">
            <a:spLocks noGrp="1"/>
          </p:cNvSpPr>
          <p:nvPr/>
        </p:nvSpPr>
        <p:spPr bwMode="auto">
          <a:xfrm>
            <a:off x="444500" y="6356350"/>
            <a:ext cx="3587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a:defRPr>
                <a:solidFill>
                  <a:schemeClr val="tx1"/>
                </a:solidFill>
                <a:latin typeface="Verdana" pitchFamily="34" charset="0"/>
                <a:ea typeface="ＭＳ Ｐゴシック" pitchFamily="34" charset="-128"/>
              </a:defRPr>
            </a:lvl1pPr>
            <a:lvl2pPr marL="742950" indent="-285750">
              <a:defRPr>
                <a:solidFill>
                  <a:schemeClr val="tx1"/>
                </a:solidFill>
                <a:latin typeface="Verdana" pitchFamily="34" charset="0"/>
                <a:ea typeface="ＭＳ Ｐゴシック" pitchFamily="34" charset="-128"/>
              </a:defRPr>
            </a:lvl2pPr>
            <a:lvl3pPr marL="1143000" indent="-228600">
              <a:defRPr>
                <a:solidFill>
                  <a:schemeClr val="tx1"/>
                </a:solidFill>
                <a:latin typeface="Verdana" pitchFamily="34" charset="0"/>
                <a:ea typeface="ＭＳ Ｐゴシック" pitchFamily="34" charset="-128"/>
              </a:defRPr>
            </a:lvl3pPr>
            <a:lvl4pPr marL="1600200" indent="-228600">
              <a:defRPr>
                <a:solidFill>
                  <a:schemeClr val="tx1"/>
                </a:solidFill>
                <a:latin typeface="Verdana" pitchFamily="34" charset="0"/>
                <a:ea typeface="ＭＳ Ｐゴシック" pitchFamily="34" charset="-128"/>
              </a:defRPr>
            </a:lvl4pPr>
            <a:lvl5pPr marL="2057400" indent="-228600">
              <a:defRPr>
                <a:solidFill>
                  <a:schemeClr val="tx1"/>
                </a:solidFill>
                <a:latin typeface="Verdana"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eaLnBrk="1" hangingPunct="1"/>
            <a:fld id="{021DE58C-6FCE-4FEB-AFD0-C3EF80466722}" type="slidenum">
              <a:rPr lang="en-US" altLang="en-US" sz="1000">
                <a:solidFill>
                  <a:srgbClr val="898989"/>
                </a:solidFill>
              </a:rPr>
              <a:pPr eaLnBrk="1" hangingPunct="1"/>
              <a:t>17</a:t>
            </a:fld>
            <a:endParaRPr lang="en-US" altLang="en-US" sz="1000">
              <a:solidFill>
                <a:srgbClr val="898989"/>
              </a:solidFill>
            </a:endParaRPr>
          </a:p>
        </p:txBody>
      </p:sp>
      <p:sp>
        <p:nvSpPr>
          <p:cNvPr id="19460" name="Title 3"/>
          <p:cNvSpPr>
            <a:spLocks noGrp="1"/>
          </p:cNvSpPr>
          <p:nvPr>
            <p:ph type="title" idx="4294967295"/>
          </p:nvPr>
        </p:nvSpPr>
        <p:spPr/>
        <p:txBody>
          <a:bodyPr/>
          <a:lstStyle/>
          <a:p>
            <a:pPr eaLnBrk="1" hangingPunct="1"/>
            <a:r>
              <a:rPr lang="en-US" altLang="en-US" smtClean="0"/>
              <a:t>In summary</a:t>
            </a:r>
          </a:p>
        </p:txBody>
      </p:sp>
      <p:sp>
        <p:nvSpPr>
          <p:cNvPr id="6" name="Rectangle 5"/>
          <p:cNvSpPr/>
          <p:nvPr/>
        </p:nvSpPr>
        <p:spPr>
          <a:xfrm>
            <a:off x="7129463" y="952500"/>
            <a:ext cx="1662112" cy="20335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19462" name="Picture 8" descr="Fred Mintzer - 2014"/>
          <p:cNvPicPr>
            <a:picLocks noChangeAspect="1" noChangeArrowheads="1"/>
          </p:cNvPicPr>
          <p:nvPr/>
        </p:nvPicPr>
        <p:blipFill>
          <a:blip r:embed="rId2">
            <a:extLst>
              <a:ext uri="{28A0092B-C50C-407E-A947-70E740481C1C}">
                <a14:useLocalDpi xmlns:a14="http://schemas.microsoft.com/office/drawing/2010/main" val="0"/>
              </a:ext>
            </a:extLst>
          </a:blip>
          <a:srcRect b="8333"/>
          <a:stretch>
            <a:fillRect/>
          </a:stretch>
        </p:blipFill>
        <p:spPr bwMode="auto">
          <a:xfrm>
            <a:off x="7200900" y="1030288"/>
            <a:ext cx="151765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Content Placeholder 4"/>
          <p:cNvSpPr>
            <a:spLocks/>
          </p:cNvSpPr>
          <p:nvPr/>
        </p:nvSpPr>
        <p:spPr bwMode="auto">
          <a:xfrm>
            <a:off x="-74613" y="1473200"/>
            <a:ext cx="8426451"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6075" indent="-346075">
              <a:spcBef>
                <a:spcPts val="1800"/>
              </a:spcBef>
              <a:buSzPct val="135000"/>
              <a:buBlip>
                <a:blip r:embed="rId3"/>
              </a:buBlip>
              <a:defRPr sz="2400">
                <a:solidFill>
                  <a:schemeClr val="tx1"/>
                </a:solidFill>
                <a:latin typeface="Verdana" panose="020B0604030504040204" pitchFamily="34" charset="0"/>
                <a:ea typeface="ＭＳ Ｐゴシック" panose="020B0600070205080204" pitchFamily="34" charset="-128"/>
              </a:defRPr>
            </a:lvl1pPr>
            <a:lvl2pPr marL="742950" indent="-285750">
              <a:spcBef>
                <a:spcPts val="800"/>
              </a:spcBef>
              <a:buClr>
                <a:srgbClr val="595959"/>
              </a:buClr>
              <a:buFont typeface="Lucida Grande" pitchFamily="-84" charset="0"/>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ts val="700"/>
              </a:spcBef>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3pPr>
            <a:lvl4pPr marL="1600200" indent="-228600">
              <a:spcBef>
                <a:spcPts val="600"/>
              </a:spcBef>
              <a:buClr>
                <a:srgbClr val="595959"/>
              </a:buClr>
              <a:buFont typeface="Arial" panose="020B0604020202020204" pitchFamily="34" charset="0"/>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ts val="600"/>
              </a:spcBef>
              <a:buClr>
                <a:srgbClr val="7F7F7F"/>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rgbClr val="7F7F7F"/>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rgbClr val="7F7F7F"/>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rgbClr val="7F7F7F"/>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rgbClr val="7F7F7F"/>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80000"/>
              </a:lnSpc>
              <a:buFont typeface="Wingdings" panose="05000000000000000000" pitchFamily="2" charset="2"/>
              <a:buChar char="Ø"/>
              <a:defRPr/>
            </a:pPr>
            <a:endParaRPr lang="en-US" sz="1600" b="1" i="1" dirty="0" smtClean="0">
              <a:solidFill>
                <a:srgbClr val="003399"/>
              </a:solidFill>
              <a:latin typeface="Arial" panose="020B0604020202020204" pitchFamily="34" charset="0"/>
            </a:endParaRPr>
          </a:p>
          <a:p>
            <a:pPr>
              <a:lnSpc>
                <a:spcPct val="80000"/>
              </a:lnSpc>
              <a:buFont typeface="Wingdings" panose="05000000000000000000" pitchFamily="2" charset="2"/>
              <a:buChar char="Ø"/>
              <a:defRPr/>
            </a:pPr>
            <a:endParaRPr lang="en-US" sz="2000" b="1" i="1" dirty="0" smtClean="0">
              <a:solidFill>
                <a:srgbClr val="003399"/>
              </a:solidFill>
              <a:latin typeface="Arial" panose="020B0604020202020204" pitchFamily="34" charset="0"/>
            </a:endParaRPr>
          </a:p>
          <a:p>
            <a:pPr marL="0" indent="0">
              <a:lnSpc>
                <a:spcPct val="80000"/>
              </a:lnSpc>
              <a:buFontTx/>
              <a:buNone/>
              <a:defRPr/>
            </a:pPr>
            <a:r>
              <a:rPr lang="en-US" sz="2000" b="1" i="1" dirty="0" smtClean="0">
                <a:solidFill>
                  <a:srgbClr val="003399"/>
                </a:solidFill>
                <a:latin typeface="Arial" panose="020B0604020202020204" pitchFamily="34" charset="0"/>
              </a:rPr>
              <a:t>                            </a:t>
            </a:r>
            <a:r>
              <a:rPr lang="en-US" sz="6000" b="1" i="1" dirty="0" smtClean="0">
                <a:solidFill>
                  <a:srgbClr val="003399"/>
                </a:solidFill>
                <a:latin typeface="Arial" panose="020B0604020202020204" pitchFamily="34" charset="0"/>
              </a:rPr>
              <a:t>Thank You</a:t>
            </a:r>
            <a:endParaRPr lang="en-US" sz="6000" b="1" i="1" dirty="0" smtClean="0">
              <a:solidFill>
                <a:srgbClr val="003399"/>
              </a:solidFill>
              <a:latin typeface="Arial" panose="020B0604020202020204" pitchFamily="34" charset="0"/>
              <a:cs typeface="Arial" panose="020B0604020202020204" pitchFamily="34" charset="0"/>
            </a:endParaRPr>
          </a:p>
        </p:txBody>
      </p:sp>
      <p:sp>
        <p:nvSpPr>
          <p:cNvPr id="9" name="Rectangle 8"/>
          <p:cNvSpPr/>
          <p:nvPr/>
        </p:nvSpPr>
        <p:spPr>
          <a:xfrm>
            <a:off x="450850" y="4718050"/>
            <a:ext cx="2327275" cy="20335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1946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088" y="4865688"/>
            <a:ext cx="2125662"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42900" y="3787775"/>
            <a:ext cx="7516813" cy="976313"/>
          </a:xfrm>
          <a:prstGeom prst="rect">
            <a:avLst/>
          </a:prstGeom>
          <a:ln>
            <a:noFill/>
          </a:ln>
        </p:spPr>
        <p:txBody>
          <a:bodyPr>
            <a:spAutoFit/>
          </a:bodyPr>
          <a:lstStyle/>
          <a:p>
            <a:pPr>
              <a:lnSpc>
                <a:spcPct val="20000"/>
              </a:lnSpc>
              <a:defRPr/>
            </a:pPr>
            <a:r>
              <a:rPr lang="en-US" kern="0" dirty="0">
                <a:solidFill>
                  <a:srgbClr val="00678F"/>
                </a:solidFill>
              </a:rPr>
              <a:t>web:        </a:t>
            </a:r>
            <a:r>
              <a:rPr lang="en-US" kern="0" dirty="0">
                <a:solidFill>
                  <a:srgbClr val="00678F"/>
                </a:solidFill>
                <a:hlinkClick r:id="rId5"/>
              </a:rPr>
              <a:t>www.fredmintzer.net</a:t>
            </a:r>
            <a:endParaRPr lang="en-US" kern="0" dirty="0">
              <a:solidFill>
                <a:srgbClr val="00678F"/>
              </a:solidFill>
            </a:endParaRPr>
          </a:p>
          <a:p>
            <a:pPr>
              <a:lnSpc>
                <a:spcPct val="20000"/>
              </a:lnSpc>
              <a:defRPr/>
            </a:pPr>
            <a:endParaRPr lang="en-US" sz="1600" i="1" kern="0" dirty="0">
              <a:solidFill>
                <a:srgbClr val="00678F"/>
              </a:solidFill>
            </a:endParaRPr>
          </a:p>
          <a:p>
            <a:pPr>
              <a:lnSpc>
                <a:spcPct val="20000"/>
              </a:lnSpc>
              <a:defRPr/>
            </a:pPr>
            <a:endParaRPr lang="en-US" sz="1600" i="1" kern="0" dirty="0">
              <a:solidFill>
                <a:srgbClr val="00678F"/>
              </a:solidFill>
            </a:endParaRPr>
          </a:p>
          <a:p>
            <a:pPr>
              <a:lnSpc>
                <a:spcPct val="20000"/>
              </a:lnSpc>
              <a:defRPr/>
            </a:pPr>
            <a:endParaRPr lang="en-US" sz="1600" i="1" kern="0" dirty="0">
              <a:solidFill>
                <a:srgbClr val="00678F"/>
              </a:solidFill>
            </a:endParaRPr>
          </a:p>
          <a:p>
            <a:pPr>
              <a:lnSpc>
                <a:spcPct val="20000"/>
              </a:lnSpc>
              <a:defRPr/>
            </a:pPr>
            <a:endParaRPr lang="en-US" sz="1600" i="1" kern="0" dirty="0">
              <a:solidFill>
                <a:srgbClr val="00678F"/>
              </a:solidFill>
            </a:endParaRPr>
          </a:p>
          <a:p>
            <a:pPr>
              <a:lnSpc>
                <a:spcPct val="20000"/>
              </a:lnSpc>
              <a:defRPr/>
            </a:pPr>
            <a:endParaRPr lang="en-US" sz="1600" i="1" kern="0" dirty="0">
              <a:solidFill>
                <a:srgbClr val="00678F"/>
              </a:solidFill>
            </a:endParaRPr>
          </a:p>
          <a:p>
            <a:pPr>
              <a:lnSpc>
                <a:spcPct val="10000"/>
              </a:lnSpc>
              <a:defRPr/>
            </a:pPr>
            <a:r>
              <a:rPr lang="en-US" kern="0" dirty="0" err="1">
                <a:solidFill>
                  <a:srgbClr val="00678F"/>
                </a:solidFill>
              </a:rPr>
              <a:t>facebook</a:t>
            </a:r>
            <a:r>
              <a:rPr lang="en-US" kern="0" dirty="0">
                <a:solidFill>
                  <a:srgbClr val="00678F"/>
                </a:solidFill>
              </a:rPr>
              <a:t>: </a:t>
            </a:r>
            <a:r>
              <a:rPr lang="en-US" dirty="0">
                <a:solidFill>
                  <a:srgbClr val="00678F"/>
                </a:solidFill>
                <a:hlinkClick r:id="rId6"/>
              </a:rPr>
              <a:t>http://on.fb.me/12zS3qu</a:t>
            </a:r>
            <a:endParaRPr lang="en-US" dirty="0">
              <a:solidFill>
                <a:srgbClr val="00678F"/>
              </a:solidFill>
            </a:endParaRPr>
          </a:p>
          <a:p>
            <a:pPr>
              <a:lnSpc>
                <a:spcPct val="10000"/>
              </a:lnSpc>
              <a:defRPr/>
            </a:pPr>
            <a:endParaRPr lang="en-US" dirty="0">
              <a:solidFill>
                <a:srgbClr val="00678F"/>
              </a:solidFill>
            </a:endParaRPr>
          </a:p>
          <a:p>
            <a:pPr>
              <a:lnSpc>
                <a:spcPct val="10000"/>
              </a:lnSpc>
              <a:defRPr/>
            </a:pPr>
            <a:endParaRPr lang="en-US" dirty="0">
              <a:solidFill>
                <a:srgbClr val="00678F"/>
              </a:solidFill>
            </a:endParaRPr>
          </a:p>
          <a:p>
            <a:pPr>
              <a:lnSpc>
                <a:spcPct val="10000"/>
              </a:lnSpc>
              <a:defRPr/>
            </a:pPr>
            <a:endParaRPr lang="en-US" dirty="0">
              <a:solidFill>
                <a:srgbClr val="00678F"/>
              </a:solidFill>
            </a:endParaRPr>
          </a:p>
          <a:p>
            <a:pPr>
              <a:lnSpc>
                <a:spcPct val="10000"/>
              </a:lnSpc>
              <a:defRPr/>
            </a:pPr>
            <a:endParaRPr lang="en-US" dirty="0">
              <a:solidFill>
                <a:srgbClr val="00678F"/>
              </a:solidFill>
            </a:endParaRPr>
          </a:p>
          <a:p>
            <a:pPr>
              <a:lnSpc>
                <a:spcPct val="10000"/>
              </a:lnSpc>
              <a:defRPr/>
            </a:pPr>
            <a:endParaRPr lang="en-US" dirty="0">
              <a:solidFill>
                <a:srgbClr val="00678F"/>
              </a:solidFill>
            </a:endParaRPr>
          </a:p>
          <a:p>
            <a:pPr>
              <a:lnSpc>
                <a:spcPct val="10000"/>
              </a:lnSpc>
              <a:defRPr/>
            </a:pPr>
            <a:endParaRPr lang="en-US" dirty="0">
              <a:solidFill>
                <a:srgbClr val="00678F"/>
              </a:solidFill>
            </a:endParaRPr>
          </a:p>
          <a:p>
            <a:pPr>
              <a:lnSpc>
                <a:spcPct val="10000"/>
              </a:lnSpc>
              <a:defRPr/>
            </a:pPr>
            <a:endParaRPr lang="en-US" dirty="0">
              <a:solidFill>
                <a:srgbClr val="00678F"/>
              </a:solidFill>
            </a:endParaRPr>
          </a:p>
          <a:p>
            <a:pPr>
              <a:lnSpc>
                <a:spcPct val="10000"/>
              </a:lnSpc>
              <a:defRPr/>
            </a:pPr>
            <a:endParaRPr lang="en-US" dirty="0">
              <a:solidFill>
                <a:srgbClr val="00678F"/>
              </a:solidFill>
            </a:endParaRPr>
          </a:p>
          <a:p>
            <a:pPr>
              <a:lnSpc>
                <a:spcPct val="20000"/>
              </a:lnSpc>
              <a:defRPr/>
            </a:pPr>
            <a:r>
              <a:rPr lang="en-US" dirty="0">
                <a:solidFill>
                  <a:srgbClr val="00678F"/>
                </a:solidFill>
              </a:rPr>
              <a:t>LinkedIn: </a:t>
            </a:r>
            <a:r>
              <a:rPr lang="en-US" sz="1200" dirty="0">
                <a:solidFill>
                  <a:srgbClr val="00678F"/>
                </a:solidFill>
              </a:rPr>
              <a:t> </a:t>
            </a:r>
            <a:r>
              <a:rPr lang="en-US" u="sng" dirty="0">
                <a:solidFill>
                  <a:srgbClr val="00678F"/>
                </a:solidFill>
                <a:hlinkClick r:id="rId7"/>
              </a:rPr>
              <a:t>www.linkedin.com/pub</a:t>
            </a:r>
            <a:r>
              <a:rPr lang="en-US" u="sng" dirty="0">
                <a:solidFill>
                  <a:srgbClr val="00678F"/>
                </a:solidFill>
              </a:rPr>
              <a:t>/fred-mintzer/12/125/404</a:t>
            </a:r>
            <a:endParaRPr lang="en-US" sz="1600" i="1" u="sng" kern="0" dirty="0">
              <a:solidFill>
                <a:srgbClr val="00678F"/>
              </a:solidFill>
            </a:endParaRPr>
          </a:p>
          <a:p>
            <a:pPr>
              <a:defRPr/>
            </a:pPr>
            <a:endParaRPr lang="en-US" dirty="0"/>
          </a:p>
        </p:txBody>
      </p:sp>
    </p:spTree>
    <p:extLst>
      <p:ext uri="{BB962C8B-B14F-4D97-AF65-F5344CB8AC3E}">
        <p14:creationId xmlns:p14="http://schemas.microsoft.com/office/powerpoint/2010/main" val="41047345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8060" y="255408"/>
            <a:ext cx="8926512" cy="533400"/>
          </a:xfrm>
        </p:spPr>
        <p:txBody>
          <a:bodyPr/>
          <a:lstStyle/>
          <a:p>
            <a:r>
              <a:rPr lang="en-US" altLang="en-US" sz="2400" dirty="0" smtClean="0"/>
              <a:t>Lawrence Wong</a:t>
            </a:r>
            <a:br>
              <a:rPr lang="en-US" altLang="en-US" sz="2400" dirty="0" smtClean="0"/>
            </a:br>
            <a:r>
              <a:rPr lang="en-US" altLang="en-US" sz="2400" dirty="0" smtClean="0"/>
              <a:t>2015 VP MGA</a:t>
            </a:r>
            <a:endParaRPr lang="en-US" altLang="en-US" sz="2400" dirty="0" smtClean="0"/>
          </a:p>
        </p:txBody>
      </p:sp>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18</a:t>
            </a:fld>
            <a:endParaRPr lang="en-US" altLang="en-US" sz="1000" smtClean="0">
              <a:solidFill>
                <a:srgbClr val="898989"/>
              </a:solidFill>
              <a:latin typeface="Arial" charset="0"/>
            </a:endParaRPr>
          </a:p>
        </p:txBody>
      </p:sp>
      <p:sp>
        <p:nvSpPr>
          <p:cNvPr id="1229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defTabSz="45720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defTabSz="4572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defTabSz="4572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defTabSz="4572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eaLnBrk="1" hangingPunct="1">
              <a:spcBef>
                <a:spcPct val="0"/>
              </a:spcBef>
              <a:buClrTx/>
              <a:buSzTx/>
              <a:buFontTx/>
              <a:buNone/>
            </a:pPr>
            <a:r>
              <a:rPr lang="en-US" altLang="en-US" sz="1000" smtClean="0">
                <a:solidFill>
                  <a:srgbClr val="898989"/>
                </a:solidFill>
                <a:latin typeface="Arial" charset="0"/>
              </a:rPr>
              <a:t>1/19/15</a:t>
            </a:r>
          </a:p>
        </p:txBody>
      </p:sp>
      <p:sp>
        <p:nvSpPr>
          <p:cNvPr id="12293" name="Content Placeholder 2"/>
          <p:cNvSpPr>
            <a:spLocks noGrp="1"/>
          </p:cNvSpPr>
          <p:nvPr>
            <p:ph idx="1"/>
          </p:nvPr>
        </p:nvSpPr>
        <p:spPr>
          <a:xfrm>
            <a:off x="293688" y="1493838"/>
            <a:ext cx="6559499" cy="4862512"/>
          </a:xfrm>
        </p:spPr>
        <p:txBody>
          <a:bodyPr/>
          <a:lstStyle/>
          <a:p>
            <a:r>
              <a:rPr lang="en-US" dirty="0"/>
              <a:t>Professor </a:t>
            </a:r>
            <a:r>
              <a:rPr lang="en-US" dirty="0" smtClean="0"/>
              <a:t>of </a:t>
            </a:r>
            <a:r>
              <a:rPr lang="en-US" dirty="0"/>
              <a:t>Electrical and Computer Engineering, National University of </a:t>
            </a:r>
            <a:r>
              <a:rPr lang="en-US" dirty="0" smtClean="0"/>
              <a:t>Singapore</a:t>
            </a:r>
          </a:p>
          <a:p>
            <a:r>
              <a:rPr lang="en-US" dirty="0"/>
              <a:t>Deputy Director of the Interactive and Digital Media </a:t>
            </a:r>
            <a:r>
              <a:rPr lang="en-US" dirty="0" smtClean="0"/>
              <a:t>Institute</a:t>
            </a:r>
          </a:p>
          <a:p>
            <a:r>
              <a:rPr lang="en-US" dirty="0"/>
              <a:t>Formerly with </a:t>
            </a:r>
            <a:r>
              <a:rPr lang="en-US" dirty="0" smtClean="0"/>
              <a:t>AT&amp;T </a:t>
            </a:r>
            <a:r>
              <a:rPr lang="en-US" dirty="0"/>
              <a:t>Bell Laboratories, Crawford Hill Lab, </a:t>
            </a:r>
            <a:r>
              <a:rPr lang="en-US" dirty="0" smtClean="0"/>
              <a:t>NJ</a:t>
            </a:r>
          </a:p>
          <a:p>
            <a:r>
              <a:rPr lang="en-US" dirty="0"/>
              <a:t>B.Sc. (1st class Honors) and Ph.D. degrees in Electronic and Electrical Engineering from Loughborough University, UK</a:t>
            </a:r>
            <a:endParaRPr lang="en-US" dirty="0"/>
          </a:p>
        </p:txBody>
      </p:sp>
      <p:pic>
        <p:nvPicPr>
          <p:cNvPr id="22530" name="Picture 2" descr="Wai-Choong (Lawrence) W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0263" y="1576139"/>
            <a:ext cx="2021305" cy="2707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3830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p:cNvSpPr>
            <a:spLocks noGrp="1"/>
          </p:cNvSpPr>
          <p:nvPr>
            <p:ph type="ctrTitle"/>
          </p:nvPr>
        </p:nvSpPr>
        <p:spPr>
          <a:xfrm>
            <a:off x="214313" y="1493838"/>
            <a:ext cx="8682037" cy="1143000"/>
          </a:xfrm>
        </p:spPr>
        <p:txBody>
          <a:bodyPr/>
          <a:lstStyle/>
          <a:p>
            <a:pPr eaLnBrk="1" hangingPunct="1"/>
            <a:r>
              <a:rPr lang="en-US" altLang="en-US" smtClean="0"/>
              <a:t>MGA –</a:t>
            </a:r>
            <a:br>
              <a:rPr lang="en-US" altLang="en-US" smtClean="0"/>
            </a:br>
            <a:r>
              <a:rPr lang="en-US" altLang="en-US" smtClean="0"/>
              <a:t>2015 Goals &amp; </a:t>
            </a:r>
            <a:r>
              <a:rPr lang="en-US" altLang="en-US" sz="4000" smtClean="0"/>
              <a:t>Directions</a:t>
            </a:r>
            <a:r>
              <a:rPr lang="en-US" altLang="en-US" smtClean="0"/>
              <a:t/>
            </a:r>
            <a:br>
              <a:rPr lang="en-US" altLang="en-US" smtClean="0"/>
            </a:br>
            <a:r>
              <a:rPr lang="en-US" altLang="en-US" smtClean="0"/>
              <a:t/>
            </a:r>
            <a:br>
              <a:rPr lang="en-US" altLang="en-US" smtClean="0"/>
            </a:br>
            <a:endParaRPr lang="en-US" altLang="en-US" smtClean="0"/>
          </a:p>
        </p:txBody>
      </p:sp>
      <p:sp>
        <p:nvSpPr>
          <p:cNvPr id="16387" name="Subtitle 6"/>
          <p:cNvSpPr>
            <a:spLocks noGrp="1"/>
          </p:cNvSpPr>
          <p:nvPr>
            <p:ph type="subTitle" idx="1"/>
          </p:nvPr>
        </p:nvSpPr>
        <p:spPr>
          <a:xfrm>
            <a:off x="1017588" y="3886200"/>
            <a:ext cx="7821612" cy="1752600"/>
          </a:xfrm>
        </p:spPr>
        <p:txBody>
          <a:bodyPr/>
          <a:lstStyle/>
          <a:p>
            <a:pPr eaLnBrk="1" hangingPunct="1">
              <a:buFont typeface="Wingdings" pitchFamily="2" charset="2"/>
              <a:buNone/>
            </a:pPr>
            <a:r>
              <a:rPr lang="en-US" altLang="en-US" smtClean="0"/>
              <a:t>Wai-Choong (Lawrence) Wong, </a:t>
            </a:r>
          </a:p>
          <a:p>
            <a:pPr eaLnBrk="1" hangingPunct="1">
              <a:buFont typeface="Wingdings" pitchFamily="2" charset="2"/>
              <a:buNone/>
            </a:pPr>
            <a:endParaRPr lang="en-US" altLang="en-US" smtClean="0"/>
          </a:p>
          <a:p>
            <a:pPr eaLnBrk="1" hangingPunct="1">
              <a:buFont typeface="Wingdings" pitchFamily="2" charset="2"/>
              <a:buNone/>
            </a:pPr>
            <a:r>
              <a:rPr lang="en-US" altLang="en-US" smtClean="0"/>
              <a:t>IEEE R4 &amp; R6 Meeting</a:t>
            </a:r>
          </a:p>
          <a:p>
            <a:pPr eaLnBrk="1" hangingPunct="1">
              <a:buFont typeface="Wingdings" pitchFamily="2" charset="2"/>
              <a:buNone/>
            </a:pPr>
            <a:r>
              <a:rPr lang="en-US" altLang="en-US" smtClean="0"/>
              <a:t>23 - 25 January 2015</a:t>
            </a:r>
          </a:p>
        </p:txBody>
      </p:sp>
    </p:spTree>
    <p:extLst>
      <p:ext uri="{BB962C8B-B14F-4D97-AF65-F5344CB8AC3E}">
        <p14:creationId xmlns:p14="http://schemas.microsoft.com/office/powerpoint/2010/main" val="2973940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11756" y="255408"/>
            <a:ext cx="8882816" cy="533400"/>
          </a:xfrm>
        </p:spPr>
        <p:txBody>
          <a:bodyPr/>
          <a:lstStyle/>
          <a:p>
            <a:r>
              <a:rPr lang="en-US" altLang="en-US" sz="2400" dirty="0" smtClean="0"/>
              <a:t>Karen </a:t>
            </a:r>
            <a:r>
              <a:rPr lang="en-US" altLang="en-US" sz="2400" dirty="0" err="1" smtClean="0"/>
              <a:t>Bartleson</a:t>
            </a:r>
            <a:r>
              <a:rPr lang="en-US" altLang="en-US" sz="2400" dirty="0" smtClean="0"/>
              <a:t/>
            </a:r>
            <a:br>
              <a:rPr lang="en-US" altLang="en-US" sz="2400" dirty="0" smtClean="0"/>
            </a:br>
            <a:r>
              <a:rPr lang="en-US" altLang="en-US" sz="2400" dirty="0" smtClean="0"/>
              <a:t>2016 IEEE </a:t>
            </a:r>
            <a:r>
              <a:rPr lang="en-US" altLang="en-US" sz="2400" dirty="0" smtClean="0"/>
              <a:t>President-Elect Candidate</a:t>
            </a:r>
          </a:p>
        </p:txBody>
      </p:sp>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2</a:t>
            </a:fld>
            <a:endParaRPr lang="en-US" altLang="en-US" sz="1000" smtClean="0">
              <a:solidFill>
                <a:srgbClr val="898989"/>
              </a:solidFill>
              <a:latin typeface="Arial" charset="0"/>
            </a:endParaRPr>
          </a:p>
        </p:txBody>
      </p:sp>
      <p:sp>
        <p:nvSpPr>
          <p:cNvPr id="1229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defTabSz="45720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defTabSz="4572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defTabSz="4572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defTabSz="4572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eaLnBrk="1" hangingPunct="1">
              <a:spcBef>
                <a:spcPct val="0"/>
              </a:spcBef>
              <a:buClrTx/>
              <a:buSzTx/>
              <a:buFontTx/>
              <a:buNone/>
            </a:pPr>
            <a:r>
              <a:rPr lang="en-US" altLang="en-US" sz="1000" smtClean="0">
                <a:solidFill>
                  <a:srgbClr val="898989"/>
                </a:solidFill>
                <a:latin typeface="Arial" charset="0"/>
              </a:rPr>
              <a:t>1/19/15</a:t>
            </a:r>
          </a:p>
        </p:txBody>
      </p:sp>
      <p:sp>
        <p:nvSpPr>
          <p:cNvPr id="12293" name="Content Placeholder 2"/>
          <p:cNvSpPr>
            <a:spLocks noGrp="1"/>
          </p:cNvSpPr>
          <p:nvPr>
            <p:ph idx="1"/>
          </p:nvPr>
        </p:nvSpPr>
        <p:spPr>
          <a:xfrm>
            <a:off x="293688" y="1493838"/>
            <a:ext cx="6186487" cy="3284537"/>
          </a:xfrm>
        </p:spPr>
        <p:txBody>
          <a:bodyPr/>
          <a:lstStyle/>
          <a:p>
            <a:r>
              <a:rPr lang="en-US" dirty="0" smtClean="0"/>
              <a:t>Senior </a:t>
            </a:r>
            <a:r>
              <a:rPr lang="en-US" dirty="0"/>
              <a:t>Director at Synopsys, an electronic design automation </a:t>
            </a:r>
            <a:r>
              <a:rPr lang="en-US" dirty="0" smtClean="0"/>
              <a:t>company</a:t>
            </a:r>
          </a:p>
          <a:p>
            <a:r>
              <a:rPr lang="en-US" dirty="0" smtClean="0"/>
              <a:t>Technical </a:t>
            </a:r>
            <a:r>
              <a:rPr lang="en-US" dirty="0"/>
              <a:t>standards development, software tool interoperability, relationships with universities and research institutions worldwide, and customer engagement through social </a:t>
            </a:r>
            <a:r>
              <a:rPr lang="en-US" dirty="0" smtClean="0"/>
              <a:t>media</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6109" y="1493838"/>
            <a:ext cx="2286000" cy="3200400"/>
          </a:xfrm>
          <a:prstGeom prst="rect">
            <a:avLst/>
          </a:prstGeom>
        </p:spPr>
      </p:pic>
    </p:spTree>
    <p:extLst>
      <p:ext uri="{BB962C8B-B14F-4D97-AF65-F5344CB8AC3E}">
        <p14:creationId xmlns:p14="http://schemas.microsoft.com/office/powerpoint/2010/main" val="14452867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2015 MGA Board</a:t>
            </a:r>
            <a:endParaRPr lang="en-SG" altLang="en-US" smtClean="0"/>
          </a:p>
        </p:txBody>
      </p:sp>
      <p:sp>
        <p:nvSpPr>
          <p:cNvPr id="17411" name="Content Placeholder 6"/>
          <p:cNvSpPr>
            <a:spLocks noGrp="1"/>
          </p:cNvSpPr>
          <p:nvPr>
            <p:ph sz="half" idx="2"/>
          </p:nvPr>
        </p:nvSpPr>
        <p:spPr>
          <a:xfrm>
            <a:off x="4470400" y="1348500"/>
            <a:ext cx="3944938" cy="4835525"/>
          </a:xfrm>
        </p:spPr>
        <p:txBody>
          <a:bodyPr/>
          <a:lstStyle/>
          <a:p>
            <a:pPr marL="0" indent="0" algn="r">
              <a:lnSpc>
                <a:spcPct val="225000"/>
              </a:lnSpc>
              <a:spcBef>
                <a:spcPct val="0"/>
              </a:spcBef>
              <a:buClrTx/>
              <a:buSzTx/>
              <a:buFontTx/>
              <a:buNone/>
            </a:pPr>
            <a:r>
              <a:rPr lang="en-US" altLang="en-US" sz="1400" dirty="0" smtClean="0">
                <a:latin typeface="Arial" pitchFamily="34" charset="0"/>
              </a:rPr>
              <a:t>Vince </a:t>
            </a:r>
            <a:r>
              <a:rPr lang="en-US" altLang="en-US" sz="1400" dirty="0" err="1" smtClean="0">
                <a:latin typeface="Arial" pitchFamily="34" charset="0"/>
              </a:rPr>
              <a:t>Socci</a:t>
            </a:r>
            <a:r>
              <a:rPr lang="en-US" altLang="en-US" sz="1400" dirty="0" smtClean="0">
                <a:latin typeface="Arial" pitchFamily="34" charset="0"/>
              </a:rPr>
              <a:t> - Region 1 Director</a:t>
            </a:r>
          </a:p>
          <a:p>
            <a:pPr marL="0" indent="0" algn="r">
              <a:lnSpc>
                <a:spcPct val="225000"/>
              </a:lnSpc>
              <a:spcBef>
                <a:spcPct val="0"/>
              </a:spcBef>
              <a:buClrTx/>
              <a:buSzTx/>
              <a:buFontTx/>
              <a:buNone/>
            </a:pPr>
            <a:r>
              <a:rPr lang="en-US" altLang="en-US" sz="1400" dirty="0" smtClean="0">
                <a:latin typeface="Arial" pitchFamily="34" charset="0"/>
              </a:rPr>
              <a:t>Timothy </a:t>
            </a:r>
            <a:r>
              <a:rPr lang="en-US" altLang="en-US" sz="1400" dirty="0" err="1" smtClean="0">
                <a:latin typeface="Arial" pitchFamily="34" charset="0"/>
              </a:rPr>
              <a:t>Kurzweg</a:t>
            </a:r>
            <a:r>
              <a:rPr lang="en-US" altLang="en-US" sz="1400" dirty="0" smtClean="0">
                <a:latin typeface="Arial" pitchFamily="34" charset="0"/>
              </a:rPr>
              <a:t> - Region 2 Director</a:t>
            </a:r>
          </a:p>
          <a:p>
            <a:pPr marL="0" indent="0" algn="r">
              <a:lnSpc>
                <a:spcPct val="225000"/>
              </a:lnSpc>
              <a:spcBef>
                <a:spcPct val="0"/>
              </a:spcBef>
              <a:buClrTx/>
              <a:buSzTx/>
              <a:buFontTx/>
              <a:buNone/>
            </a:pPr>
            <a:r>
              <a:rPr lang="en-US" altLang="en-US" sz="1400" dirty="0" smtClean="0">
                <a:latin typeface="Arial" pitchFamily="34" charset="0"/>
              </a:rPr>
              <a:t>Mary Ellen Randall - Region 3 Director</a:t>
            </a:r>
          </a:p>
          <a:p>
            <a:pPr marL="0" indent="0" algn="r">
              <a:lnSpc>
                <a:spcPct val="225000"/>
              </a:lnSpc>
              <a:spcBef>
                <a:spcPct val="0"/>
              </a:spcBef>
              <a:buClrTx/>
              <a:buSzTx/>
              <a:buFontTx/>
              <a:buNone/>
            </a:pPr>
            <a:r>
              <a:rPr lang="en-US" altLang="en-US" sz="1400" dirty="0" smtClean="0">
                <a:latin typeface="Arial" pitchFamily="34" charset="0"/>
              </a:rPr>
              <a:t>Bob Parro - Region 4 Director</a:t>
            </a:r>
          </a:p>
          <a:p>
            <a:pPr marL="0" indent="0" algn="r">
              <a:lnSpc>
                <a:spcPct val="225000"/>
              </a:lnSpc>
              <a:spcBef>
                <a:spcPct val="0"/>
              </a:spcBef>
              <a:buClrTx/>
              <a:buSzTx/>
              <a:buFontTx/>
              <a:buNone/>
            </a:pPr>
            <a:r>
              <a:rPr lang="en-US" altLang="en-US" sz="1400" dirty="0" smtClean="0">
                <a:latin typeface="Arial" pitchFamily="34" charset="0"/>
              </a:rPr>
              <a:t>J. </a:t>
            </a:r>
            <a:r>
              <a:rPr lang="en-US" altLang="en-US" sz="1400" dirty="0" err="1" smtClean="0">
                <a:latin typeface="Arial" pitchFamily="34" charset="0"/>
              </a:rPr>
              <a:t>Derald</a:t>
            </a:r>
            <a:r>
              <a:rPr lang="en-US" altLang="en-US" sz="1400" dirty="0" smtClean="0">
                <a:latin typeface="Arial" pitchFamily="34" charset="0"/>
              </a:rPr>
              <a:t> Morgan - Region 5 Director</a:t>
            </a:r>
          </a:p>
          <a:p>
            <a:pPr marL="0" indent="0" algn="r">
              <a:lnSpc>
                <a:spcPct val="225000"/>
              </a:lnSpc>
              <a:spcBef>
                <a:spcPct val="0"/>
              </a:spcBef>
              <a:buClrTx/>
              <a:buSzTx/>
              <a:buFontTx/>
              <a:buNone/>
            </a:pPr>
            <a:r>
              <a:rPr lang="en-US" altLang="en-US" sz="1400" dirty="0" smtClean="0">
                <a:latin typeface="Arial" pitchFamily="34" charset="0"/>
              </a:rPr>
              <a:t>Tom Coughlin - Region 6 Director</a:t>
            </a:r>
          </a:p>
          <a:p>
            <a:pPr marL="0" indent="0" algn="r">
              <a:lnSpc>
                <a:spcPct val="225000"/>
              </a:lnSpc>
              <a:spcBef>
                <a:spcPct val="0"/>
              </a:spcBef>
              <a:buClrTx/>
              <a:buSzTx/>
              <a:buFontTx/>
              <a:buNone/>
            </a:pPr>
            <a:r>
              <a:rPr lang="en-US" altLang="en-US" sz="1400" dirty="0" smtClean="0">
                <a:latin typeface="Arial" pitchFamily="34" charset="0"/>
              </a:rPr>
              <a:t>Amir </a:t>
            </a:r>
            <a:r>
              <a:rPr lang="en-US" altLang="en-US" sz="1400" dirty="0" err="1" smtClean="0">
                <a:latin typeface="Arial" pitchFamily="34" charset="0"/>
              </a:rPr>
              <a:t>Aghdam</a:t>
            </a:r>
            <a:r>
              <a:rPr lang="en-US" altLang="en-US" sz="1400" dirty="0" smtClean="0">
                <a:latin typeface="Arial" pitchFamily="34" charset="0"/>
              </a:rPr>
              <a:t> - Region 7 Director</a:t>
            </a:r>
          </a:p>
          <a:p>
            <a:pPr marL="0" indent="0" algn="r">
              <a:lnSpc>
                <a:spcPct val="225000"/>
              </a:lnSpc>
              <a:spcBef>
                <a:spcPct val="0"/>
              </a:spcBef>
              <a:buClrTx/>
              <a:buSzTx/>
              <a:buFontTx/>
              <a:buNone/>
            </a:pPr>
            <a:r>
              <a:rPr lang="en-US" altLang="en-US" sz="1400" dirty="0" smtClean="0">
                <a:latin typeface="Arial" pitchFamily="34" charset="0"/>
              </a:rPr>
              <a:t>Costas </a:t>
            </a:r>
            <a:r>
              <a:rPr lang="en-US" altLang="en-US" sz="1400" dirty="0" err="1" smtClean="0">
                <a:latin typeface="Arial" pitchFamily="34" charset="0"/>
              </a:rPr>
              <a:t>Stasopolous</a:t>
            </a:r>
            <a:r>
              <a:rPr lang="en-US" altLang="en-US" sz="1400" dirty="0" smtClean="0">
                <a:latin typeface="Arial" pitchFamily="34" charset="0"/>
              </a:rPr>
              <a:t>- Region 8 Director</a:t>
            </a:r>
          </a:p>
          <a:p>
            <a:pPr marL="0" indent="0" algn="r">
              <a:lnSpc>
                <a:spcPct val="225000"/>
              </a:lnSpc>
              <a:spcBef>
                <a:spcPct val="0"/>
              </a:spcBef>
              <a:buClrTx/>
              <a:buSzTx/>
              <a:buFontTx/>
              <a:buNone/>
            </a:pPr>
            <a:r>
              <a:rPr lang="en-US" altLang="en-US" sz="1400" dirty="0" smtClean="0">
                <a:latin typeface="Arial" pitchFamily="34" charset="0"/>
              </a:rPr>
              <a:t>Norberto </a:t>
            </a:r>
            <a:r>
              <a:rPr lang="en-US" altLang="en-US" sz="1400" dirty="0" err="1" smtClean="0">
                <a:latin typeface="Arial" pitchFamily="34" charset="0"/>
              </a:rPr>
              <a:t>Lerendegui</a:t>
            </a:r>
            <a:r>
              <a:rPr lang="en-US" altLang="en-US" sz="1400" dirty="0" smtClean="0">
                <a:latin typeface="Arial" pitchFamily="34" charset="0"/>
              </a:rPr>
              <a:t> - Region 9 Director</a:t>
            </a:r>
          </a:p>
          <a:p>
            <a:pPr marL="0" indent="0" algn="r">
              <a:lnSpc>
                <a:spcPct val="225000"/>
              </a:lnSpc>
              <a:spcBef>
                <a:spcPct val="0"/>
              </a:spcBef>
              <a:buClrTx/>
              <a:buSzTx/>
              <a:buFontTx/>
              <a:buNone/>
            </a:pPr>
            <a:r>
              <a:rPr lang="en-US" altLang="en-US" sz="1400" dirty="0" smtClean="0">
                <a:latin typeface="Arial" pitchFamily="34" charset="0"/>
              </a:rPr>
              <a:t>Ramakrishna </a:t>
            </a:r>
            <a:r>
              <a:rPr lang="en-US" altLang="en-US" sz="1400" dirty="0" err="1" smtClean="0">
                <a:latin typeface="Arial" pitchFamily="34" charset="0"/>
              </a:rPr>
              <a:t>Kappagantu</a:t>
            </a:r>
            <a:r>
              <a:rPr lang="en-US" altLang="en-US" sz="1400" dirty="0" smtClean="0">
                <a:latin typeface="Arial" pitchFamily="34" charset="0"/>
              </a:rPr>
              <a:t> - Region 10 Director </a:t>
            </a:r>
          </a:p>
          <a:p>
            <a:pPr marL="0" indent="0" algn="r">
              <a:lnSpc>
                <a:spcPct val="225000"/>
              </a:lnSpc>
              <a:buFontTx/>
              <a:buNone/>
            </a:pPr>
            <a:endParaRPr lang="en-SG" altLang="en-US" sz="1400" dirty="0" smtClean="0"/>
          </a:p>
        </p:txBody>
      </p:sp>
      <p:sp>
        <p:nvSpPr>
          <p:cNvPr id="1741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2DAE2057-0547-40BB-AE86-390799813006}" type="datetime1">
              <a:rPr lang="en-US" altLang="en-US" sz="1000">
                <a:solidFill>
                  <a:srgbClr val="898989"/>
                </a:solidFill>
                <a:latin typeface="Arial" pitchFamily="34" charset="0"/>
              </a:rPr>
              <a:pPr>
                <a:spcBef>
                  <a:spcPct val="0"/>
                </a:spcBef>
                <a:buClrTx/>
                <a:buSzTx/>
                <a:buFontTx/>
                <a:buNone/>
              </a:pPr>
              <a:t>1/24/2015</a:t>
            </a:fld>
            <a:endParaRPr lang="en-US" altLang="en-US" sz="1000">
              <a:solidFill>
                <a:srgbClr val="898989"/>
              </a:solidFill>
              <a:latin typeface="Arial" pitchFamily="34" charset="0"/>
            </a:endParaRPr>
          </a:p>
        </p:txBody>
      </p:sp>
      <p:sp>
        <p:nvSpPr>
          <p:cNvPr id="17413"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C354C5D3-AB88-43D9-9072-05B6CDEDCCA1}" type="slidenum">
              <a:rPr lang="en-US" altLang="en-US" sz="1000">
                <a:solidFill>
                  <a:srgbClr val="898989"/>
                </a:solidFill>
                <a:latin typeface="Arial" pitchFamily="34" charset="0"/>
              </a:rPr>
              <a:pPr>
                <a:spcBef>
                  <a:spcPct val="0"/>
                </a:spcBef>
                <a:buClrTx/>
                <a:buSzTx/>
                <a:buFontTx/>
                <a:buNone/>
              </a:pPr>
              <a:t>20</a:t>
            </a:fld>
            <a:endParaRPr lang="en-US" altLang="en-US" sz="1000">
              <a:solidFill>
                <a:srgbClr val="898989"/>
              </a:solidFill>
              <a:latin typeface="Arial" pitchFamily="34" charset="0"/>
            </a:endParaRPr>
          </a:p>
        </p:txBody>
      </p:sp>
      <p:sp>
        <p:nvSpPr>
          <p:cNvPr id="17414" name="Rectangle 1"/>
          <p:cNvSpPr>
            <a:spLocks noGrp="1" noChangeArrowheads="1"/>
          </p:cNvSpPr>
          <p:nvPr>
            <p:ph sz="half" idx="1"/>
          </p:nvPr>
        </p:nvSpPr>
        <p:spPr>
          <a:xfrm>
            <a:off x="685800" y="1346913"/>
            <a:ext cx="4625975" cy="483711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indent="0">
              <a:lnSpc>
                <a:spcPct val="225000"/>
              </a:lnSpc>
              <a:spcBef>
                <a:spcPct val="0"/>
              </a:spcBef>
              <a:buClrTx/>
              <a:buSzTx/>
              <a:buFontTx/>
              <a:buNone/>
            </a:pPr>
            <a:r>
              <a:rPr lang="en-US" altLang="en-US" sz="1400" dirty="0" err="1" smtClean="0">
                <a:latin typeface="Arial" pitchFamily="34" charset="0"/>
              </a:rPr>
              <a:t>Wai-Choong</a:t>
            </a:r>
            <a:r>
              <a:rPr lang="en-US" altLang="en-US" sz="1400" dirty="0" smtClean="0">
                <a:latin typeface="Arial" pitchFamily="34" charset="0"/>
              </a:rPr>
              <a:t> (Lawrence) Wong - VP, MGA</a:t>
            </a:r>
          </a:p>
          <a:p>
            <a:pPr marL="0" indent="0">
              <a:lnSpc>
                <a:spcPct val="225000"/>
              </a:lnSpc>
              <a:spcBef>
                <a:spcPct val="0"/>
              </a:spcBef>
              <a:buClrTx/>
              <a:buSzTx/>
              <a:buFontTx/>
              <a:buNone/>
            </a:pPr>
            <a:r>
              <a:rPr lang="en-US" altLang="en-US" sz="1400" dirty="0" smtClean="0">
                <a:latin typeface="Arial" pitchFamily="34" charset="0"/>
              </a:rPr>
              <a:t>Ralph Ford - Past Chair</a:t>
            </a:r>
          </a:p>
          <a:p>
            <a:pPr marL="0" indent="0">
              <a:lnSpc>
                <a:spcPct val="225000"/>
              </a:lnSpc>
              <a:spcBef>
                <a:spcPct val="0"/>
              </a:spcBef>
              <a:buClrTx/>
              <a:buSzTx/>
              <a:buFontTx/>
              <a:buNone/>
            </a:pPr>
            <a:r>
              <a:rPr lang="en-US" altLang="en-US" sz="1400" dirty="0" smtClean="0">
                <a:latin typeface="Arial" pitchFamily="34" charset="0"/>
              </a:rPr>
              <a:t>Dane Watson - Treasurer</a:t>
            </a:r>
          </a:p>
          <a:p>
            <a:pPr marL="0" indent="0">
              <a:lnSpc>
                <a:spcPct val="225000"/>
              </a:lnSpc>
              <a:spcBef>
                <a:spcPct val="0"/>
              </a:spcBef>
              <a:buClrTx/>
              <a:buSzTx/>
              <a:buFontTx/>
              <a:buNone/>
            </a:pPr>
            <a:r>
              <a:rPr lang="en-US" altLang="en-US" sz="1400" dirty="0" smtClean="0">
                <a:latin typeface="Arial" pitchFamily="34" charset="0"/>
              </a:rPr>
              <a:t>Cecelia Jankowski - Secretary</a:t>
            </a:r>
          </a:p>
          <a:p>
            <a:pPr marL="0" indent="0">
              <a:lnSpc>
                <a:spcPct val="225000"/>
              </a:lnSpc>
              <a:spcBef>
                <a:spcPct val="0"/>
              </a:spcBef>
              <a:buClrTx/>
              <a:buSzTx/>
              <a:buFontTx/>
              <a:buNone/>
            </a:pPr>
            <a:r>
              <a:rPr lang="en-US" altLang="en-US" sz="1400" dirty="0" smtClean="0">
                <a:latin typeface="Arial" pitchFamily="34" charset="0"/>
              </a:rPr>
              <a:t>Martin </a:t>
            </a:r>
            <a:r>
              <a:rPr lang="en-US" altLang="en-US" sz="1400" dirty="0" err="1" smtClean="0">
                <a:latin typeface="Arial" pitchFamily="34" charset="0"/>
              </a:rPr>
              <a:t>Bastiaans</a:t>
            </a:r>
            <a:r>
              <a:rPr lang="en-US" altLang="en-US" sz="1400" dirty="0" smtClean="0">
                <a:latin typeface="Arial" pitchFamily="34" charset="0"/>
              </a:rPr>
              <a:t> - VC, Geo Unit Operations</a:t>
            </a:r>
          </a:p>
          <a:p>
            <a:pPr marL="0" indent="0">
              <a:lnSpc>
                <a:spcPct val="225000"/>
              </a:lnSpc>
              <a:spcBef>
                <a:spcPct val="0"/>
              </a:spcBef>
              <a:buClrTx/>
              <a:buSzTx/>
              <a:buFontTx/>
              <a:buNone/>
            </a:pPr>
            <a:r>
              <a:rPr lang="en-US" altLang="en-US" sz="1400" dirty="0" smtClean="0">
                <a:latin typeface="Arial" pitchFamily="34" charset="0"/>
              </a:rPr>
              <a:t>Francisco Martinez - VC, Info Management</a:t>
            </a:r>
          </a:p>
          <a:p>
            <a:pPr marL="0" indent="0">
              <a:lnSpc>
                <a:spcPct val="225000"/>
              </a:lnSpc>
              <a:spcBef>
                <a:spcPct val="0"/>
              </a:spcBef>
              <a:buClrTx/>
              <a:buSzTx/>
              <a:buFontTx/>
              <a:buNone/>
            </a:pPr>
            <a:r>
              <a:rPr lang="en-US" altLang="en-US" sz="1400" dirty="0" smtClean="0">
                <a:latin typeface="Arial" pitchFamily="34" charset="0"/>
              </a:rPr>
              <a:t>Ron Jensen - VC, Member Development</a:t>
            </a:r>
          </a:p>
          <a:p>
            <a:pPr marL="0" indent="0">
              <a:lnSpc>
                <a:spcPct val="225000"/>
              </a:lnSpc>
              <a:spcBef>
                <a:spcPct val="0"/>
              </a:spcBef>
              <a:buClrTx/>
              <a:buSzTx/>
              <a:buFontTx/>
              <a:buNone/>
            </a:pPr>
            <a:r>
              <a:rPr lang="en-US" altLang="en-US" sz="1400" dirty="0" smtClean="0">
                <a:latin typeface="Arial" pitchFamily="34" charset="0"/>
              </a:rPr>
              <a:t>Toshio Fukuda - VC, Strategic </a:t>
            </a:r>
            <a:r>
              <a:rPr lang="en-US" altLang="en-US" sz="1400" dirty="0" err="1" smtClean="0">
                <a:latin typeface="Arial" pitchFamily="34" charset="0"/>
              </a:rPr>
              <a:t>Mgt</a:t>
            </a:r>
            <a:r>
              <a:rPr lang="en-US" altLang="en-US" sz="1400" dirty="0" smtClean="0">
                <a:latin typeface="Arial" pitchFamily="34" charset="0"/>
              </a:rPr>
              <a:t> &amp; Analysis</a:t>
            </a:r>
          </a:p>
          <a:p>
            <a:pPr marL="0" indent="0">
              <a:lnSpc>
                <a:spcPct val="225000"/>
              </a:lnSpc>
              <a:spcBef>
                <a:spcPct val="0"/>
              </a:spcBef>
              <a:buClrTx/>
              <a:buSzTx/>
              <a:buFontTx/>
              <a:buNone/>
            </a:pPr>
            <a:r>
              <a:rPr lang="en-US" altLang="en-US" sz="1400" dirty="0" err="1" smtClean="0">
                <a:latin typeface="Arial" pitchFamily="34" charset="0"/>
              </a:rPr>
              <a:t>Jozef</a:t>
            </a:r>
            <a:r>
              <a:rPr lang="en-US" altLang="en-US" sz="1400" dirty="0" smtClean="0">
                <a:latin typeface="Arial" pitchFamily="34" charset="0"/>
              </a:rPr>
              <a:t> </a:t>
            </a:r>
            <a:r>
              <a:rPr lang="en-US" altLang="en-US" sz="1400" dirty="0" err="1" smtClean="0">
                <a:latin typeface="Arial" pitchFamily="34" charset="0"/>
              </a:rPr>
              <a:t>Modelski</a:t>
            </a:r>
            <a:r>
              <a:rPr lang="en-US" altLang="en-US" sz="1400" dirty="0" smtClean="0">
                <a:latin typeface="Arial" pitchFamily="34" charset="0"/>
              </a:rPr>
              <a:t> - Member-at-Large</a:t>
            </a:r>
          </a:p>
          <a:p>
            <a:pPr marL="0" indent="0">
              <a:lnSpc>
                <a:spcPct val="225000"/>
              </a:lnSpc>
              <a:spcBef>
                <a:spcPct val="0"/>
              </a:spcBef>
              <a:buClrTx/>
              <a:buSzTx/>
              <a:buFontTx/>
              <a:buNone/>
            </a:pPr>
            <a:r>
              <a:rPr lang="en-US" altLang="en-US" sz="1400" dirty="0" smtClean="0">
                <a:latin typeface="Arial" pitchFamily="34" charset="0"/>
              </a:rPr>
              <a:t>Enrique </a:t>
            </a:r>
            <a:r>
              <a:rPr lang="en-US" altLang="en-US" sz="1400" dirty="0" err="1" smtClean="0">
                <a:latin typeface="Arial" pitchFamily="34" charset="0"/>
              </a:rPr>
              <a:t>Tejera</a:t>
            </a:r>
            <a:r>
              <a:rPr lang="en-US" altLang="en-US" sz="1400" dirty="0" smtClean="0">
                <a:latin typeface="Arial" pitchFamily="34" charset="0"/>
              </a:rPr>
              <a:t> - Member-at-Large</a:t>
            </a:r>
          </a:p>
        </p:txBody>
      </p:sp>
    </p:spTree>
    <p:extLst>
      <p:ext uri="{BB962C8B-B14F-4D97-AF65-F5344CB8AC3E}">
        <p14:creationId xmlns:p14="http://schemas.microsoft.com/office/powerpoint/2010/main" val="907878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8"/>
          <p:cNvSpPr>
            <a:spLocks noGrp="1"/>
          </p:cNvSpPr>
          <p:nvPr>
            <p:ph type="title"/>
          </p:nvPr>
        </p:nvSpPr>
        <p:spPr/>
        <p:txBody>
          <a:bodyPr/>
          <a:lstStyle/>
          <a:p>
            <a:r>
              <a:rPr lang="en-US" altLang="en-US" smtClean="0"/>
              <a:t>MGA Mission &amp; Vision</a:t>
            </a:r>
            <a:r>
              <a:rPr lang="en-US" altLang="en-US" smtClean="0">
                <a:solidFill>
                  <a:srgbClr val="FFFF66"/>
                </a:solidFill>
              </a:rPr>
              <a:t/>
            </a:r>
            <a:br>
              <a:rPr lang="en-US" altLang="en-US" smtClean="0">
                <a:solidFill>
                  <a:srgbClr val="FFFF66"/>
                </a:solidFill>
              </a:rPr>
            </a:br>
            <a:endParaRPr lang="en-US" altLang="en-US" smtClean="0"/>
          </a:p>
        </p:txBody>
      </p:sp>
      <p:sp>
        <p:nvSpPr>
          <p:cNvPr id="25603" name="Content Placeholder 19"/>
          <p:cNvSpPr>
            <a:spLocks noGrp="1"/>
          </p:cNvSpPr>
          <p:nvPr>
            <p:ph sz="half" idx="1"/>
          </p:nvPr>
        </p:nvSpPr>
        <p:spPr>
          <a:xfrm>
            <a:off x="685800" y="1516875"/>
            <a:ext cx="7724775" cy="5238750"/>
          </a:xfrm>
        </p:spPr>
        <p:txBody>
          <a:bodyPr/>
          <a:lstStyle/>
          <a:p>
            <a:pPr marL="1314450" indent="-1314450">
              <a:lnSpc>
                <a:spcPct val="90000"/>
              </a:lnSpc>
              <a:buFontTx/>
              <a:buNone/>
            </a:pPr>
            <a:r>
              <a:rPr lang="en-US" altLang="en-US" sz="2400" b="1" dirty="0" smtClean="0"/>
              <a:t>Vision:</a:t>
            </a:r>
            <a:r>
              <a:rPr lang="en-US" altLang="en-US" sz="2400" dirty="0" smtClean="0"/>
              <a:t>	Ensure Quality Member Opportunities Through Continuous Engagement</a:t>
            </a:r>
          </a:p>
          <a:p>
            <a:pPr marL="1314450" indent="-1314450">
              <a:lnSpc>
                <a:spcPct val="90000"/>
              </a:lnSpc>
              <a:buFontTx/>
              <a:buNone/>
            </a:pPr>
            <a:endParaRPr lang="en-US" altLang="en-US" sz="2400" dirty="0" smtClean="0"/>
          </a:p>
          <a:p>
            <a:pPr marL="1314450" indent="-1314450">
              <a:lnSpc>
                <a:spcPct val="90000"/>
              </a:lnSpc>
              <a:buFontTx/>
              <a:buNone/>
            </a:pPr>
            <a:r>
              <a:rPr lang="en-US" altLang="en-US" sz="2400" b="1" dirty="0" smtClean="0"/>
              <a:t>Mission</a:t>
            </a:r>
            <a:r>
              <a:rPr lang="en-US" altLang="en-US" sz="2400" dirty="0" smtClean="0"/>
              <a:t>:	</a:t>
            </a:r>
            <a:r>
              <a:rPr lang="en-US" altLang="en-US" sz="2400" b="1" dirty="0" smtClean="0">
                <a:solidFill>
                  <a:srgbClr val="000099"/>
                </a:solidFill>
                <a:latin typeface="Comic Sans MS" pitchFamily="66" charset="0"/>
              </a:rPr>
              <a:t>I</a:t>
            </a:r>
            <a:r>
              <a:rPr lang="en-US" altLang="en-US" sz="2400" dirty="0" smtClean="0"/>
              <a:t>nspire, </a:t>
            </a:r>
            <a:r>
              <a:rPr lang="en-US" altLang="en-US" sz="2400" b="1" dirty="0" smtClean="0">
                <a:solidFill>
                  <a:srgbClr val="000099"/>
                </a:solidFill>
                <a:latin typeface="Comic Sans MS" pitchFamily="66" charset="0"/>
              </a:rPr>
              <a:t>E</a:t>
            </a:r>
            <a:r>
              <a:rPr lang="en-US" altLang="en-US" sz="2400" dirty="0" smtClean="0"/>
              <a:t>nable, </a:t>
            </a:r>
            <a:r>
              <a:rPr lang="en-US" altLang="en-US" sz="2400" b="1" dirty="0" smtClean="0">
                <a:solidFill>
                  <a:srgbClr val="000099"/>
                </a:solidFill>
                <a:latin typeface="Comic Sans MS" pitchFamily="66" charset="0"/>
              </a:rPr>
              <a:t>E</a:t>
            </a:r>
            <a:r>
              <a:rPr lang="en-US" altLang="en-US" sz="2400" dirty="0" smtClean="0"/>
              <a:t>mpower and </a:t>
            </a:r>
            <a:r>
              <a:rPr lang="en-US" altLang="en-US" sz="2400" b="1" dirty="0" smtClean="0">
                <a:solidFill>
                  <a:srgbClr val="000099"/>
                </a:solidFill>
                <a:latin typeface="Comic Sans MS" pitchFamily="66" charset="0"/>
              </a:rPr>
              <a:t>E</a:t>
            </a:r>
            <a:r>
              <a:rPr lang="en-US" altLang="en-US" sz="2400" dirty="0" smtClean="0"/>
              <a:t>ngage Members of </a:t>
            </a:r>
            <a:r>
              <a:rPr lang="en-US" altLang="en-US" sz="2400" b="1" dirty="0" smtClean="0">
                <a:solidFill>
                  <a:srgbClr val="0033CC"/>
                </a:solidFill>
              </a:rPr>
              <a:t>IEEE</a:t>
            </a:r>
          </a:p>
          <a:p>
            <a:pPr marL="509588" lvl="1" indent="-109538">
              <a:lnSpc>
                <a:spcPct val="90000"/>
              </a:lnSpc>
              <a:buFontTx/>
              <a:buNone/>
            </a:pPr>
            <a:endParaRPr lang="en-US" altLang="en-US" dirty="0" smtClean="0"/>
          </a:p>
          <a:p>
            <a:pPr marL="509588" lvl="1" indent="-109538">
              <a:lnSpc>
                <a:spcPct val="90000"/>
              </a:lnSpc>
              <a:buFontTx/>
              <a:buNone/>
            </a:pPr>
            <a:r>
              <a:rPr lang="en-US" altLang="en-US" dirty="0" smtClean="0"/>
              <a:t>For the purpose of…</a:t>
            </a:r>
          </a:p>
          <a:p>
            <a:pPr lvl="2">
              <a:lnSpc>
                <a:spcPct val="90000"/>
              </a:lnSpc>
              <a:buFont typeface="Arial" pitchFamily="34" charset="0"/>
              <a:buNone/>
            </a:pPr>
            <a:r>
              <a:rPr lang="en-US" altLang="en-US" sz="2400" dirty="0" smtClean="0"/>
              <a:t>- Fulfilling the mission of </a:t>
            </a:r>
            <a:r>
              <a:rPr lang="en-US" altLang="en-US" sz="2400" b="1" dirty="0" smtClean="0">
                <a:solidFill>
                  <a:schemeClr val="tx2"/>
                </a:solidFill>
              </a:rPr>
              <a:t>IEEE</a:t>
            </a:r>
          </a:p>
          <a:p>
            <a:pPr lvl="2">
              <a:lnSpc>
                <a:spcPct val="90000"/>
              </a:lnSpc>
              <a:buFont typeface="Arial" pitchFamily="34" charset="0"/>
              <a:buNone/>
            </a:pPr>
            <a:r>
              <a:rPr lang="en-US" altLang="en-US" sz="2400" dirty="0" smtClean="0"/>
              <a:t>- Enhancing the member’s growth and development through their life cycle</a:t>
            </a:r>
          </a:p>
          <a:p>
            <a:pPr lvl="2">
              <a:lnSpc>
                <a:spcPct val="90000"/>
              </a:lnSpc>
              <a:buFontTx/>
              <a:buChar char="-"/>
            </a:pPr>
            <a:r>
              <a:rPr lang="en-US" altLang="en-US" sz="2400" dirty="0" smtClean="0"/>
              <a:t>Providing a professional home</a:t>
            </a:r>
            <a:endParaRPr lang="en-US" altLang="en-US" sz="2400" b="1" dirty="0" smtClean="0"/>
          </a:p>
          <a:p>
            <a:pPr marL="1314450" indent="-1314450">
              <a:lnSpc>
                <a:spcPct val="90000"/>
              </a:lnSpc>
              <a:buFontTx/>
              <a:buNone/>
            </a:pPr>
            <a:endParaRPr lang="en-US" altLang="en-US" sz="2400" b="1" dirty="0" smtClean="0"/>
          </a:p>
          <a:p>
            <a:pPr marL="1314450" indent="-1314450">
              <a:lnSpc>
                <a:spcPct val="90000"/>
              </a:lnSpc>
              <a:buFontTx/>
              <a:buNone/>
            </a:pPr>
            <a:endParaRPr lang="en-US" altLang="en-US" sz="2400" dirty="0" smtClean="0"/>
          </a:p>
        </p:txBody>
      </p:sp>
      <p:sp>
        <p:nvSpPr>
          <p:cNvPr id="18436" name="Slide Number Placeholder 10"/>
          <p:cNvSpPr txBox="1">
            <a:spLocks/>
          </p:cNvSpPr>
          <p:nvPr/>
        </p:nvSpPr>
        <p:spPr bwMode="auto">
          <a:xfrm>
            <a:off x="-76200" y="65532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3"/>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lgn="ctr">
              <a:lnSpc>
                <a:spcPct val="90000"/>
              </a:lnSpc>
              <a:buFontTx/>
              <a:buNone/>
            </a:pPr>
            <a:fld id="{D608274D-625A-4885-8387-EB32B7C23DE7}" type="slidenum">
              <a:rPr lang="en-US" altLang="en-US" sz="1000">
                <a:solidFill>
                  <a:srgbClr val="002060"/>
                </a:solidFill>
                <a:latin typeface="Arial" pitchFamily="34" charset="0"/>
              </a:rPr>
              <a:pPr algn="ctr">
                <a:lnSpc>
                  <a:spcPct val="90000"/>
                </a:lnSpc>
                <a:buFontTx/>
                <a:buNone/>
              </a:pPr>
              <a:t>21</a:t>
            </a:fld>
            <a:endParaRPr lang="en-US" altLang="en-US" sz="1000">
              <a:solidFill>
                <a:srgbClr val="002060"/>
              </a:solidFill>
              <a:latin typeface="Arial" pitchFamily="34" charset="0"/>
            </a:endParaRPr>
          </a:p>
        </p:txBody>
      </p:sp>
    </p:spTree>
    <p:extLst>
      <p:ext uri="{BB962C8B-B14F-4D97-AF65-F5344CB8AC3E}">
        <p14:creationId xmlns:p14="http://schemas.microsoft.com/office/powerpoint/2010/main" val="68459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03">
                                            <p:txEl>
                                              <p:pRg st="2" end="2"/>
                                            </p:txEl>
                                          </p:spTgt>
                                        </p:tgtEl>
                                        <p:attrNameLst>
                                          <p:attrName>style.visibility</p:attrName>
                                        </p:attrNameLst>
                                      </p:cBhvr>
                                      <p:to>
                                        <p:strVal val="visible"/>
                                      </p:to>
                                    </p:set>
                                    <p:anim calcmode="lin" valueType="num">
                                      <p:cBhvr additive="base">
                                        <p:cTn id="13"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5603">
                                            <p:txEl>
                                              <p:pRg st="4" end="4"/>
                                            </p:txEl>
                                          </p:spTgt>
                                        </p:tgtEl>
                                        <p:attrNameLst>
                                          <p:attrName>style.visibility</p:attrName>
                                        </p:attrNameLst>
                                      </p:cBhvr>
                                      <p:to>
                                        <p:strVal val="visible"/>
                                      </p:to>
                                    </p:set>
                                    <p:anim calcmode="lin" valueType="num">
                                      <p:cBhvr additive="base">
                                        <p:cTn id="17"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60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603">
                                            <p:txEl>
                                              <p:pRg st="5" end="5"/>
                                            </p:txEl>
                                          </p:spTgt>
                                        </p:tgtEl>
                                        <p:attrNameLst>
                                          <p:attrName>style.visibility</p:attrName>
                                        </p:attrNameLst>
                                      </p:cBhvr>
                                      <p:to>
                                        <p:strVal val="visible"/>
                                      </p:to>
                                    </p:set>
                                    <p:anim calcmode="lin" valueType="num">
                                      <p:cBhvr additive="base">
                                        <p:cTn id="21" dur="5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60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603">
                                            <p:txEl>
                                              <p:pRg st="6" end="6"/>
                                            </p:txEl>
                                          </p:spTgt>
                                        </p:tgtEl>
                                        <p:attrNameLst>
                                          <p:attrName>style.visibility</p:attrName>
                                        </p:attrNameLst>
                                      </p:cBhvr>
                                      <p:to>
                                        <p:strVal val="visible"/>
                                      </p:to>
                                    </p:set>
                                    <p:anim calcmode="lin" valueType="num">
                                      <p:cBhvr additive="base">
                                        <p:cTn id="25" dur="5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603">
                                            <p:txEl>
                                              <p:pRg st="7" end="7"/>
                                            </p:txEl>
                                          </p:spTgt>
                                        </p:tgtEl>
                                        <p:attrNameLst>
                                          <p:attrName>style.visibility</p:attrName>
                                        </p:attrNameLst>
                                      </p:cBhvr>
                                      <p:to>
                                        <p:strVal val="visible"/>
                                      </p:to>
                                    </p:set>
                                    <p:anim calcmode="lin" valueType="num">
                                      <p:cBhvr additive="base">
                                        <p:cTn id="29" dur="500" fill="hold"/>
                                        <p:tgtEl>
                                          <p:spTgt spid="2560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56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MGA Winning Aspiration</a:t>
            </a:r>
          </a:p>
        </p:txBody>
      </p:sp>
      <p:sp>
        <p:nvSpPr>
          <p:cNvPr id="20483"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defTabSz="45720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defTabSz="4572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defTabSz="4572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defTabSz="4572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eaLnBrk="1" hangingPunct="1">
              <a:spcBef>
                <a:spcPct val="0"/>
              </a:spcBef>
              <a:buClrTx/>
              <a:buSzTx/>
              <a:buFontTx/>
              <a:buNone/>
            </a:pPr>
            <a:fld id="{13F6E9BF-C427-48C0-9CBE-8B19819311B1}" type="slidenum">
              <a:rPr lang="en-US" altLang="en-US" sz="1000">
                <a:solidFill>
                  <a:srgbClr val="898989"/>
                </a:solidFill>
                <a:latin typeface="Arial" pitchFamily="34" charset="0"/>
              </a:rPr>
              <a:pPr eaLnBrk="1" hangingPunct="1">
                <a:spcBef>
                  <a:spcPct val="0"/>
                </a:spcBef>
                <a:buClrTx/>
                <a:buSzTx/>
                <a:buFontTx/>
                <a:buNone/>
              </a:pPr>
              <a:t>22</a:t>
            </a:fld>
            <a:endParaRPr lang="en-US" altLang="en-US" sz="1000">
              <a:solidFill>
                <a:srgbClr val="898989"/>
              </a:solidFill>
              <a:latin typeface="Arial" pitchFamily="34" charset="0"/>
            </a:endParaRPr>
          </a:p>
        </p:txBody>
      </p:sp>
      <p:sp>
        <p:nvSpPr>
          <p:cNvPr id="20484" name="Date Placeholder 3"/>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defTabSz="45720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defTabSz="4572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defTabSz="4572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defTabSz="4572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eaLnBrk="1" hangingPunct="1">
              <a:spcBef>
                <a:spcPct val="0"/>
              </a:spcBef>
              <a:buClrTx/>
              <a:buSzTx/>
              <a:buFontTx/>
              <a:buNone/>
            </a:pPr>
            <a:fld id="{8E43AF4E-B58B-4848-8ABC-6BF1B3972353}" type="datetime1">
              <a:rPr lang="en-US" altLang="en-US" sz="1000">
                <a:solidFill>
                  <a:srgbClr val="898989"/>
                </a:solidFill>
                <a:latin typeface="Arial" pitchFamily="34" charset="0"/>
              </a:rPr>
              <a:pPr eaLnBrk="1" hangingPunct="1">
                <a:spcBef>
                  <a:spcPct val="0"/>
                </a:spcBef>
                <a:buClrTx/>
                <a:buSzTx/>
                <a:buFontTx/>
                <a:buNone/>
              </a:pPr>
              <a:t>1/24/2015</a:t>
            </a:fld>
            <a:endParaRPr lang="en-US" altLang="en-US" sz="1000">
              <a:solidFill>
                <a:srgbClr val="898989"/>
              </a:solidFill>
              <a:latin typeface="Arial" pitchFamily="34" charset="0"/>
            </a:endParaRPr>
          </a:p>
        </p:txBody>
      </p:sp>
      <p:sp>
        <p:nvSpPr>
          <p:cNvPr id="20485" name="Content Placeholder 2"/>
          <p:cNvSpPr>
            <a:spLocks noGrp="1"/>
          </p:cNvSpPr>
          <p:nvPr>
            <p:ph idx="4294967295"/>
          </p:nvPr>
        </p:nvSpPr>
        <p:spPr>
          <a:xfrm>
            <a:off x="533400" y="1546350"/>
            <a:ext cx="8167688" cy="4356100"/>
          </a:xfrm>
        </p:spPr>
        <p:txBody>
          <a:bodyPr/>
          <a:lstStyle/>
          <a:p>
            <a:pPr marL="0" indent="0">
              <a:buFontTx/>
              <a:buNone/>
            </a:pPr>
            <a:r>
              <a:rPr lang="en-US" altLang="en-US" sz="2400" dirty="0" smtClean="0"/>
              <a:t>Ensure Quality Member Opportunities Through Continuous Engagement</a:t>
            </a:r>
          </a:p>
          <a:p>
            <a:pPr marL="0" indent="0">
              <a:buFontTx/>
              <a:buNone/>
            </a:pPr>
            <a:r>
              <a:rPr lang="en-US" altLang="en-US" dirty="0" smtClean="0"/>
              <a:t>  </a:t>
            </a:r>
          </a:p>
          <a:p>
            <a:pPr marL="914400" lvl="1" indent="-457200">
              <a:spcBef>
                <a:spcPts val="1200"/>
              </a:spcBef>
              <a:buFont typeface="Verdana" pitchFamily="34" charset="0"/>
              <a:buAutoNum type="arabicPeriod"/>
            </a:pPr>
            <a:r>
              <a:rPr lang="en-US" altLang="en-US" sz="2200" dirty="0" smtClean="0"/>
              <a:t>Delivering an </a:t>
            </a:r>
            <a:r>
              <a:rPr lang="en-US" altLang="en-US" sz="2200" i="1" dirty="0" smtClean="0">
                <a:solidFill>
                  <a:srgbClr val="C00000"/>
                </a:solidFill>
              </a:rPr>
              <a:t>exceptional membership experience </a:t>
            </a:r>
            <a:r>
              <a:rPr lang="en-US" altLang="en-US" sz="2200" dirty="0" smtClean="0"/>
              <a:t>(50% or more of members rating as IEEE membership “top box” or "very satisfied")</a:t>
            </a:r>
          </a:p>
          <a:p>
            <a:pPr marL="914400" lvl="1" indent="-457200">
              <a:spcBef>
                <a:spcPts val="1200"/>
              </a:spcBef>
              <a:buFont typeface="Verdana" pitchFamily="34" charset="0"/>
              <a:buAutoNum type="arabicPeriod"/>
            </a:pPr>
            <a:r>
              <a:rPr lang="en-US" altLang="en-US" sz="2200" dirty="0" smtClean="0"/>
              <a:t>Expanding IEEE's </a:t>
            </a:r>
            <a:r>
              <a:rPr lang="en-US" altLang="en-US" sz="2200" i="1" dirty="0" smtClean="0">
                <a:solidFill>
                  <a:srgbClr val="C00000"/>
                </a:solidFill>
              </a:rPr>
              <a:t>global membership presence</a:t>
            </a:r>
            <a:r>
              <a:rPr lang="en-US" altLang="en-US" sz="2200" dirty="0" smtClean="0"/>
              <a:t>.</a:t>
            </a:r>
          </a:p>
          <a:p>
            <a:pPr marL="914400" lvl="1" indent="-457200">
              <a:spcBef>
                <a:spcPts val="1200"/>
              </a:spcBef>
              <a:buFont typeface="Verdana" pitchFamily="34" charset="0"/>
              <a:buAutoNum type="arabicPeriod"/>
            </a:pPr>
            <a:r>
              <a:rPr lang="en-US" altLang="en-US" sz="2200" dirty="0" smtClean="0"/>
              <a:t>Developing and supporting a </a:t>
            </a:r>
            <a:r>
              <a:rPr lang="en-US" altLang="en-US" sz="2200" i="1" dirty="0" smtClean="0">
                <a:solidFill>
                  <a:srgbClr val="C00000"/>
                </a:solidFill>
              </a:rPr>
              <a:t>positive professional development experience for volunteers </a:t>
            </a:r>
            <a:r>
              <a:rPr lang="en-US" altLang="en-US" sz="2200" dirty="0" smtClean="0"/>
              <a:t>who deliver the IEEE experience</a:t>
            </a:r>
            <a:r>
              <a:rPr lang="en-US" altLang="en-US" dirty="0" smtClean="0"/>
              <a:t>. </a:t>
            </a:r>
          </a:p>
        </p:txBody>
      </p:sp>
    </p:spTree>
    <p:extLst>
      <p:ext uri="{BB962C8B-B14F-4D97-AF65-F5344CB8AC3E}">
        <p14:creationId xmlns:p14="http://schemas.microsoft.com/office/powerpoint/2010/main" val="23713288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t>MGA Strategy</a:t>
            </a:r>
          </a:p>
        </p:txBody>
      </p:sp>
      <p:sp>
        <p:nvSpPr>
          <p:cNvPr id="2150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eaLnBrk="1" hangingPunct="1">
              <a:spcBef>
                <a:spcPct val="0"/>
              </a:spcBef>
              <a:buClrTx/>
              <a:buSzTx/>
              <a:buFontTx/>
              <a:buNone/>
            </a:pPr>
            <a:fld id="{CCB2DD36-7BCD-4C1C-9B87-F3851D04DE78}" type="datetime1">
              <a:rPr lang="en-US" altLang="en-US" sz="1000">
                <a:solidFill>
                  <a:srgbClr val="898989"/>
                </a:solidFill>
                <a:latin typeface="Arial" pitchFamily="34" charset="0"/>
              </a:rPr>
              <a:pPr eaLnBrk="1" hangingPunct="1">
                <a:spcBef>
                  <a:spcPct val="0"/>
                </a:spcBef>
                <a:buClrTx/>
                <a:buSzTx/>
                <a:buFontTx/>
                <a:buNone/>
              </a:pPr>
              <a:t>1/24/2015</a:t>
            </a:fld>
            <a:endParaRPr lang="en-US" altLang="en-US" sz="1000">
              <a:solidFill>
                <a:srgbClr val="898989"/>
              </a:solidFill>
              <a:latin typeface="Arial" pitchFamily="34" charset="0"/>
            </a:endParaRPr>
          </a:p>
        </p:txBody>
      </p:sp>
      <p:sp>
        <p:nvSpPr>
          <p:cNvPr id="21508"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eaLnBrk="1" hangingPunct="1">
              <a:spcBef>
                <a:spcPct val="0"/>
              </a:spcBef>
              <a:buClrTx/>
              <a:buSzTx/>
              <a:buFontTx/>
              <a:buNone/>
            </a:pPr>
            <a:fld id="{FE5379F0-553B-4D22-806A-30A1B293509A}" type="slidenum">
              <a:rPr lang="en-US" altLang="en-US" sz="1000">
                <a:solidFill>
                  <a:srgbClr val="898989"/>
                </a:solidFill>
                <a:latin typeface="Arial" pitchFamily="34" charset="0"/>
              </a:rPr>
              <a:pPr eaLnBrk="1" hangingPunct="1">
                <a:spcBef>
                  <a:spcPct val="0"/>
                </a:spcBef>
                <a:buClrTx/>
                <a:buSzTx/>
                <a:buFontTx/>
                <a:buNone/>
              </a:pPr>
              <a:t>23</a:t>
            </a:fld>
            <a:endParaRPr lang="en-US" altLang="en-US" sz="1000">
              <a:solidFill>
                <a:srgbClr val="898989"/>
              </a:solidFill>
              <a:latin typeface="Arial" pitchFamily="34" charset="0"/>
            </a:endParaRPr>
          </a:p>
        </p:txBody>
      </p:sp>
      <p:grpSp>
        <p:nvGrpSpPr>
          <p:cNvPr id="21509" name="Group 4"/>
          <p:cNvGrpSpPr>
            <a:grpSpLocks/>
          </p:cNvGrpSpPr>
          <p:nvPr/>
        </p:nvGrpSpPr>
        <p:grpSpPr bwMode="auto">
          <a:xfrm>
            <a:off x="214313" y="1406525"/>
            <a:ext cx="8788400" cy="4787900"/>
            <a:chOff x="477263" y="1406674"/>
            <a:chExt cx="9464868" cy="4787017"/>
          </a:xfrm>
        </p:grpSpPr>
        <p:sp>
          <p:nvSpPr>
            <p:cNvPr id="21510" name="Rectangle 63"/>
            <p:cNvSpPr>
              <a:spLocks noChangeArrowheads="1"/>
            </p:cNvSpPr>
            <p:nvPr/>
          </p:nvSpPr>
          <p:spPr bwMode="auto">
            <a:xfrm>
              <a:off x="2856057" y="3694545"/>
              <a:ext cx="184727" cy="67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9" tIns="44446" rIns="90479" bIns="44446" anchor="ct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eaLnBrk="1" hangingPunct="1">
                <a:spcBef>
                  <a:spcPct val="0"/>
                </a:spcBef>
                <a:buClrTx/>
                <a:buSzTx/>
                <a:buFontTx/>
                <a:buNone/>
              </a:pPr>
              <a:endParaRPr lang="en-CA" altLang="en-US" sz="2400">
                <a:solidFill>
                  <a:srgbClr val="000000"/>
                </a:solidFill>
                <a:latin typeface="Times New Roman" pitchFamily="18" charset="0"/>
              </a:endParaRPr>
            </a:p>
          </p:txBody>
        </p:sp>
        <p:sp>
          <p:nvSpPr>
            <p:cNvPr id="21511" name="Text Box 35"/>
            <p:cNvSpPr txBox="1">
              <a:spLocks noChangeArrowheads="1"/>
            </p:cNvSpPr>
            <p:nvPr/>
          </p:nvSpPr>
          <p:spPr bwMode="auto">
            <a:xfrm>
              <a:off x="3284473" y="2402027"/>
              <a:ext cx="5987573" cy="72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1" tIns="45715" rIns="91431" bIns="45715">
              <a:spAutoFit/>
            </a:bodyPr>
            <a:lstStyle>
              <a:lvl1pPr marL="169863" indent="-169863">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eaLnBrk="1" hangingPunct="1">
                <a:spcBef>
                  <a:spcPts val="300"/>
                </a:spcBef>
                <a:buClrTx/>
                <a:buSzTx/>
                <a:buFontTx/>
                <a:buChar char="•"/>
              </a:pPr>
              <a:r>
                <a:rPr lang="en-US" altLang="en-US" sz="1200">
                  <a:solidFill>
                    <a:srgbClr val="000000"/>
                  </a:solidFill>
                  <a:latin typeface="Arial" pitchFamily="34" charset="0"/>
                  <a:ea typeface="Arial Unicode MS" pitchFamily="34" charset="-128"/>
                  <a:cs typeface="Arial Unicode MS" pitchFamily="34" charset="-128"/>
                </a:rPr>
                <a:t>Customers: Young professionals, women and “practitioners”</a:t>
              </a:r>
            </a:p>
            <a:p>
              <a:pPr eaLnBrk="1" hangingPunct="1">
                <a:spcBef>
                  <a:spcPts val="300"/>
                </a:spcBef>
                <a:buClrTx/>
                <a:buSzTx/>
                <a:buFontTx/>
                <a:buChar char="•"/>
              </a:pPr>
              <a:r>
                <a:rPr lang="en-US" altLang="en-US" sz="1200">
                  <a:solidFill>
                    <a:srgbClr val="000000"/>
                  </a:solidFill>
                  <a:latin typeface="Arial" pitchFamily="34" charset="0"/>
                  <a:ea typeface="Arial Unicode MS" pitchFamily="34" charset="-128"/>
                  <a:cs typeface="Arial Unicode MS" pitchFamily="34" charset="-128"/>
                </a:rPr>
                <a:t>Product: Membership, conferences, local programs in emerging technologies</a:t>
              </a:r>
            </a:p>
            <a:p>
              <a:pPr eaLnBrk="1" hangingPunct="1">
                <a:spcBef>
                  <a:spcPts val="300"/>
                </a:spcBef>
                <a:buClrTx/>
                <a:buSzTx/>
                <a:buFontTx/>
                <a:buChar char="•"/>
              </a:pPr>
              <a:r>
                <a:rPr lang="en-US" altLang="en-US" sz="1200">
                  <a:solidFill>
                    <a:srgbClr val="000000"/>
                  </a:solidFill>
                  <a:latin typeface="Arial" pitchFamily="34" charset="0"/>
                  <a:ea typeface="Arial Unicode MS" pitchFamily="34" charset="-128"/>
                  <a:cs typeface="Arial Unicode MS" pitchFamily="34" charset="-128"/>
                </a:rPr>
                <a:t>Geography: China, India, Japan, United States</a:t>
              </a:r>
            </a:p>
          </p:txBody>
        </p:sp>
        <p:sp>
          <p:nvSpPr>
            <p:cNvPr id="21512" name="Text Box 33"/>
            <p:cNvSpPr txBox="1">
              <a:spLocks noChangeArrowheads="1"/>
            </p:cNvSpPr>
            <p:nvPr/>
          </p:nvSpPr>
          <p:spPr bwMode="auto">
            <a:xfrm>
              <a:off x="3665979" y="3371390"/>
              <a:ext cx="6276152" cy="88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1" tIns="45715" rIns="91431" bIns="45715">
              <a:spAutoFit/>
            </a:bodyPr>
            <a:lstStyle>
              <a:lvl1pPr marL="171450" indent="-171450">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eaLnBrk="1" hangingPunct="1">
                <a:spcBef>
                  <a:spcPts val="300"/>
                </a:spcBef>
                <a:buClrTx/>
                <a:buSzTx/>
                <a:buFontTx/>
                <a:buChar char="•"/>
              </a:pPr>
              <a:r>
                <a:rPr lang="en-US" altLang="en-US" sz="1100">
                  <a:solidFill>
                    <a:srgbClr val="000000"/>
                  </a:solidFill>
                  <a:latin typeface="Arial" pitchFamily="34" charset="0"/>
                  <a:ea typeface="Arial Unicode MS" pitchFamily="34" charset="-128"/>
                  <a:cs typeface="Arial Unicode MS" pitchFamily="34" charset="-128"/>
                </a:rPr>
                <a:t>High quality IEEE branded products and services to meet gaps in member satisfaction</a:t>
              </a:r>
            </a:p>
            <a:p>
              <a:pPr eaLnBrk="1" hangingPunct="1">
                <a:spcBef>
                  <a:spcPts val="300"/>
                </a:spcBef>
                <a:buClrTx/>
                <a:buSzTx/>
                <a:buFontTx/>
                <a:buChar char="•"/>
              </a:pPr>
              <a:r>
                <a:rPr lang="en-US" altLang="en-US" sz="1100">
                  <a:solidFill>
                    <a:srgbClr val="000000"/>
                  </a:solidFill>
                  <a:latin typeface="Arial" pitchFamily="34" charset="0"/>
                  <a:ea typeface="Arial Unicode MS" pitchFamily="34" charset="-128"/>
                  <a:cs typeface="Arial Unicode MS" pitchFamily="34" charset="-128"/>
                </a:rPr>
                <a:t>All Sections/Chapters participating with the aspiration and objectives</a:t>
              </a:r>
            </a:p>
            <a:p>
              <a:pPr eaLnBrk="1" hangingPunct="1">
                <a:spcBef>
                  <a:spcPts val="300"/>
                </a:spcBef>
                <a:buClrTx/>
                <a:buSzTx/>
                <a:buFontTx/>
                <a:buChar char="•"/>
              </a:pPr>
              <a:r>
                <a:rPr lang="en-US" altLang="en-US" sz="1100">
                  <a:solidFill>
                    <a:srgbClr val="000000"/>
                  </a:solidFill>
                  <a:latin typeface="Arial" pitchFamily="34" charset="0"/>
                  <a:ea typeface="Arial Unicode MS" pitchFamily="34" charset="-128"/>
                  <a:cs typeface="Arial Unicode MS" pitchFamily="34" charset="-128"/>
                </a:rPr>
                <a:t>Locally authentic strategies and experiences</a:t>
              </a:r>
            </a:p>
            <a:p>
              <a:pPr eaLnBrk="1" hangingPunct="1">
                <a:spcBef>
                  <a:spcPts val="300"/>
                </a:spcBef>
                <a:buClrTx/>
                <a:buSzTx/>
                <a:buFontTx/>
                <a:buChar char="•"/>
              </a:pPr>
              <a:r>
                <a:rPr lang="en-US" altLang="en-US" sz="1100">
                  <a:solidFill>
                    <a:srgbClr val="000000"/>
                  </a:solidFill>
                  <a:latin typeface="Arial" pitchFamily="34" charset="0"/>
                  <a:ea typeface="Arial Unicode MS" pitchFamily="34" charset="-128"/>
                  <a:cs typeface="Arial Unicode MS" pitchFamily="34" charset="-128"/>
                </a:rPr>
                <a:t>Exploring and implementing innovative &amp; experimental models for member engagement </a:t>
              </a:r>
            </a:p>
          </p:txBody>
        </p:sp>
        <p:sp>
          <p:nvSpPr>
            <p:cNvPr id="21513" name="Text Box 33"/>
            <p:cNvSpPr txBox="1">
              <a:spLocks noChangeArrowheads="1"/>
            </p:cNvSpPr>
            <p:nvPr/>
          </p:nvSpPr>
          <p:spPr bwMode="auto">
            <a:xfrm>
              <a:off x="2582985" y="1458539"/>
              <a:ext cx="7359146" cy="9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171450" indent="-171450">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eaLnBrk="1" hangingPunct="1">
                <a:spcBef>
                  <a:spcPts val="300"/>
                </a:spcBef>
                <a:buClrTx/>
                <a:buSzTx/>
                <a:buFontTx/>
                <a:buChar char="•"/>
              </a:pPr>
              <a:r>
                <a:rPr lang="en-US" altLang="en-US" sz="1200">
                  <a:solidFill>
                    <a:srgbClr val="000000"/>
                  </a:solidFill>
                  <a:latin typeface="Arial" pitchFamily="34" charset="0"/>
                  <a:ea typeface="Arial Unicode MS" pitchFamily="34" charset="-128"/>
                  <a:cs typeface="Arial Unicode MS" pitchFamily="34" charset="-128"/>
                </a:rPr>
                <a:t>Delivering an exceptional membership experience measured by member satisfaction</a:t>
              </a:r>
            </a:p>
            <a:p>
              <a:pPr eaLnBrk="1" hangingPunct="1">
                <a:spcBef>
                  <a:spcPts val="300"/>
                </a:spcBef>
                <a:buClrTx/>
                <a:buSzTx/>
                <a:buFontTx/>
                <a:buChar char="•"/>
              </a:pPr>
              <a:r>
                <a:rPr lang="en-US" altLang="en-US" sz="1200">
                  <a:solidFill>
                    <a:srgbClr val="000000"/>
                  </a:solidFill>
                  <a:latin typeface="Arial" pitchFamily="34" charset="0"/>
                  <a:ea typeface="Arial Unicode MS" pitchFamily="34" charset="-128"/>
                  <a:cs typeface="Arial Unicode MS" pitchFamily="34" charset="-128"/>
                </a:rPr>
                <a:t>Expanding IEEE’s global membership presence</a:t>
              </a:r>
            </a:p>
            <a:p>
              <a:pPr eaLnBrk="1" hangingPunct="1">
                <a:spcBef>
                  <a:spcPts val="300"/>
                </a:spcBef>
                <a:buClrTx/>
                <a:buSzTx/>
                <a:buFontTx/>
                <a:buChar char="•"/>
              </a:pPr>
              <a:r>
                <a:rPr lang="en-US" altLang="en-US" sz="1200">
                  <a:solidFill>
                    <a:srgbClr val="000000"/>
                  </a:solidFill>
                  <a:latin typeface="Arial" pitchFamily="34" charset="0"/>
                  <a:ea typeface="Arial Unicode MS" pitchFamily="34" charset="-128"/>
                  <a:cs typeface="Arial Unicode MS" pitchFamily="34" charset="-128"/>
                </a:rPr>
                <a:t>Developing and supporting a positive professional development experience for volunteers who deliver the IEEE experience</a:t>
              </a:r>
            </a:p>
          </p:txBody>
        </p:sp>
        <p:sp>
          <p:nvSpPr>
            <p:cNvPr id="21514" name="Text Box 33"/>
            <p:cNvSpPr txBox="1">
              <a:spLocks noChangeArrowheads="1"/>
            </p:cNvSpPr>
            <p:nvPr/>
          </p:nvSpPr>
          <p:spPr bwMode="auto">
            <a:xfrm>
              <a:off x="4329908" y="4330220"/>
              <a:ext cx="5574825" cy="72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1" tIns="45715" rIns="91431" bIns="45715">
              <a:spAutoFit/>
            </a:bodyPr>
            <a:lstStyle>
              <a:lvl1pPr marL="169863" indent="-169863">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eaLnBrk="1" hangingPunct="1">
                <a:spcBef>
                  <a:spcPts val="300"/>
                </a:spcBef>
                <a:buClrTx/>
                <a:buSzTx/>
                <a:buFontTx/>
                <a:buChar char="•"/>
              </a:pPr>
              <a:r>
                <a:rPr lang="en-US" altLang="en-US" sz="1200">
                  <a:solidFill>
                    <a:srgbClr val="000000"/>
                  </a:solidFill>
                  <a:latin typeface="Arial" pitchFamily="34" charset="0"/>
                  <a:ea typeface="Arial Unicode MS" pitchFamily="34" charset="-128"/>
                  <a:cs typeface="Arial Unicode MS" pitchFamily="34" charset="-128"/>
                </a:rPr>
                <a:t>Excellent volunteers and volunteer leadership</a:t>
              </a:r>
            </a:p>
            <a:p>
              <a:pPr eaLnBrk="1" hangingPunct="1">
                <a:spcBef>
                  <a:spcPts val="300"/>
                </a:spcBef>
                <a:buClrTx/>
                <a:buSzTx/>
                <a:buFontTx/>
                <a:buChar char="•"/>
              </a:pPr>
              <a:r>
                <a:rPr lang="en-US" altLang="en-US" sz="1200">
                  <a:solidFill>
                    <a:srgbClr val="000000"/>
                  </a:solidFill>
                  <a:latin typeface="Arial" pitchFamily="34" charset="0"/>
                  <a:ea typeface="Arial Unicode MS" pitchFamily="34" charset="-128"/>
                  <a:cs typeface="Arial Unicode MS" pitchFamily="34" charset="-128"/>
                </a:rPr>
                <a:t>Close working relationships between volunteers and staff</a:t>
              </a:r>
            </a:p>
            <a:p>
              <a:pPr eaLnBrk="1" hangingPunct="1">
                <a:spcBef>
                  <a:spcPts val="300"/>
                </a:spcBef>
                <a:buClrTx/>
                <a:buSzTx/>
                <a:buFontTx/>
                <a:buChar char="•"/>
              </a:pPr>
              <a:r>
                <a:rPr lang="en-US" altLang="en-US" sz="1200">
                  <a:solidFill>
                    <a:srgbClr val="000000"/>
                  </a:solidFill>
                  <a:latin typeface="Arial" pitchFamily="34" charset="0"/>
                  <a:ea typeface="Arial Unicode MS" pitchFamily="34" charset="-128"/>
                  <a:cs typeface="Arial Unicode MS" pitchFamily="34" charset="-128"/>
                </a:rPr>
                <a:t>Effective and timely communications</a:t>
              </a:r>
            </a:p>
          </p:txBody>
        </p:sp>
        <p:sp>
          <p:nvSpPr>
            <p:cNvPr id="21515" name="Text Box 33"/>
            <p:cNvSpPr txBox="1">
              <a:spLocks noChangeArrowheads="1"/>
            </p:cNvSpPr>
            <p:nvPr/>
          </p:nvSpPr>
          <p:spPr bwMode="auto">
            <a:xfrm>
              <a:off x="4899155" y="5351540"/>
              <a:ext cx="5005578" cy="68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1" tIns="45715" rIns="91431" bIns="45715">
              <a:spAutoFit/>
            </a:bodyPr>
            <a:lstStyle>
              <a:lvl1pPr marL="173038" indent="-173038">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eaLnBrk="1" hangingPunct="1">
                <a:spcBef>
                  <a:spcPts val="300"/>
                </a:spcBef>
                <a:buClrTx/>
                <a:buSzTx/>
                <a:buFontTx/>
                <a:buChar char="•"/>
              </a:pPr>
              <a:r>
                <a:rPr lang="en-US" altLang="en-US" sz="1200">
                  <a:solidFill>
                    <a:srgbClr val="000000"/>
                  </a:solidFill>
                  <a:latin typeface="Arial" pitchFamily="34" charset="0"/>
                  <a:cs typeface="Arial" pitchFamily="34" charset="0"/>
                </a:rPr>
                <a:t>Modern and effective IT tools</a:t>
              </a:r>
            </a:p>
            <a:p>
              <a:pPr eaLnBrk="1" hangingPunct="1">
                <a:spcBef>
                  <a:spcPts val="300"/>
                </a:spcBef>
                <a:buClrTx/>
                <a:buSzTx/>
                <a:buFontTx/>
                <a:buChar char="•"/>
              </a:pPr>
              <a:r>
                <a:rPr lang="en-US" altLang="en-US" sz="1200">
                  <a:solidFill>
                    <a:srgbClr val="000000"/>
                  </a:solidFill>
                  <a:latin typeface="Arial" pitchFamily="34" charset="0"/>
                  <a:ea typeface="Arial Unicode MS" pitchFamily="34" charset="-128"/>
                  <a:cs typeface="Arial Unicode MS" pitchFamily="34" charset="-128"/>
                </a:rPr>
                <a:t>Policies and operational procedures that meet IEEE’s global diversity</a:t>
              </a:r>
            </a:p>
          </p:txBody>
        </p:sp>
        <p:sp>
          <p:nvSpPr>
            <p:cNvPr id="39" name="Rectangle 59"/>
            <p:cNvSpPr>
              <a:spLocks noChangeArrowheads="1"/>
            </p:cNvSpPr>
            <p:nvPr/>
          </p:nvSpPr>
          <p:spPr bwMode="auto">
            <a:xfrm>
              <a:off x="477263" y="1406674"/>
              <a:ext cx="1273722" cy="815825"/>
            </a:xfrm>
            <a:prstGeom prst="rect">
              <a:avLst/>
            </a:prstGeom>
            <a:solidFill>
              <a:srgbClr val="0070C0"/>
            </a:solidFill>
            <a:ln>
              <a:noFill/>
            </a:ln>
            <a:effectLst>
              <a:outerShdw blurRad="50800" dist="38100" dir="2700000" algn="tl" rotWithShape="0">
                <a:srgbClr val="80808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lIns="95250" tIns="47625" rIns="95250" bIns="47625"/>
            <a:lstStyle/>
            <a:p>
              <a:pPr defTabSz="989013" fontAlgn="auto">
                <a:spcBef>
                  <a:spcPts val="0"/>
                </a:spcBef>
                <a:spcAft>
                  <a:spcPts val="0"/>
                </a:spcAft>
                <a:defRPr/>
              </a:pPr>
              <a:r>
                <a:rPr lang="en-US" sz="1200" b="1" dirty="0">
                  <a:solidFill>
                    <a:srgbClr val="FFFFFF"/>
                  </a:solidFill>
                  <a:latin typeface="Verdana"/>
                  <a:cs typeface="Arial" pitchFamily="34" charset="0"/>
                </a:rPr>
                <a:t>What is our winning aspiration?</a:t>
              </a:r>
            </a:p>
          </p:txBody>
        </p:sp>
        <p:sp>
          <p:nvSpPr>
            <p:cNvPr id="21517" name="Rectangle 63"/>
            <p:cNvSpPr>
              <a:spLocks noChangeArrowheads="1"/>
            </p:cNvSpPr>
            <p:nvPr/>
          </p:nvSpPr>
          <p:spPr bwMode="auto">
            <a:xfrm>
              <a:off x="2937857" y="3948864"/>
              <a:ext cx="1841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nchor="ct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eaLnBrk="1" hangingPunct="1">
                <a:spcBef>
                  <a:spcPct val="50000"/>
                </a:spcBef>
                <a:buClrTx/>
                <a:buSzTx/>
                <a:buFontTx/>
                <a:buNone/>
              </a:pPr>
              <a:endParaRPr lang="en-CA" altLang="en-US" sz="2400">
                <a:solidFill>
                  <a:srgbClr val="000000"/>
                </a:solidFill>
                <a:latin typeface="Times New Roman" pitchFamily="18" charset="0"/>
              </a:endParaRPr>
            </a:p>
          </p:txBody>
        </p:sp>
        <p:sp>
          <p:nvSpPr>
            <p:cNvPr id="41" name="Arc 40"/>
            <p:cNvSpPr/>
            <p:nvPr/>
          </p:nvSpPr>
          <p:spPr>
            <a:xfrm rot="754398">
              <a:off x="1306464" y="1754273"/>
              <a:ext cx="890751" cy="938039"/>
            </a:xfrm>
            <a:prstGeom prst="arc">
              <a:avLst>
                <a:gd name="adj1" fmla="val 16200000"/>
                <a:gd name="adj2" fmla="val 21292451"/>
              </a:avLst>
            </a:prstGeom>
            <a:ln w="38100">
              <a:solidFill>
                <a:srgbClr val="808080"/>
              </a:solidFill>
              <a:tailEnd type="triangl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solidFill>
                  <a:srgbClr val="000000"/>
                </a:solidFill>
              </a:endParaRPr>
            </a:p>
          </p:txBody>
        </p:sp>
        <p:sp>
          <p:nvSpPr>
            <p:cNvPr id="42" name="Rectangle 59"/>
            <p:cNvSpPr>
              <a:spLocks noChangeArrowheads="1"/>
            </p:cNvSpPr>
            <p:nvPr/>
          </p:nvSpPr>
          <p:spPr bwMode="auto">
            <a:xfrm>
              <a:off x="1044882" y="2365347"/>
              <a:ext cx="1273722" cy="815825"/>
            </a:xfrm>
            <a:prstGeom prst="rect">
              <a:avLst/>
            </a:prstGeom>
            <a:solidFill>
              <a:srgbClr val="4C87D2"/>
            </a:solidFill>
            <a:ln>
              <a:noFill/>
            </a:ln>
            <a:effectLst>
              <a:outerShdw blurRad="50800" dist="38100" dir="2700000" algn="tl" rotWithShape="0">
                <a:srgbClr val="80808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lIns="95250" tIns="47625" rIns="95250" bIns="47625"/>
            <a:lstStyle/>
            <a:p>
              <a:pPr defTabSz="989013" fontAlgn="auto">
                <a:spcBef>
                  <a:spcPts val="0"/>
                </a:spcBef>
                <a:spcAft>
                  <a:spcPts val="0"/>
                </a:spcAft>
                <a:defRPr/>
              </a:pPr>
              <a:r>
                <a:rPr lang="en-US" sz="1200" b="1" dirty="0">
                  <a:solidFill>
                    <a:srgbClr val="FFFFFF"/>
                  </a:solidFill>
                  <a:latin typeface="Verdana"/>
                  <a:cs typeface="Arial" pitchFamily="34" charset="0"/>
                </a:rPr>
                <a:t>Where will </a:t>
              </a:r>
              <a:br>
                <a:rPr lang="en-US" sz="1200" b="1" dirty="0">
                  <a:solidFill>
                    <a:srgbClr val="FFFFFF"/>
                  </a:solidFill>
                  <a:latin typeface="Verdana"/>
                  <a:cs typeface="Arial" pitchFamily="34" charset="0"/>
                </a:rPr>
              </a:br>
              <a:r>
                <a:rPr lang="en-US" sz="1200" b="1" dirty="0">
                  <a:solidFill>
                    <a:srgbClr val="FFFFFF"/>
                  </a:solidFill>
                  <a:latin typeface="Verdana"/>
                  <a:cs typeface="Arial" pitchFamily="34" charset="0"/>
                </a:rPr>
                <a:t>we play?</a:t>
              </a:r>
            </a:p>
          </p:txBody>
        </p:sp>
        <p:sp>
          <p:nvSpPr>
            <p:cNvPr id="43" name="Rectangle 59"/>
            <p:cNvSpPr>
              <a:spLocks noChangeArrowheads="1"/>
            </p:cNvSpPr>
            <p:nvPr/>
          </p:nvSpPr>
          <p:spPr bwMode="auto">
            <a:xfrm>
              <a:off x="1675758" y="3325608"/>
              <a:ext cx="1261754" cy="815825"/>
            </a:xfrm>
            <a:prstGeom prst="rect">
              <a:avLst/>
            </a:prstGeom>
            <a:solidFill>
              <a:srgbClr val="4C87D2"/>
            </a:solidFill>
            <a:ln>
              <a:noFill/>
            </a:ln>
            <a:effectLst>
              <a:outerShdw blurRad="50800" dist="38100" dir="2700000" algn="tl" rotWithShape="0">
                <a:srgbClr val="80808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lIns="95250" tIns="47625" rIns="95250" bIns="47625"/>
            <a:lstStyle/>
            <a:p>
              <a:pPr defTabSz="989013" fontAlgn="auto">
                <a:spcBef>
                  <a:spcPts val="0"/>
                </a:spcBef>
                <a:spcAft>
                  <a:spcPts val="0"/>
                </a:spcAft>
                <a:defRPr/>
              </a:pPr>
              <a:r>
                <a:rPr lang="en-US" sz="1200" b="1" dirty="0">
                  <a:solidFill>
                    <a:srgbClr val="FFFFFF"/>
                  </a:solidFill>
                  <a:latin typeface="Verdana"/>
                  <a:cs typeface="Arial" pitchFamily="34" charset="0"/>
                </a:rPr>
                <a:t>How will </a:t>
              </a:r>
              <a:br>
                <a:rPr lang="en-US" sz="1200" b="1" dirty="0">
                  <a:solidFill>
                    <a:srgbClr val="FFFFFF"/>
                  </a:solidFill>
                  <a:latin typeface="Verdana"/>
                  <a:cs typeface="Arial" pitchFamily="34" charset="0"/>
                </a:rPr>
              </a:br>
              <a:r>
                <a:rPr lang="en-US" sz="1200" b="1" dirty="0">
                  <a:solidFill>
                    <a:srgbClr val="FFFFFF"/>
                  </a:solidFill>
                  <a:latin typeface="Verdana"/>
                  <a:cs typeface="Arial" pitchFamily="34" charset="0"/>
                </a:rPr>
                <a:t>we win?</a:t>
              </a:r>
            </a:p>
          </p:txBody>
        </p:sp>
        <p:sp>
          <p:nvSpPr>
            <p:cNvPr id="44" name="Rectangle 59"/>
            <p:cNvSpPr>
              <a:spLocks noChangeArrowheads="1"/>
            </p:cNvSpPr>
            <p:nvPr/>
          </p:nvSpPr>
          <p:spPr bwMode="auto">
            <a:xfrm>
              <a:off x="2400669" y="4284281"/>
              <a:ext cx="1258335" cy="838045"/>
            </a:xfrm>
            <a:prstGeom prst="rect">
              <a:avLst/>
            </a:prstGeom>
            <a:solidFill>
              <a:srgbClr val="4C87D2"/>
            </a:solidFill>
            <a:ln>
              <a:noFill/>
            </a:ln>
            <a:effectLst>
              <a:outerShdw blurRad="50800" dist="38100" dir="2700000" algn="tl" rotWithShape="0">
                <a:srgbClr val="80808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lIns="95250" tIns="47625" rIns="95250" bIns="47625"/>
            <a:lstStyle/>
            <a:p>
              <a:pPr defTabSz="989013" fontAlgn="auto">
                <a:spcBef>
                  <a:spcPts val="0"/>
                </a:spcBef>
                <a:spcAft>
                  <a:spcPts val="0"/>
                </a:spcAft>
                <a:defRPr/>
              </a:pPr>
              <a:r>
                <a:rPr lang="en-US" sz="1200" b="1" dirty="0">
                  <a:solidFill>
                    <a:srgbClr val="FFFFFF"/>
                  </a:solidFill>
                  <a:latin typeface="Verdana"/>
                  <a:cs typeface="Arial" pitchFamily="34" charset="0"/>
                </a:rPr>
                <a:t>What capabilities must we have?</a:t>
              </a:r>
            </a:p>
          </p:txBody>
        </p:sp>
        <p:sp>
          <p:nvSpPr>
            <p:cNvPr id="45" name="Rectangle 59"/>
            <p:cNvSpPr>
              <a:spLocks noChangeArrowheads="1"/>
            </p:cNvSpPr>
            <p:nvPr/>
          </p:nvSpPr>
          <p:spPr bwMode="auto">
            <a:xfrm>
              <a:off x="3123870" y="5303268"/>
              <a:ext cx="1463498" cy="890423"/>
            </a:xfrm>
            <a:prstGeom prst="rect">
              <a:avLst/>
            </a:prstGeom>
            <a:solidFill>
              <a:srgbClr val="4C87D2"/>
            </a:solidFill>
            <a:ln>
              <a:noFill/>
            </a:ln>
            <a:effectLst>
              <a:outerShdw blurRad="50800" dist="38100" dir="2700000" algn="tl" rotWithShape="0">
                <a:srgbClr val="808080">
                  <a:alpha val="39999"/>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lIns="95250" tIns="47625" rIns="95250" bIns="47625"/>
            <a:lstStyle/>
            <a:p>
              <a:pPr defTabSz="989013" fontAlgn="auto">
                <a:spcBef>
                  <a:spcPts val="0"/>
                </a:spcBef>
                <a:spcAft>
                  <a:spcPts val="0"/>
                </a:spcAft>
                <a:defRPr/>
              </a:pPr>
              <a:r>
                <a:rPr lang="en-US" sz="1200" b="1" dirty="0">
                  <a:solidFill>
                    <a:srgbClr val="FFFFFF"/>
                  </a:solidFill>
                  <a:latin typeface="Verdana"/>
                  <a:cs typeface="Arial" pitchFamily="34" charset="0"/>
                </a:rPr>
                <a:t>What management systems do we need?</a:t>
              </a:r>
            </a:p>
          </p:txBody>
        </p:sp>
        <p:sp>
          <p:nvSpPr>
            <p:cNvPr id="46" name="Arc 45"/>
            <p:cNvSpPr/>
            <p:nvPr/>
          </p:nvSpPr>
          <p:spPr>
            <a:xfrm rot="754398">
              <a:off x="1843308" y="2719295"/>
              <a:ext cx="894171" cy="938039"/>
            </a:xfrm>
            <a:prstGeom prst="arc">
              <a:avLst>
                <a:gd name="adj1" fmla="val 16200000"/>
                <a:gd name="adj2" fmla="val 21292451"/>
              </a:avLst>
            </a:prstGeom>
            <a:ln w="38100">
              <a:solidFill>
                <a:srgbClr val="808080"/>
              </a:solidFill>
              <a:tailEnd type="triangl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solidFill>
                  <a:srgbClr val="000000"/>
                </a:solidFill>
              </a:endParaRPr>
            </a:p>
          </p:txBody>
        </p:sp>
        <p:sp>
          <p:nvSpPr>
            <p:cNvPr id="47" name="Arc 46"/>
            <p:cNvSpPr/>
            <p:nvPr/>
          </p:nvSpPr>
          <p:spPr>
            <a:xfrm rot="754398">
              <a:off x="2484444" y="3658922"/>
              <a:ext cx="894170" cy="938039"/>
            </a:xfrm>
            <a:prstGeom prst="arc">
              <a:avLst>
                <a:gd name="adj1" fmla="val 16200000"/>
                <a:gd name="adj2" fmla="val 21292451"/>
              </a:avLst>
            </a:prstGeom>
            <a:ln w="38100">
              <a:solidFill>
                <a:srgbClr val="808080"/>
              </a:solidFill>
              <a:tailEnd type="triangl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solidFill>
                  <a:srgbClr val="000000"/>
                </a:solidFill>
              </a:endParaRPr>
            </a:p>
          </p:txBody>
        </p:sp>
        <p:sp>
          <p:nvSpPr>
            <p:cNvPr id="48" name="Arc 47"/>
            <p:cNvSpPr/>
            <p:nvPr/>
          </p:nvSpPr>
          <p:spPr>
            <a:xfrm rot="754398">
              <a:off x="3253807" y="4689019"/>
              <a:ext cx="892460" cy="938040"/>
            </a:xfrm>
            <a:prstGeom prst="arc">
              <a:avLst>
                <a:gd name="adj1" fmla="val 16200000"/>
                <a:gd name="adj2" fmla="val 21292451"/>
              </a:avLst>
            </a:prstGeom>
            <a:ln w="38100">
              <a:solidFill>
                <a:srgbClr val="808080"/>
              </a:solidFill>
              <a:tailEnd type="triangl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solidFill>
                  <a:srgbClr val="000000"/>
                </a:solidFill>
              </a:endParaRPr>
            </a:p>
          </p:txBody>
        </p:sp>
        <p:sp>
          <p:nvSpPr>
            <p:cNvPr id="49" name="Arc 48"/>
            <p:cNvSpPr/>
            <p:nvPr/>
          </p:nvSpPr>
          <p:spPr>
            <a:xfrm rot="11554398">
              <a:off x="2675930" y="4842978"/>
              <a:ext cx="890750" cy="938039"/>
            </a:xfrm>
            <a:prstGeom prst="arc">
              <a:avLst>
                <a:gd name="adj1" fmla="val 16200000"/>
                <a:gd name="adj2" fmla="val 21292451"/>
              </a:avLst>
            </a:prstGeom>
            <a:ln w="38100">
              <a:solidFill>
                <a:srgbClr val="808080"/>
              </a:solidFill>
              <a:prstDash val="dash"/>
              <a:tailEnd type="triangl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solidFill>
                  <a:srgbClr val="000000"/>
                </a:solidFill>
              </a:endParaRPr>
            </a:p>
          </p:txBody>
        </p:sp>
        <p:sp>
          <p:nvSpPr>
            <p:cNvPr id="50" name="Arc 49"/>
            <p:cNvSpPr/>
            <p:nvPr/>
          </p:nvSpPr>
          <p:spPr>
            <a:xfrm rot="11554398">
              <a:off x="1932212" y="3819229"/>
              <a:ext cx="890751" cy="938040"/>
            </a:xfrm>
            <a:prstGeom prst="arc">
              <a:avLst>
                <a:gd name="adj1" fmla="val 16200000"/>
                <a:gd name="adj2" fmla="val 21292451"/>
              </a:avLst>
            </a:prstGeom>
            <a:ln w="38100">
              <a:solidFill>
                <a:srgbClr val="808080"/>
              </a:solidFill>
              <a:prstDash val="dash"/>
              <a:tailEnd type="triangl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solidFill>
                  <a:srgbClr val="000000"/>
                </a:solidFill>
              </a:endParaRPr>
            </a:p>
          </p:txBody>
        </p:sp>
        <p:sp>
          <p:nvSpPr>
            <p:cNvPr id="51" name="Arc 50"/>
            <p:cNvSpPr/>
            <p:nvPr/>
          </p:nvSpPr>
          <p:spPr>
            <a:xfrm rot="11554398">
              <a:off x="1258593" y="2830399"/>
              <a:ext cx="892460" cy="938039"/>
            </a:xfrm>
            <a:prstGeom prst="arc">
              <a:avLst>
                <a:gd name="adj1" fmla="val 16200000"/>
                <a:gd name="adj2" fmla="val 21292451"/>
              </a:avLst>
            </a:prstGeom>
            <a:ln w="38100">
              <a:solidFill>
                <a:srgbClr val="808080"/>
              </a:solidFill>
              <a:prstDash val="dash"/>
              <a:tailEnd type="triangl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solidFill>
                  <a:srgbClr val="000000"/>
                </a:solidFill>
              </a:endParaRPr>
            </a:p>
          </p:txBody>
        </p:sp>
        <p:sp>
          <p:nvSpPr>
            <p:cNvPr id="52" name="Arc 51"/>
            <p:cNvSpPr/>
            <p:nvPr/>
          </p:nvSpPr>
          <p:spPr>
            <a:xfrm rot="11554398">
              <a:off x="627716" y="1868552"/>
              <a:ext cx="892460" cy="938039"/>
            </a:xfrm>
            <a:prstGeom prst="arc">
              <a:avLst>
                <a:gd name="adj1" fmla="val 16200000"/>
                <a:gd name="adj2" fmla="val 21292451"/>
              </a:avLst>
            </a:prstGeom>
            <a:ln w="38100">
              <a:solidFill>
                <a:srgbClr val="808080"/>
              </a:solidFill>
              <a:prstDash val="dash"/>
              <a:tailEnd type="triangl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solidFill>
                  <a:srgbClr val="000000"/>
                </a:solidFill>
              </a:endParaRPr>
            </a:p>
          </p:txBody>
        </p:sp>
        <p:cxnSp>
          <p:nvCxnSpPr>
            <p:cNvPr id="53" name="Straight Connector 52"/>
            <p:cNvCxnSpPr/>
            <p:nvPr/>
          </p:nvCxnSpPr>
          <p:spPr>
            <a:xfrm>
              <a:off x="2039924" y="1416197"/>
              <a:ext cx="6303643" cy="0"/>
            </a:xfrm>
            <a:prstGeom prst="line">
              <a:avLst/>
            </a:prstGeom>
            <a:ln w="12700" cmpd="sng">
              <a:solidFill>
                <a:srgbClr val="B3B3B3"/>
              </a:solidFill>
              <a:prstDash val="solid"/>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723801" y="2382807"/>
              <a:ext cx="5530861" cy="0"/>
            </a:xfrm>
            <a:prstGeom prst="line">
              <a:avLst/>
            </a:prstGeom>
            <a:ln w="12700" cmpd="sng">
              <a:solidFill>
                <a:srgbClr val="B3B3B3"/>
              </a:solidFill>
              <a:prstDash val="solid"/>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298259" y="3325608"/>
              <a:ext cx="4956403" cy="0"/>
            </a:xfrm>
            <a:prstGeom prst="line">
              <a:avLst/>
            </a:prstGeom>
            <a:ln w="12700" cmpd="sng">
              <a:solidFill>
                <a:srgbClr val="B3B3B3"/>
              </a:solidFill>
              <a:prstDash val="solid"/>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023169" y="4290630"/>
              <a:ext cx="4231493" cy="0"/>
            </a:xfrm>
            <a:prstGeom prst="line">
              <a:avLst/>
            </a:prstGeom>
            <a:ln w="12700" cmpd="sng">
              <a:solidFill>
                <a:srgbClr val="B3B3B3"/>
              </a:solidFill>
              <a:prstDash val="solid"/>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4703627" y="5303268"/>
              <a:ext cx="3551035" cy="0"/>
            </a:xfrm>
            <a:prstGeom prst="line">
              <a:avLst/>
            </a:prstGeom>
            <a:ln w="12700" cmpd="sng">
              <a:solidFill>
                <a:srgbClr val="B3B3B3"/>
              </a:solidFill>
              <a:prstDash val="soli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224576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263525"/>
            <a:ext cx="9144000" cy="619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bg2"/>
              </a:buClr>
              <a:buSzPct val="80000"/>
              <a:buBlip>
                <a:blip r:embed="rId3"/>
              </a:buBlip>
              <a:defRPr sz="2000">
                <a:solidFill>
                  <a:schemeClr val="tx1"/>
                </a:solidFill>
                <a:latin typeface="Verdana" pitchFamily="34" charset="0"/>
                <a:ea typeface="ＭＳ Ｐゴシック" pitchFamily="34" charset="-128"/>
              </a:defRPr>
            </a:lvl1pPr>
            <a:lvl2pPr marL="742950" indent="-285750" defTabSz="45720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defTabSz="4572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defTabSz="4572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defTabSz="4572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45FE9729-67E0-4595-99F9-F67826C00BF1}" type="slidenum">
              <a:rPr lang="en-US" altLang="en-US" sz="1000">
                <a:solidFill>
                  <a:srgbClr val="898989"/>
                </a:solidFill>
                <a:latin typeface="Arial" pitchFamily="34" charset="0"/>
              </a:rPr>
              <a:pPr>
                <a:spcBef>
                  <a:spcPct val="0"/>
                </a:spcBef>
                <a:buClrTx/>
                <a:buSzTx/>
                <a:buFontTx/>
                <a:buNone/>
              </a:pPr>
              <a:t>24</a:t>
            </a:fld>
            <a:endParaRPr lang="en-US" altLang="en-US" sz="1000">
              <a:solidFill>
                <a:srgbClr val="898989"/>
              </a:solidFill>
              <a:latin typeface="Arial" pitchFamily="34" charset="0"/>
            </a:endParaRPr>
          </a:p>
        </p:txBody>
      </p:sp>
      <p:sp>
        <p:nvSpPr>
          <p:cNvPr id="22532" name="Date Placeholder 2"/>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bg2"/>
              </a:buClr>
              <a:buSzPct val="80000"/>
              <a:buBlip>
                <a:blip r:embed="rId3"/>
              </a:buBlip>
              <a:defRPr sz="2000">
                <a:solidFill>
                  <a:schemeClr val="tx1"/>
                </a:solidFill>
                <a:latin typeface="Verdana" pitchFamily="34" charset="0"/>
                <a:ea typeface="ＭＳ Ｐゴシック" pitchFamily="34" charset="-128"/>
              </a:defRPr>
            </a:lvl1pPr>
            <a:lvl2pPr marL="742950" indent="-285750" defTabSz="45720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defTabSz="4572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defTabSz="4572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defTabSz="4572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0EA3C57C-0147-45CC-8C78-65DA90CA2309}" type="datetime1">
              <a:rPr lang="en-US" altLang="en-US" sz="1000">
                <a:solidFill>
                  <a:srgbClr val="898989"/>
                </a:solidFill>
                <a:latin typeface="Arial" pitchFamily="34" charset="0"/>
              </a:rPr>
              <a:pPr>
                <a:spcBef>
                  <a:spcPct val="0"/>
                </a:spcBef>
                <a:buClrTx/>
                <a:buSzTx/>
                <a:buFontTx/>
                <a:buNone/>
              </a:pPr>
              <a:t>1/24/2015</a:t>
            </a:fld>
            <a:endParaRPr lang="en-US" altLang="en-US" sz="1000">
              <a:solidFill>
                <a:srgbClr val="898989"/>
              </a:solidFill>
              <a:latin typeface="Arial" pitchFamily="34" charset="0"/>
            </a:endParaRPr>
          </a:p>
        </p:txBody>
      </p:sp>
      <p:sp>
        <p:nvSpPr>
          <p:cNvPr id="22533" name="Title 5"/>
          <p:cNvSpPr>
            <a:spLocks noGrp="1"/>
          </p:cNvSpPr>
          <p:nvPr>
            <p:ph type="title"/>
          </p:nvPr>
        </p:nvSpPr>
        <p:spPr>
          <a:xfrm>
            <a:off x="457200" y="2417763"/>
            <a:ext cx="8229600" cy="1143000"/>
          </a:xfrm>
        </p:spPr>
        <p:txBody>
          <a:bodyPr/>
          <a:lstStyle/>
          <a:p>
            <a:r>
              <a:rPr lang="en-US" altLang="en-US" smtClean="0">
                <a:latin typeface="Verdana" pitchFamily="34" charset="0"/>
              </a:rPr>
              <a:t>A look into the future</a:t>
            </a:r>
          </a:p>
        </p:txBody>
      </p:sp>
    </p:spTree>
    <p:extLst>
      <p:ext uri="{BB962C8B-B14F-4D97-AF65-F5344CB8AC3E}">
        <p14:creationId xmlns:p14="http://schemas.microsoft.com/office/powerpoint/2010/main" val="14835228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Challenges</a:t>
            </a:r>
          </a:p>
        </p:txBody>
      </p:sp>
      <p:sp>
        <p:nvSpPr>
          <p:cNvPr id="23555" name="Content Placeholder 2"/>
          <p:cNvSpPr>
            <a:spLocks noGrp="1"/>
          </p:cNvSpPr>
          <p:nvPr>
            <p:ph idx="1"/>
          </p:nvPr>
        </p:nvSpPr>
        <p:spPr>
          <a:xfrm>
            <a:off x="365125" y="1444113"/>
            <a:ext cx="8326438" cy="4386262"/>
          </a:xfrm>
        </p:spPr>
        <p:txBody>
          <a:bodyPr/>
          <a:lstStyle/>
          <a:p>
            <a:pPr>
              <a:spcBef>
                <a:spcPts val="1200"/>
              </a:spcBef>
              <a:buClr>
                <a:srgbClr val="595959"/>
              </a:buClr>
            </a:pPr>
            <a:r>
              <a:rPr lang="en-US" altLang="en-US" sz="1800" dirty="0" smtClean="0"/>
              <a:t>IEEE breadth of activities is wide, but may lack cohesiveness</a:t>
            </a:r>
          </a:p>
          <a:p>
            <a:pPr>
              <a:spcBef>
                <a:spcPts val="1200"/>
              </a:spcBef>
              <a:buClr>
                <a:srgbClr val="595959"/>
              </a:buClr>
            </a:pPr>
            <a:r>
              <a:rPr lang="en-US" altLang="en-US" sz="1800" dirty="0" smtClean="0"/>
              <a:t>OUs have their own strategies but may lack common alignment</a:t>
            </a:r>
          </a:p>
          <a:p>
            <a:pPr>
              <a:spcBef>
                <a:spcPts val="1200"/>
              </a:spcBef>
              <a:buClr>
                <a:srgbClr val="595959"/>
              </a:buClr>
            </a:pPr>
            <a:r>
              <a:rPr lang="en-US" altLang="en-US" sz="1800" dirty="0" smtClean="0"/>
              <a:t>Value to Young Professionals &amp; “practitioners” is elusive</a:t>
            </a:r>
          </a:p>
          <a:p>
            <a:pPr>
              <a:spcBef>
                <a:spcPts val="1200"/>
              </a:spcBef>
              <a:buClr>
                <a:srgbClr val="595959"/>
              </a:buClr>
            </a:pPr>
            <a:r>
              <a:rPr lang="en-US" altLang="en-US" sz="1800" dirty="0" smtClean="0"/>
              <a:t>Overall membership growth is positive but not for all segments</a:t>
            </a:r>
          </a:p>
          <a:p>
            <a:pPr>
              <a:spcBef>
                <a:spcPts val="1200"/>
              </a:spcBef>
              <a:buClr>
                <a:srgbClr val="595959"/>
              </a:buClr>
            </a:pPr>
            <a:r>
              <a:rPr lang="en-US" altLang="en-US" sz="1800" dirty="0" smtClean="0"/>
              <a:t>Membership retention for certain segments is problematic</a:t>
            </a:r>
          </a:p>
          <a:p>
            <a:pPr>
              <a:spcBef>
                <a:spcPts val="1200"/>
              </a:spcBef>
              <a:buClr>
                <a:srgbClr val="595959"/>
              </a:buClr>
            </a:pPr>
            <a:r>
              <a:rPr lang="en-US" altLang="en-US" sz="1800" dirty="0" smtClean="0"/>
              <a:t>Strong volunteerism but variable </a:t>
            </a:r>
            <a:r>
              <a:rPr lang="en-US" altLang="en-US" sz="1800" dirty="0" smtClean="0"/>
              <a:t>quality</a:t>
            </a:r>
          </a:p>
          <a:p>
            <a:pPr>
              <a:buClr>
                <a:srgbClr val="595959"/>
              </a:buClr>
            </a:pPr>
            <a:endParaRPr lang="en-US" altLang="en-US" sz="600" dirty="0" smtClean="0"/>
          </a:p>
          <a:p>
            <a:r>
              <a:rPr lang="en-US" altLang="en-US" dirty="0" smtClean="0"/>
              <a:t>MGA needs to respond to these challenges</a:t>
            </a:r>
          </a:p>
          <a:p>
            <a:pPr lvl="1">
              <a:buClr>
                <a:srgbClr val="595959"/>
              </a:buClr>
            </a:pPr>
            <a:r>
              <a:rPr lang="en-US" altLang="en-US" sz="1800" dirty="0" smtClean="0"/>
              <a:t>Increase cooperation and collaboration</a:t>
            </a:r>
          </a:p>
          <a:p>
            <a:pPr lvl="1">
              <a:buClr>
                <a:srgbClr val="595959"/>
              </a:buClr>
            </a:pPr>
            <a:r>
              <a:rPr lang="en-US" altLang="en-US" sz="1800" dirty="0" smtClean="0"/>
              <a:t>Better understanding of the needs of Young Professionals and “practitioners” and to reach out to them</a:t>
            </a:r>
          </a:p>
          <a:p>
            <a:pPr lvl="1">
              <a:buClr>
                <a:srgbClr val="595959"/>
              </a:buClr>
            </a:pPr>
            <a:r>
              <a:rPr lang="en-US" altLang="en-US" sz="1800" dirty="0" smtClean="0"/>
              <a:t>Strengthen volunteer capabilities and enhance experience</a:t>
            </a:r>
            <a:br>
              <a:rPr lang="en-US" altLang="en-US" sz="1800" dirty="0" smtClean="0"/>
            </a:br>
            <a:r>
              <a:rPr lang="en-US" altLang="en-US" sz="1800" dirty="0" smtClean="0">
                <a:sym typeface="Symbol" pitchFamily="18" charset="2"/>
              </a:rPr>
              <a:t></a:t>
            </a:r>
            <a:r>
              <a:rPr lang="en-US" altLang="en-US" sz="1800" dirty="0" smtClean="0"/>
              <a:t> Better local visibility &amp; relevance</a:t>
            </a:r>
          </a:p>
          <a:p>
            <a:endParaRPr lang="en-US" altLang="en-US" dirty="0" smtClean="0"/>
          </a:p>
        </p:txBody>
      </p:sp>
      <p:sp>
        <p:nvSpPr>
          <p:cNvPr id="2355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8A2079AC-848C-48F3-ACC3-4DC0B8161106}" type="datetime1">
              <a:rPr lang="en-US" altLang="en-US" sz="1000">
                <a:solidFill>
                  <a:srgbClr val="898989"/>
                </a:solidFill>
                <a:latin typeface="Arial" pitchFamily="34" charset="0"/>
              </a:rPr>
              <a:pPr>
                <a:spcBef>
                  <a:spcPct val="0"/>
                </a:spcBef>
                <a:buClrTx/>
                <a:buSzTx/>
                <a:buFontTx/>
                <a:buNone/>
              </a:pPr>
              <a:t>1/24/2015</a:t>
            </a:fld>
            <a:endParaRPr lang="en-US" altLang="en-US" sz="1000">
              <a:solidFill>
                <a:srgbClr val="898989"/>
              </a:solidFill>
              <a:latin typeface="Arial" pitchFamily="34" charset="0"/>
            </a:endParaRPr>
          </a:p>
        </p:txBody>
      </p:sp>
      <p:sp>
        <p:nvSpPr>
          <p:cNvPr id="23557"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02B6E174-E7F1-4E85-9B11-ECF27C981F6C}" type="slidenum">
              <a:rPr lang="en-US" altLang="en-US" sz="1000">
                <a:solidFill>
                  <a:srgbClr val="898989"/>
                </a:solidFill>
                <a:latin typeface="Arial" pitchFamily="34" charset="0"/>
              </a:rPr>
              <a:pPr>
                <a:spcBef>
                  <a:spcPct val="0"/>
                </a:spcBef>
                <a:buClrTx/>
                <a:buSzTx/>
                <a:buFontTx/>
                <a:buNone/>
              </a:pPr>
              <a:t>25</a:t>
            </a:fld>
            <a:endParaRPr lang="en-US" altLang="en-US" sz="1000">
              <a:solidFill>
                <a:srgbClr val="898989"/>
              </a:solidFill>
              <a:latin typeface="Arial" pitchFamily="34" charset="0"/>
            </a:endParaRPr>
          </a:p>
        </p:txBody>
      </p:sp>
    </p:spTree>
    <p:extLst>
      <p:ext uri="{BB962C8B-B14F-4D97-AF65-F5344CB8AC3E}">
        <p14:creationId xmlns:p14="http://schemas.microsoft.com/office/powerpoint/2010/main" val="5052892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a:xfrm>
            <a:off x="361950" y="457200"/>
            <a:ext cx="8382000" cy="914400"/>
          </a:xfrm>
        </p:spPr>
        <p:txBody>
          <a:bodyPr/>
          <a:lstStyle/>
          <a:p>
            <a:r>
              <a:rPr lang="en-US" altLang="en-US" sz="3600" smtClean="0"/>
              <a:t>Higher Grade</a:t>
            </a:r>
            <a:r>
              <a:rPr lang="en-US" altLang="en-US" smtClean="0"/>
              <a:t>*</a:t>
            </a:r>
            <a:r>
              <a:rPr lang="en-US" altLang="en-US" sz="3600" smtClean="0"/>
              <a:t> Members</a:t>
            </a:r>
            <a:br>
              <a:rPr lang="en-US" altLang="en-US" sz="3600" smtClean="0"/>
            </a:br>
            <a:endParaRPr lang="en-US" altLang="en-US" sz="3600" smtClean="0"/>
          </a:p>
        </p:txBody>
      </p:sp>
      <p:sp>
        <p:nvSpPr>
          <p:cNvPr id="24579"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6A9DA2E9-0D7B-4B05-B59E-A91F3153DBAD}" type="slidenum">
              <a:rPr lang="en-US" altLang="en-US" sz="1000">
                <a:solidFill>
                  <a:srgbClr val="898989"/>
                </a:solidFill>
                <a:latin typeface="Arial" pitchFamily="34" charset="0"/>
              </a:rPr>
              <a:pPr>
                <a:spcBef>
                  <a:spcPct val="0"/>
                </a:spcBef>
                <a:buClrTx/>
                <a:buSzTx/>
                <a:buFontTx/>
                <a:buNone/>
              </a:pPr>
              <a:t>26</a:t>
            </a:fld>
            <a:endParaRPr lang="en-US" altLang="en-US" sz="1000">
              <a:solidFill>
                <a:srgbClr val="898989"/>
              </a:solidFill>
              <a:latin typeface="Arial" pitchFamily="34" charset="0"/>
            </a:endParaRPr>
          </a:p>
        </p:txBody>
      </p:sp>
      <p:pic>
        <p:nvPicPr>
          <p:cNvPr id="2458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0825"/>
            <a:ext cx="8948738" cy="376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Down Arrow 6"/>
          <p:cNvSpPr>
            <a:spLocks noChangeArrowheads="1"/>
          </p:cNvSpPr>
          <p:nvPr/>
        </p:nvSpPr>
        <p:spPr bwMode="auto">
          <a:xfrm>
            <a:off x="4491038" y="1298575"/>
            <a:ext cx="381000" cy="450850"/>
          </a:xfrm>
          <a:prstGeom prst="downArrow">
            <a:avLst>
              <a:gd name="adj1" fmla="val 50000"/>
              <a:gd name="adj2" fmla="val 49886"/>
            </a:avLst>
          </a:prstGeom>
          <a:solidFill>
            <a:srgbClr val="FFC000"/>
          </a:solidFill>
          <a:ln w="9525" algn="ctr">
            <a:solidFill>
              <a:schemeClr val="tx1"/>
            </a:solidFill>
            <a:round/>
            <a:headEnd/>
            <a:tailEnd/>
          </a:ln>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endParaRPr lang="en-US" altLang="en-US" sz="2400">
              <a:latin typeface="Arial" pitchFamily="34" charset="0"/>
            </a:endParaRPr>
          </a:p>
        </p:txBody>
      </p:sp>
      <p:sp>
        <p:nvSpPr>
          <p:cNvPr id="24582" name="TextBox 7"/>
          <p:cNvSpPr txBox="1">
            <a:spLocks noChangeArrowheads="1"/>
          </p:cNvSpPr>
          <p:nvPr/>
        </p:nvSpPr>
        <p:spPr bwMode="auto">
          <a:xfrm>
            <a:off x="838200" y="6599238"/>
            <a:ext cx="46164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r>
              <a:rPr lang="en-US" altLang="en-US" sz="1100">
                <a:latin typeface="Arial" pitchFamily="34" charset="0"/>
              </a:rPr>
              <a:t>Source: 2012 Member Segmentation Survey</a:t>
            </a:r>
          </a:p>
        </p:txBody>
      </p:sp>
      <p:sp>
        <p:nvSpPr>
          <p:cNvPr id="24583" name="Rectangle 3"/>
          <p:cNvSpPr>
            <a:spLocks noChangeArrowheads="1"/>
          </p:cNvSpPr>
          <p:nvPr/>
        </p:nvSpPr>
        <p:spPr bwMode="auto">
          <a:xfrm>
            <a:off x="4851400" y="6553200"/>
            <a:ext cx="398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r>
              <a:rPr lang="en-US" altLang="en-US" sz="1400">
                <a:latin typeface="Arial" pitchFamily="34" charset="0"/>
              </a:rPr>
              <a:t>*not including Graduate Students</a:t>
            </a:r>
          </a:p>
        </p:txBody>
      </p:sp>
      <p:sp>
        <p:nvSpPr>
          <p:cNvPr id="24584" name="TextBox 8"/>
          <p:cNvSpPr txBox="1">
            <a:spLocks noChangeArrowheads="1"/>
          </p:cNvSpPr>
          <p:nvPr/>
        </p:nvSpPr>
        <p:spPr bwMode="auto">
          <a:xfrm>
            <a:off x="2381250" y="5326063"/>
            <a:ext cx="3841750" cy="12017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r>
              <a:rPr lang="en-US" altLang="en-US" sz="1800" b="1">
                <a:latin typeface="Arial" pitchFamily="34" charset="0"/>
              </a:rPr>
              <a:t>For comparison, </a:t>
            </a:r>
            <a:r>
              <a:rPr lang="en-US" altLang="en-US" sz="1600" b="1">
                <a:latin typeface="Arial" pitchFamily="34" charset="0"/>
              </a:rPr>
              <a:t>in</a:t>
            </a:r>
            <a:r>
              <a:rPr lang="en-US" altLang="en-US" sz="1800" b="1">
                <a:latin typeface="Arial" pitchFamily="34" charset="0"/>
              </a:rPr>
              <a:t> 2001:</a:t>
            </a:r>
          </a:p>
          <a:p>
            <a:pPr>
              <a:spcBef>
                <a:spcPct val="0"/>
              </a:spcBef>
              <a:buClrTx/>
              <a:buSzTx/>
              <a:buFontTx/>
              <a:buNone/>
            </a:pPr>
            <a:r>
              <a:rPr lang="en-US" altLang="en-US" sz="1800">
                <a:latin typeface="Arial" pitchFamily="34" charset="0"/>
              </a:rPr>
              <a:t>Private Industry: 60%</a:t>
            </a:r>
          </a:p>
          <a:p>
            <a:pPr>
              <a:spcBef>
                <a:spcPct val="0"/>
              </a:spcBef>
              <a:buClrTx/>
              <a:buSzTx/>
              <a:buFontTx/>
              <a:buNone/>
            </a:pPr>
            <a:r>
              <a:rPr lang="en-US" altLang="en-US" sz="1800">
                <a:latin typeface="Arial" pitchFamily="34" charset="0"/>
              </a:rPr>
              <a:t>Educational Institution: 14%</a:t>
            </a:r>
          </a:p>
          <a:p>
            <a:pPr>
              <a:spcBef>
                <a:spcPct val="0"/>
              </a:spcBef>
              <a:buClrTx/>
              <a:buSzTx/>
              <a:buFontTx/>
              <a:buNone/>
            </a:pPr>
            <a:r>
              <a:rPr lang="en-US" altLang="en-US" sz="1800">
                <a:latin typeface="Arial" pitchFamily="34" charset="0"/>
              </a:rPr>
              <a:t>Self-employed/consulting: 7%</a:t>
            </a:r>
          </a:p>
        </p:txBody>
      </p:sp>
    </p:spTree>
    <p:extLst>
      <p:ext uri="{BB962C8B-B14F-4D97-AF65-F5344CB8AC3E}">
        <p14:creationId xmlns:p14="http://schemas.microsoft.com/office/powerpoint/2010/main" val="2691594679"/>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3"/>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3C756F4A-CB39-4FFB-851D-8030A7CA04BE}" type="slidenum">
              <a:rPr lang="en-US" altLang="en-US" sz="1000">
                <a:solidFill>
                  <a:srgbClr val="898989"/>
                </a:solidFill>
                <a:latin typeface="Arial" pitchFamily="34" charset="0"/>
              </a:rPr>
              <a:pPr>
                <a:spcBef>
                  <a:spcPct val="0"/>
                </a:spcBef>
                <a:buClrTx/>
                <a:buSzTx/>
                <a:buFontTx/>
                <a:buNone/>
              </a:pPr>
              <a:t>27</a:t>
            </a:fld>
            <a:endParaRPr lang="en-US" altLang="en-US" sz="1000">
              <a:solidFill>
                <a:srgbClr val="898989"/>
              </a:solidFill>
              <a:latin typeface="Arial" pitchFamily="34" charset="0"/>
            </a:endParaRPr>
          </a:p>
        </p:txBody>
      </p:sp>
      <p:sp>
        <p:nvSpPr>
          <p:cNvPr id="25603" name="TextBox 1"/>
          <p:cNvSpPr txBox="1">
            <a:spLocks noChangeArrowheads="1"/>
          </p:cNvSpPr>
          <p:nvPr/>
        </p:nvSpPr>
        <p:spPr bwMode="auto">
          <a:xfrm>
            <a:off x="457200" y="228600"/>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80000"/>
              <a:buBlip>
                <a:blip r:embed="rId3"/>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r>
              <a:rPr lang="en-US" altLang="en-US" sz="3600" b="1" dirty="0">
                <a:solidFill>
                  <a:schemeClr val="bg1"/>
                </a:solidFill>
                <a:latin typeface="Arial" pitchFamily="34" charset="0"/>
              </a:rPr>
              <a:t>Overall Satisfaction </a:t>
            </a:r>
          </a:p>
          <a:p>
            <a:pPr>
              <a:spcBef>
                <a:spcPct val="0"/>
              </a:spcBef>
              <a:buClrTx/>
              <a:buSzTx/>
              <a:buFontTx/>
              <a:buNone/>
            </a:pPr>
            <a:r>
              <a:rPr lang="en-US" altLang="en-US" sz="2400" b="1" dirty="0">
                <a:solidFill>
                  <a:schemeClr val="bg1"/>
                </a:solidFill>
                <a:latin typeface="Arial" pitchFamily="34" charset="0"/>
              </a:rPr>
              <a:t>with IEEE Membership </a:t>
            </a:r>
          </a:p>
        </p:txBody>
      </p:sp>
      <p:sp>
        <p:nvSpPr>
          <p:cNvPr id="25604" name="TextBox 8"/>
          <p:cNvSpPr txBox="1">
            <a:spLocks noChangeArrowheads="1"/>
          </p:cNvSpPr>
          <p:nvPr/>
        </p:nvSpPr>
        <p:spPr bwMode="auto">
          <a:xfrm>
            <a:off x="1300163" y="6537325"/>
            <a:ext cx="4616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80000"/>
              <a:buBlip>
                <a:blip r:embed="rId3"/>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r>
              <a:rPr lang="en-US" altLang="en-US" sz="1100">
                <a:latin typeface="Arial" pitchFamily="34" charset="0"/>
              </a:rPr>
              <a:t>Source: 2012 Member Segmentation Survey</a:t>
            </a:r>
          </a:p>
        </p:txBody>
      </p:sp>
      <p:graphicFrame>
        <p:nvGraphicFramePr>
          <p:cNvPr id="25605" name="Chart 6"/>
          <p:cNvGraphicFramePr>
            <a:graphicFrameLocks/>
          </p:cNvGraphicFramePr>
          <p:nvPr/>
        </p:nvGraphicFramePr>
        <p:xfrm>
          <a:off x="558800" y="1422400"/>
          <a:ext cx="7769225" cy="5014913"/>
        </p:xfrm>
        <a:graphic>
          <a:graphicData uri="http://schemas.openxmlformats.org/presentationml/2006/ole">
            <mc:AlternateContent xmlns:mc="http://schemas.openxmlformats.org/markup-compatibility/2006">
              <mc:Choice xmlns:v="urn:schemas-microsoft-com:vml" Requires="v">
                <p:oleObj spid="_x0000_s1065" name="Chart" r:id="rId4" imgW="7779170" imgH="5023539" progId="Excel.Chart.8">
                  <p:embed/>
                </p:oleObj>
              </mc:Choice>
              <mc:Fallback>
                <p:oleObj name="Chart" r:id="rId4" imgW="7779170" imgH="5023539"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0" y="1422400"/>
                        <a:ext cx="7769225"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229270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52400" y="304800"/>
            <a:ext cx="8458200" cy="609600"/>
          </a:xfrm>
        </p:spPr>
        <p:txBody>
          <a:bodyPr/>
          <a:lstStyle/>
          <a:p>
            <a:pPr>
              <a:spcBef>
                <a:spcPts val="600"/>
              </a:spcBef>
            </a:pPr>
            <a:r>
              <a:rPr lang="en-US" altLang="en-US" smtClean="0"/>
              <a:t>A glimpse of our potential …</a:t>
            </a:r>
            <a:endParaRPr lang="en-US" altLang="en-US" sz="2400" b="0" smtClean="0"/>
          </a:p>
        </p:txBody>
      </p:sp>
      <p:graphicFrame>
        <p:nvGraphicFramePr>
          <p:cNvPr id="3" name="Table 2"/>
          <p:cNvGraphicFramePr>
            <a:graphicFrameLocks noGrp="1"/>
          </p:cNvGraphicFramePr>
          <p:nvPr>
            <p:extLst>
              <p:ext uri="{D42A27DB-BD31-4B8C-83A1-F6EECF244321}">
                <p14:modId xmlns:p14="http://schemas.microsoft.com/office/powerpoint/2010/main" val="2875018998"/>
              </p:ext>
            </p:extLst>
          </p:nvPr>
        </p:nvGraphicFramePr>
        <p:xfrm>
          <a:off x="152400" y="1164650"/>
          <a:ext cx="8915400" cy="412750"/>
        </p:xfrm>
        <a:graphic>
          <a:graphicData uri="http://schemas.openxmlformats.org/drawingml/2006/table">
            <a:tbl>
              <a:tblPr firstRow="1" bandRow="1">
                <a:tableStyleId>{B301B821-A1FF-4177-AEE7-76D212191A09}</a:tableStyleId>
              </a:tblPr>
              <a:tblGrid>
                <a:gridCol w="2039965"/>
                <a:gridCol w="6875435"/>
              </a:tblGrid>
              <a:tr h="412750">
                <a:tc>
                  <a:txBody>
                    <a:bodyPr/>
                    <a:lstStyle/>
                    <a:p>
                      <a:r>
                        <a:rPr lang="en-US" sz="1800" dirty="0" smtClean="0"/>
                        <a:t>Actions</a:t>
                      </a:r>
                      <a:endParaRPr lang="en-US" sz="1800" dirty="0"/>
                    </a:p>
                  </a:txBody>
                  <a:tcPr marT="45730" marB="45730"/>
                </a:tc>
                <a:tc>
                  <a:txBody>
                    <a:bodyPr/>
                    <a:lstStyle/>
                    <a:p>
                      <a:pPr algn="ctr"/>
                      <a:r>
                        <a:rPr lang="en-US" sz="1800" dirty="0" smtClean="0"/>
                        <a:t>What</a:t>
                      </a:r>
                      <a:r>
                        <a:rPr lang="en-US" sz="1800" baseline="0" dirty="0" smtClean="0"/>
                        <a:t> members should feel from the experience</a:t>
                      </a:r>
                      <a:endParaRPr lang="en-US" sz="1800" dirty="0"/>
                    </a:p>
                  </a:txBody>
                  <a:tcPr marT="45730" marB="45730"/>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034807593"/>
              </p:ext>
            </p:extLst>
          </p:nvPr>
        </p:nvGraphicFramePr>
        <p:xfrm>
          <a:off x="152400" y="1621850"/>
          <a:ext cx="8915400" cy="381000"/>
        </p:xfrm>
        <a:graphic>
          <a:graphicData uri="http://schemas.openxmlformats.org/drawingml/2006/table">
            <a:tbl>
              <a:tblPr firstRow="1" bandRow="1">
                <a:tableStyleId>{69CF1AB2-1976-4502-BF36-3FF5EA218861}</a:tableStyleId>
              </a:tblPr>
              <a:tblGrid>
                <a:gridCol w="2039965"/>
                <a:gridCol w="6875435"/>
              </a:tblGrid>
              <a:tr h="381000">
                <a:tc>
                  <a:txBody>
                    <a:bodyPr/>
                    <a:lstStyle/>
                    <a:p>
                      <a:r>
                        <a:rPr lang="en-US" dirty="0" smtClean="0"/>
                        <a:t>Join &amp; Renew</a:t>
                      </a:r>
                      <a:endParaRPr lang="en-US" b="1" dirty="0"/>
                    </a:p>
                  </a:txBody>
                  <a:tcPr/>
                </a:tc>
                <a:tc>
                  <a:txBody>
                    <a:bodyPr/>
                    <a:lstStyle/>
                    <a:p>
                      <a:pPr marL="285750" indent="-285750">
                        <a:buFontTx/>
                        <a:buChar char="-"/>
                      </a:pPr>
                      <a:r>
                        <a:rPr lang="en-US" b="0" baseline="0" dirty="0" smtClean="0"/>
                        <a:t>E</a:t>
                      </a:r>
                      <a:r>
                        <a:rPr lang="en-US" b="0" dirty="0" smtClean="0"/>
                        <a:t>asy,</a:t>
                      </a:r>
                      <a:r>
                        <a:rPr lang="en-US" b="0" baseline="0" dirty="0" smtClean="0"/>
                        <a:t> and </a:t>
                      </a:r>
                      <a:r>
                        <a:rPr lang="en-US" baseline="0" dirty="0" smtClean="0"/>
                        <a:t>makes me feel like IEEE cares about me</a:t>
                      </a:r>
                      <a:endParaRPr lang="en-US" b="1"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07789025"/>
              </p:ext>
            </p:extLst>
          </p:nvPr>
        </p:nvGraphicFramePr>
        <p:xfrm>
          <a:off x="152400" y="2079050"/>
          <a:ext cx="8915400" cy="914400"/>
        </p:xfrm>
        <a:graphic>
          <a:graphicData uri="http://schemas.openxmlformats.org/drawingml/2006/table">
            <a:tbl>
              <a:tblPr firstRow="1" bandRow="1">
                <a:tableStyleId>{BC89EF96-8CEA-46FF-86C4-4CE0E7609802}</a:tableStyleId>
              </a:tblPr>
              <a:tblGrid>
                <a:gridCol w="2039965"/>
                <a:gridCol w="6875435"/>
              </a:tblGrid>
              <a:tr h="838200">
                <a:tc>
                  <a:txBody>
                    <a:bodyPr/>
                    <a:lstStyle/>
                    <a:p>
                      <a:r>
                        <a:rPr lang="en-US" dirty="0" smtClean="0"/>
                        <a:t>Navigation</a:t>
                      </a:r>
                      <a:r>
                        <a:rPr lang="en-US" baseline="0" dirty="0" smtClean="0"/>
                        <a:t> &amp; Discovery</a:t>
                      </a:r>
                      <a:endParaRPr lang="en-US" b="1" dirty="0">
                        <a:solidFill>
                          <a:schemeClr val="tx1"/>
                        </a:solidFill>
                      </a:endParaRPr>
                    </a:p>
                  </a:txBody>
                  <a:tcPr/>
                </a:tc>
                <a:tc>
                  <a:txBody>
                    <a:bodyPr/>
                    <a:lstStyle/>
                    <a:p>
                      <a:pPr marL="285750" indent="-285750">
                        <a:buFontTx/>
                        <a:buChar char="-"/>
                      </a:pPr>
                      <a:r>
                        <a:rPr lang="en-US" b="0" dirty="0" smtClean="0"/>
                        <a:t>I</a:t>
                      </a:r>
                      <a:r>
                        <a:rPr lang="en-US" b="0" baseline="0" dirty="0" smtClean="0"/>
                        <a:t> can </a:t>
                      </a:r>
                      <a:r>
                        <a:rPr lang="en-US" b="1" baseline="0" dirty="0" smtClean="0"/>
                        <a:t>find what I need easily</a:t>
                      </a:r>
                    </a:p>
                    <a:p>
                      <a:pPr marL="285750" indent="-285750">
                        <a:buFontTx/>
                        <a:buChar char="-"/>
                      </a:pPr>
                      <a:r>
                        <a:rPr lang="en-US" b="0" baseline="0" dirty="0" smtClean="0"/>
                        <a:t>I can get </a:t>
                      </a:r>
                      <a:r>
                        <a:rPr lang="en-US" b="1" baseline="0" dirty="0" smtClean="0"/>
                        <a:t>help from a person </a:t>
                      </a:r>
                      <a:r>
                        <a:rPr lang="en-US" b="0" baseline="0" dirty="0" smtClean="0"/>
                        <a:t>when I need it </a:t>
                      </a:r>
                    </a:p>
                    <a:p>
                      <a:pPr marL="285750" indent="-285750">
                        <a:buFontTx/>
                        <a:buChar char="-"/>
                      </a:pPr>
                      <a:r>
                        <a:rPr lang="en-US" b="0" baseline="0" dirty="0" smtClean="0"/>
                        <a:t>It </a:t>
                      </a:r>
                      <a:r>
                        <a:rPr lang="en-US" b="1" baseline="0" dirty="0" smtClean="0"/>
                        <a:t>saves me time</a:t>
                      </a:r>
                      <a:endParaRPr lang="en-US" b="1" dirty="0">
                        <a:solidFill>
                          <a:schemeClr val="tx1"/>
                        </a:solidFill>
                      </a:endParaRPr>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062934951"/>
              </p:ext>
            </p:extLst>
          </p:nvPr>
        </p:nvGraphicFramePr>
        <p:xfrm>
          <a:off x="152400" y="3069650"/>
          <a:ext cx="8915400" cy="1219200"/>
        </p:xfrm>
        <a:graphic>
          <a:graphicData uri="http://schemas.openxmlformats.org/drawingml/2006/table">
            <a:tbl>
              <a:tblPr firstRow="1" bandRow="1">
                <a:tableStyleId>{69CF1AB2-1976-4502-BF36-3FF5EA218861}</a:tableStyleId>
              </a:tblPr>
              <a:tblGrid>
                <a:gridCol w="2039965"/>
                <a:gridCol w="6875435"/>
              </a:tblGrid>
              <a:tr h="1219200">
                <a:tc>
                  <a:txBody>
                    <a:bodyPr/>
                    <a:lstStyle/>
                    <a:p>
                      <a:r>
                        <a:rPr lang="en-US" b="1" dirty="0" smtClean="0"/>
                        <a:t>Using Products &amp;</a:t>
                      </a:r>
                      <a:r>
                        <a:rPr lang="en-US" b="1" baseline="0" dirty="0" smtClean="0"/>
                        <a:t> Services</a:t>
                      </a:r>
                      <a:endParaRPr lang="en-US" b="1" dirty="0"/>
                    </a:p>
                  </a:txBody>
                  <a:tcPr/>
                </a:tc>
                <a:tc>
                  <a:txBody>
                    <a:bodyPr/>
                    <a:lstStyle/>
                    <a:p>
                      <a:pPr marL="285750" indent="-285750">
                        <a:buFontTx/>
                        <a:buChar char="-"/>
                      </a:pPr>
                      <a:r>
                        <a:rPr lang="en-US" b="0" dirty="0" smtClean="0"/>
                        <a:t>Offerings are </a:t>
                      </a:r>
                      <a:r>
                        <a:rPr lang="en-US" b="1" dirty="0" smtClean="0"/>
                        <a:t>relevant</a:t>
                      </a:r>
                      <a:r>
                        <a:rPr lang="en-US" b="1" baseline="0" dirty="0" smtClean="0"/>
                        <a:t> to my needs</a:t>
                      </a:r>
                    </a:p>
                    <a:p>
                      <a:pPr marL="285750" indent="-285750">
                        <a:buFontTx/>
                        <a:buChar char="-"/>
                      </a:pPr>
                      <a:r>
                        <a:rPr lang="en-US" b="0" baseline="0" dirty="0" smtClean="0"/>
                        <a:t>My </a:t>
                      </a:r>
                      <a:r>
                        <a:rPr lang="en-US" b="1" baseline="0" dirty="0" smtClean="0">
                          <a:solidFill>
                            <a:schemeClr val="tx1"/>
                          </a:solidFill>
                        </a:rPr>
                        <a:t>expectations are exceeded </a:t>
                      </a:r>
                      <a:r>
                        <a:rPr lang="en-US" b="0" baseline="0" dirty="0" smtClean="0"/>
                        <a:t>when I use products</a:t>
                      </a:r>
                    </a:p>
                    <a:p>
                      <a:pPr marL="285750" indent="-285750">
                        <a:buFontTx/>
                        <a:buChar char="-"/>
                      </a:pPr>
                      <a:r>
                        <a:rPr lang="en-US" b="1" baseline="0" dirty="0" smtClean="0"/>
                        <a:t>Benefits consistently exceed the costs</a:t>
                      </a:r>
                    </a:p>
                    <a:p>
                      <a:pPr marL="285750" indent="-285750">
                        <a:buFontTx/>
                        <a:buChar char="-"/>
                      </a:pPr>
                      <a:r>
                        <a:rPr lang="en-US" b="0" baseline="0" dirty="0" smtClean="0"/>
                        <a:t>IEEE makes good on their </a:t>
                      </a:r>
                      <a:r>
                        <a:rPr lang="en-US" b="1" baseline="0" dirty="0" smtClean="0"/>
                        <a:t>reputation for quality</a:t>
                      </a:r>
                      <a:endParaRPr lang="en-US" b="1"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347867754"/>
              </p:ext>
            </p:extLst>
          </p:nvPr>
        </p:nvGraphicFramePr>
        <p:xfrm>
          <a:off x="152400" y="4365050"/>
          <a:ext cx="8915400" cy="914400"/>
        </p:xfrm>
        <a:graphic>
          <a:graphicData uri="http://schemas.openxmlformats.org/drawingml/2006/table">
            <a:tbl>
              <a:tblPr firstRow="1" bandRow="1">
                <a:tableStyleId>{BC89EF96-8CEA-46FF-86C4-4CE0E7609802}</a:tableStyleId>
              </a:tblPr>
              <a:tblGrid>
                <a:gridCol w="2039965"/>
                <a:gridCol w="6875435"/>
              </a:tblGrid>
              <a:tr h="9144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Attending</a:t>
                      </a:r>
                      <a:r>
                        <a:rPr lang="en-US" b="1" baseline="0" dirty="0" smtClean="0"/>
                        <a:t> Events</a:t>
                      </a:r>
                      <a:endParaRPr lang="en-US" b="1" dirty="0" smtClean="0"/>
                    </a:p>
                  </a:txBody>
                  <a:tcPr/>
                </a:tc>
                <a:tc>
                  <a:txBody>
                    <a:bodyPr/>
                    <a:lstStyle/>
                    <a:p>
                      <a:pPr marL="285750" indent="-285750">
                        <a:buFontTx/>
                        <a:buChar char="-"/>
                      </a:pPr>
                      <a:r>
                        <a:rPr lang="en-US" b="0" dirty="0" smtClean="0"/>
                        <a:t>I can </a:t>
                      </a:r>
                      <a:r>
                        <a:rPr lang="en-US" b="1" dirty="0" smtClean="0"/>
                        <a:t>easily find</a:t>
                      </a:r>
                      <a:r>
                        <a:rPr lang="en-US" b="1" baseline="0" dirty="0" smtClean="0"/>
                        <a:t> and register </a:t>
                      </a:r>
                      <a:r>
                        <a:rPr lang="en-US" b="0" baseline="0" dirty="0" smtClean="0"/>
                        <a:t>for events</a:t>
                      </a:r>
                    </a:p>
                    <a:p>
                      <a:pPr marL="285750" indent="-285750">
                        <a:buFontTx/>
                        <a:buChar char="-"/>
                      </a:pPr>
                      <a:r>
                        <a:rPr lang="en-US" b="0" baseline="0" dirty="0" smtClean="0"/>
                        <a:t>I </a:t>
                      </a:r>
                      <a:r>
                        <a:rPr lang="en-US" b="1" baseline="0" dirty="0" smtClean="0"/>
                        <a:t>feel welcome </a:t>
                      </a:r>
                      <a:r>
                        <a:rPr lang="en-US" b="0" baseline="0" dirty="0" smtClean="0"/>
                        <a:t>and </a:t>
                      </a:r>
                      <a:r>
                        <a:rPr lang="en-US" b="1" baseline="0" dirty="0" smtClean="0"/>
                        <a:t>part of the organization</a:t>
                      </a:r>
                    </a:p>
                    <a:p>
                      <a:pPr marL="285750" indent="-285750">
                        <a:buFontTx/>
                        <a:buChar char="-"/>
                      </a:pPr>
                      <a:r>
                        <a:rPr lang="en-US" b="0" baseline="0" dirty="0" smtClean="0"/>
                        <a:t>I get </a:t>
                      </a:r>
                      <a:r>
                        <a:rPr lang="en-US" b="1" baseline="0" dirty="0" smtClean="0"/>
                        <a:t>valuable information</a:t>
                      </a:r>
                      <a:endParaRPr lang="en-US" b="1" dirty="0"/>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15215127"/>
              </p:ext>
            </p:extLst>
          </p:nvPr>
        </p:nvGraphicFramePr>
        <p:xfrm>
          <a:off x="152400" y="5355650"/>
          <a:ext cx="8915400" cy="639770"/>
        </p:xfrm>
        <a:graphic>
          <a:graphicData uri="http://schemas.openxmlformats.org/drawingml/2006/table">
            <a:tbl>
              <a:tblPr firstRow="1" bandRow="1">
                <a:tableStyleId>{69CF1AB2-1976-4502-BF36-3FF5EA218861}</a:tableStyleId>
              </a:tblPr>
              <a:tblGrid>
                <a:gridCol w="2039965"/>
                <a:gridCol w="6875435"/>
              </a:tblGrid>
              <a:tr h="639763">
                <a:tc>
                  <a:txBody>
                    <a:bodyPr/>
                    <a:lstStyle/>
                    <a:p>
                      <a:r>
                        <a:rPr lang="en-US" sz="1800" b="1" dirty="0" smtClean="0"/>
                        <a:t>Getting support</a:t>
                      </a:r>
                      <a:endParaRPr lang="en-US" sz="1800" b="1" dirty="0"/>
                    </a:p>
                  </a:txBody>
                  <a:tcPr marT="45565" marB="45565"/>
                </a:tc>
                <a:tc>
                  <a:txBody>
                    <a:bodyPr/>
                    <a:lstStyle/>
                    <a:p>
                      <a:pPr marL="285750" indent="-285750">
                        <a:buFontTx/>
                        <a:buChar char="-"/>
                      </a:pPr>
                      <a:r>
                        <a:rPr lang="en-US" sz="1800" b="0" dirty="0" smtClean="0"/>
                        <a:t>I can get support</a:t>
                      </a:r>
                      <a:r>
                        <a:rPr lang="en-US" sz="1800" b="0" baseline="0" dirty="0" smtClean="0"/>
                        <a:t> </a:t>
                      </a:r>
                      <a:r>
                        <a:rPr lang="en-US" sz="1800" b="1" baseline="0" dirty="0" smtClean="0"/>
                        <a:t>when &amp; how I need it</a:t>
                      </a:r>
                    </a:p>
                    <a:p>
                      <a:pPr marL="285750" indent="-285750">
                        <a:buFontTx/>
                        <a:buChar char="-"/>
                      </a:pPr>
                      <a:r>
                        <a:rPr lang="en-US" sz="1800" b="0" baseline="0" dirty="0" smtClean="0"/>
                        <a:t>Staff/Volunteer(s) </a:t>
                      </a:r>
                      <a:r>
                        <a:rPr lang="en-US" sz="1800" b="1" baseline="0" dirty="0" smtClean="0"/>
                        <a:t>understand &amp; exceed my needs</a:t>
                      </a:r>
                      <a:endParaRPr lang="en-US" sz="1800" b="1" dirty="0"/>
                    </a:p>
                  </a:txBody>
                  <a:tcPr marT="45565" marB="45565"/>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889289243"/>
              </p:ext>
            </p:extLst>
          </p:nvPr>
        </p:nvGraphicFramePr>
        <p:xfrm>
          <a:off x="152400" y="6109713"/>
          <a:ext cx="8915400" cy="693737"/>
        </p:xfrm>
        <a:graphic>
          <a:graphicData uri="http://schemas.openxmlformats.org/drawingml/2006/table">
            <a:tbl>
              <a:tblPr firstRow="1" bandRow="1">
                <a:tableStyleId>{BC89EF96-8CEA-46FF-86C4-4CE0E7609802}</a:tableStyleId>
              </a:tblPr>
              <a:tblGrid>
                <a:gridCol w="2039965"/>
                <a:gridCol w="6875435"/>
              </a:tblGrid>
              <a:tr h="69373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Volunteering</a:t>
                      </a:r>
                      <a:endParaRPr lang="en-US" sz="1800" b="1" dirty="0" smtClean="0"/>
                    </a:p>
                  </a:txBody>
                  <a:tcPr marT="45751" marB="45751">
                    <a:solidFill>
                      <a:schemeClr val="bg1"/>
                    </a:solidFill>
                  </a:tcPr>
                </a:tc>
                <a:tc>
                  <a:txBody>
                    <a:bodyPr/>
                    <a:lstStyle/>
                    <a:p>
                      <a:pPr marL="285750" indent="-285750">
                        <a:buFontTx/>
                        <a:buChar char="-"/>
                      </a:pPr>
                      <a:r>
                        <a:rPr lang="en-US" sz="1800" b="0" dirty="0" smtClean="0"/>
                        <a:t>I</a:t>
                      </a:r>
                      <a:r>
                        <a:rPr lang="en-US" sz="1800" b="0" baseline="0" dirty="0" smtClean="0"/>
                        <a:t> can </a:t>
                      </a:r>
                      <a:r>
                        <a:rPr lang="en-US" sz="1800" b="1" baseline="0" dirty="0" smtClean="0"/>
                        <a:t>easily find </a:t>
                      </a:r>
                      <a:r>
                        <a:rPr lang="en-US" sz="1800" b="0" baseline="0" dirty="0" smtClean="0"/>
                        <a:t>valuable opportunities</a:t>
                      </a:r>
                    </a:p>
                    <a:p>
                      <a:pPr marL="285750" indent="-285750">
                        <a:buFontTx/>
                        <a:buChar char="-"/>
                      </a:pPr>
                      <a:r>
                        <a:rPr lang="en-US" sz="1800" b="0" baseline="0" dirty="0" smtClean="0"/>
                        <a:t>I get </a:t>
                      </a:r>
                      <a:r>
                        <a:rPr lang="en-US" sz="1800" b="1" baseline="0" dirty="0" smtClean="0"/>
                        <a:t>proper training &amp; recognition</a:t>
                      </a:r>
                      <a:endParaRPr lang="en-US" sz="1800" b="1" dirty="0"/>
                    </a:p>
                  </a:txBody>
                  <a:tcPr marT="45751" marB="45751">
                    <a:solidFill>
                      <a:schemeClr val="bg1"/>
                    </a:solidFill>
                  </a:tcPr>
                </a:tc>
              </a:tr>
            </a:tbl>
          </a:graphicData>
        </a:graphic>
      </p:graphicFrame>
    </p:spTree>
    <p:extLst>
      <p:ext uri="{BB962C8B-B14F-4D97-AF65-F5344CB8AC3E}">
        <p14:creationId xmlns:p14="http://schemas.microsoft.com/office/powerpoint/2010/main" val="49197130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Opportunity (High Level)</a:t>
            </a:r>
            <a:br>
              <a:rPr lang="en-US" altLang="en-US" smtClean="0"/>
            </a:br>
            <a:r>
              <a:rPr lang="en-US" altLang="en-US" sz="2400" i="1" smtClean="0"/>
              <a:t>Exceptional Member Experience</a:t>
            </a:r>
            <a:endParaRPr lang="en-SG" altLang="en-US" i="1" smtClean="0"/>
          </a:p>
        </p:txBody>
      </p:sp>
      <p:sp>
        <p:nvSpPr>
          <p:cNvPr id="28675" name="Content Placeholder 2"/>
          <p:cNvSpPr>
            <a:spLocks noGrp="1"/>
          </p:cNvSpPr>
          <p:nvPr>
            <p:ph idx="1"/>
          </p:nvPr>
        </p:nvSpPr>
        <p:spPr>
          <a:xfrm>
            <a:off x="400050" y="1477363"/>
            <a:ext cx="8301038" cy="4570412"/>
          </a:xfrm>
        </p:spPr>
        <p:txBody>
          <a:bodyPr/>
          <a:lstStyle/>
          <a:p>
            <a:pPr>
              <a:buClr>
                <a:srgbClr val="595959"/>
              </a:buClr>
            </a:pPr>
            <a:r>
              <a:rPr lang="en-US" altLang="en-US" sz="1800" dirty="0" smtClean="0"/>
              <a:t>Fine-tune recognition and incentive mechanisms for member recruitment and retention</a:t>
            </a:r>
          </a:p>
          <a:p>
            <a:pPr>
              <a:buClr>
                <a:srgbClr val="595959"/>
              </a:buClr>
            </a:pPr>
            <a:r>
              <a:rPr lang="en-US" altLang="en-US" sz="1800" dirty="0" smtClean="0"/>
              <a:t>Refine IEEE value proposition to diverse membership segments</a:t>
            </a:r>
          </a:p>
          <a:p>
            <a:r>
              <a:rPr lang="en-US" altLang="en-US" sz="1800" dirty="0" smtClean="0"/>
              <a:t>Emphasis on Young Professionals &amp; Practitioners</a:t>
            </a:r>
          </a:p>
          <a:p>
            <a:pPr lvl="1">
              <a:buClr>
                <a:srgbClr val="595959"/>
              </a:buClr>
            </a:pPr>
            <a:r>
              <a:rPr lang="en-US" altLang="en-US" sz="1600" dirty="0" smtClean="0"/>
              <a:t>Improve networking opportunities</a:t>
            </a:r>
          </a:p>
          <a:p>
            <a:pPr lvl="1">
              <a:buClr>
                <a:srgbClr val="595959"/>
              </a:buClr>
            </a:pPr>
            <a:r>
              <a:rPr lang="en-US" altLang="en-US" sz="1600" dirty="0" smtClean="0"/>
              <a:t>Understanding professional &amp; career growth aspirations &amp; coming out with relevant programs</a:t>
            </a:r>
          </a:p>
          <a:p>
            <a:pPr lvl="1">
              <a:buClr>
                <a:srgbClr val="595959"/>
              </a:buClr>
            </a:pPr>
            <a:r>
              <a:rPr lang="en-US" altLang="en-US" sz="1600" dirty="0" smtClean="0"/>
              <a:t>Identify and deliver relevant products and services</a:t>
            </a:r>
          </a:p>
          <a:p>
            <a:pPr lvl="1">
              <a:buClr>
                <a:srgbClr val="595959"/>
              </a:buClr>
            </a:pPr>
            <a:r>
              <a:rPr lang="en-US" altLang="en-US" sz="1600" dirty="0" smtClean="0"/>
              <a:t>Collaborating with other OUs (e.g. TA, EA, SA, …)</a:t>
            </a:r>
          </a:p>
          <a:p>
            <a:pPr>
              <a:buClr>
                <a:srgbClr val="595959"/>
              </a:buClr>
            </a:pPr>
            <a:r>
              <a:rPr lang="en-US" altLang="en-US" sz="1800" dirty="0" smtClean="0"/>
              <a:t>Aspirations:</a:t>
            </a:r>
          </a:p>
          <a:p>
            <a:pPr lvl="1">
              <a:buClr>
                <a:srgbClr val="595959"/>
              </a:buClr>
            </a:pPr>
            <a:r>
              <a:rPr lang="en-US" altLang="en-US" sz="1600" dirty="0" smtClean="0"/>
              <a:t>New ideas for programs/activities/initiatives</a:t>
            </a:r>
          </a:p>
          <a:p>
            <a:pPr lvl="1">
              <a:buClr>
                <a:srgbClr val="595959"/>
              </a:buClr>
            </a:pPr>
            <a:r>
              <a:rPr lang="en-US" altLang="en-US" sz="1600" dirty="0" smtClean="0"/>
              <a:t>Fine-tune related priority projects</a:t>
            </a:r>
          </a:p>
          <a:p>
            <a:pPr lvl="1">
              <a:buClr>
                <a:srgbClr val="595959"/>
              </a:buClr>
            </a:pPr>
            <a:r>
              <a:rPr lang="en-US" altLang="en-US" sz="1600" dirty="0" smtClean="0"/>
              <a:t>Work with other OUs to identify value enriching products &amp; services for Young Professionals &amp; practitioners</a:t>
            </a:r>
          </a:p>
        </p:txBody>
      </p:sp>
      <p:sp>
        <p:nvSpPr>
          <p:cNvPr id="2867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D1ECAE74-E0E9-43FD-BFF5-46E3BC7F0276}" type="datetime1">
              <a:rPr lang="en-US" altLang="en-US" sz="1000">
                <a:solidFill>
                  <a:srgbClr val="898989"/>
                </a:solidFill>
                <a:latin typeface="Arial" pitchFamily="34" charset="0"/>
              </a:rPr>
              <a:pPr>
                <a:spcBef>
                  <a:spcPct val="0"/>
                </a:spcBef>
                <a:buClrTx/>
                <a:buSzTx/>
                <a:buFontTx/>
                <a:buNone/>
              </a:pPr>
              <a:t>1/24/2015</a:t>
            </a:fld>
            <a:endParaRPr lang="en-US" altLang="en-US" sz="1000">
              <a:solidFill>
                <a:srgbClr val="898989"/>
              </a:solidFill>
              <a:latin typeface="Arial" pitchFamily="34" charset="0"/>
            </a:endParaRPr>
          </a:p>
        </p:txBody>
      </p:sp>
      <p:sp>
        <p:nvSpPr>
          <p:cNvPr id="28677"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DBF773D4-48D1-4DE3-80F5-71D0422E8A3E}" type="slidenum">
              <a:rPr lang="en-US" altLang="en-US" sz="1000">
                <a:solidFill>
                  <a:srgbClr val="898989"/>
                </a:solidFill>
                <a:latin typeface="Arial" pitchFamily="34" charset="0"/>
              </a:rPr>
              <a:pPr>
                <a:spcBef>
                  <a:spcPct val="0"/>
                </a:spcBef>
                <a:buClrTx/>
                <a:buSzTx/>
                <a:buFontTx/>
                <a:buNone/>
              </a:pPr>
              <a:t>29</a:t>
            </a:fld>
            <a:endParaRPr lang="en-US" altLang="en-US" sz="1000">
              <a:solidFill>
                <a:srgbClr val="898989"/>
              </a:solidFill>
              <a:latin typeface="Arial" pitchFamily="34" charset="0"/>
            </a:endParaRPr>
          </a:p>
        </p:txBody>
      </p:sp>
    </p:spTree>
    <p:extLst>
      <p:ext uri="{BB962C8B-B14F-4D97-AF65-F5344CB8AC3E}">
        <p14:creationId xmlns:p14="http://schemas.microsoft.com/office/powerpoint/2010/main" val="1034627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3</a:t>
            </a:fld>
            <a:endParaRPr lang="en-US" altLang="en-US" sz="1000" smtClean="0">
              <a:solidFill>
                <a:srgbClr val="898989"/>
              </a:solidFill>
              <a:latin typeface="Arial" charset="0"/>
            </a:endParaRPr>
          </a:p>
        </p:txBody>
      </p:sp>
      <p:sp>
        <p:nvSpPr>
          <p:cNvPr id="1229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defTabSz="45720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defTabSz="4572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defTabSz="4572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defTabSz="4572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eaLnBrk="1" hangingPunct="1">
              <a:spcBef>
                <a:spcPct val="0"/>
              </a:spcBef>
              <a:buClrTx/>
              <a:buSzTx/>
              <a:buFontTx/>
              <a:buNone/>
            </a:pPr>
            <a:r>
              <a:rPr lang="en-US" altLang="en-US" sz="1000" smtClean="0">
                <a:solidFill>
                  <a:srgbClr val="898989"/>
                </a:solidFill>
                <a:latin typeface="Arial" charset="0"/>
              </a:rPr>
              <a:t>1/19/15</a:t>
            </a:r>
          </a:p>
        </p:txBody>
      </p:sp>
      <p:sp>
        <p:nvSpPr>
          <p:cNvPr id="12293" name="Content Placeholder 2"/>
          <p:cNvSpPr>
            <a:spLocks noGrp="1"/>
          </p:cNvSpPr>
          <p:nvPr>
            <p:ph idx="1"/>
          </p:nvPr>
        </p:nvSpPr>
        <p:spPr>
          <a:xfrm>
            <a:off x="293688" y="1493838"/>
            <a:ext cx="6186487" cy="3284537"/>
          </a:xfrm>
        </p:spPr>
        <p:txBody>
          <a:bodyPr/>
          <a:lstStyle/>
          <a:p>
            <a:r>
              <a:rPr lang="en-US" dirty="0" smtClean="0"/>
              <a:t>2013-2014 </a:t>
            </a:r>
            <a:r>
              <a:rPr lang="en-US" dirty="0"/>
              <a:t>President of the IEEE Standards </a:t>
            </a:r>
            <a:r>
              <a:rPr lang="en-US" dirty="0" smtClean="0"/>
              <a:t>Association</a:t>
            </a:r>
          </a:p>
          <a:p>
            <a:r>
              <a:rPr lang="en-US" dirty="0" smtClean="0"/>
              <a:t>Led </a:t>
            </a:r>
            <a:r>
              <a:rPr lang="en-US" dirty="0"/>
              <a:t>their new strategic plan, furthered the </a:t>
            </a:r>
            <a:r>
              <a:rPr lang="en-US" dirty="0" err="1"/>
              <a:t>OpenStand</a:t>
            </a:r>
            <a:r>
              <a:rPr lang="en-US" dirty="0"/>
              <a:t>™ market-driven standardization paradigm, and finalized IEEE’s membership in the Global Standards </a:t>
            </a:r>
            <a:r>
              <a:rPr lang="en-US" dirty="0" smtClean="0"/>
              <a:t>Collaboration</a:t>
            </a:r>
          </a:p>
          <a:p>
            <a:r>
              <a:rPr lang="en-US" dirty="0" smtClean="0"/>
              <a:t>Chaired IEEE </a:t>
            </a:r>
            <a:r>
              <a:rPr lang="en-US" dirty="0"/>
              <a:t>Internet Initiative, </a:t>
            </a:r>
            <a:r>
              <a:rPr lang="en-US" dirty="0" smtClean="0"/>
              <a:t>chartered to </a:t>
            </a:r>
            <a:r>
              <a:rPr lang="en-US" dirty="0"/>
              <a:t>raise IEEE’s influence in Internet governance, cyber-security, and cyber-privacy </a:t>
            </a:r>
            <a:r>
              <a:rPr lang="en-US" dirty="0" smtClean="0"/>
              <a:t>policy</a:t>
            </a:r>
            <a:endParaRPr lang="en-US" altLang="en-US" sz="2400" dirty="0" smtClean="0"/>
          </a:p>
        </p:txBody>
      </p:sp>
      <p:sp>
        <p:nvSpPr>
          <p:cNvPr id="9" name="Content Placeholder 2"/>
          <p:cNvSpPr txBox="1">
            <a:spLocks/>
          </p:cNvSpPr>
          <p:nvPr/>
        </p:nvSpPr>
        <p:spPr bwMode="auto">
          <a:xfrm>
            <a:off x="284163" y="4606925"/>
            <a:ext cx="8666162"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bg2"/>
              </a:buClr>
              <a:buSzPct val="80000"/>
              <a:buFontTx/>
              <a:buBlip>
                <a:blip r:embed="rId2"/>
              </a:buBlip>
              <a:defRPr sz="20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lr>
                <a:schemeClr val="tx1">
                  <a:lumMod val="65000"/>
                  <a:lumOff val="35000"/>
                </a:schemeClr>
              </a:buClr>
              <a:buChar char="–"/>
              <a:defRPr sz="2000">
                <a:solidFill>
                  <a:schemeClr val="tx1"/>
                </a:solidFill>
                <a:latin typeface="+mn-lt"/>
                <a:ea typeface="MS PGothic" pitchFamily="34" charset="-128"/>
                <a:cs typeface="ＭＳ Ｐゴシック"/>
              </a:defRPr>
            </a:lvl2pPr>
            <a:lvl3pPr marL="1143000" indent="-228600" algn="l" rtl="0" eaLnBrk="0" fontAlgn="base" hangingPunct="0">
              <a:spcBef>
                <a:spcPct val="20000"/>
              </a:spcBef>
              <a:spcAft>
                <a:spcPct val="0"/>
              </a:spcAft>
              <a:buClr>
                <a:schemeClr val="tx1">
                  <a:lumMod val="65000"/>
                  <a:lumOff val="35000"/>
                </a:schemeClr>
              </a:buClr>
              <a:buFont typeface="Wingdings" pitchFamily="2" charset="2"/>
              <a:buChar char="§"/>
              <a:defRPr>
                <a:solidFill>
                  <a:schemeClr val="tx1"/>
                </a:solidFill>
                <a:latin typeface="+mn-lt"/>
                <a:ea typeface="MS PGothic" pitchFamily="34" charset="-128"/>
                <a:cs typeface="ＭＳ Ｐゴシック"/>
              </a:defRPr>
            </a:lvl3pPr>
            <a:lvl4pPr marL="1600200" indent="-228600" algn="l" rtl="0" eaLnBrk="0" fontAlgn="base" hangingPunct="0">
              <a:spcBef>
                <a:spcPct val="20000"/>
              </a:spcBef>
              <a:spcAft>
                <a:spcPct val="0"/>
              </a:spcAft>
              <a:buClr>
                <a:schemeClr val="tx1">
                  <a:lumMod val="65000"/>
                  <a:lumOff val="35000"/>
                </a:schemeClr>
              </a:buClr>
              <a:buChar char="–"/>
              <a:defRPr sz="1600">
                <a:solidFill>
                  <a:schemeClr val="tx1"/>
                </a:solidFill>
                <a:latin typeface="+mn-lt"/>
                <a:ea typeface="MS PGothic" pitchFamily="34" charset="-128"/>
                <a:cs typeface="ＭＳ Ｐゴシック"/>
              </a:defRPr>
            </a:lvl4pPr>
            <a:lvl5pPr marL="2057400" indent="-228600" algn="l" rtl="0" eaLnBrk="0" fontAlgn="base" hangingPunct="0">
              <a:spcBef>
                <a:spcPct val="20000"/>
              </a:spcBef>
              <a:spcAft>
                <a:spcPct val="0"/>
              </a:spcAft>
              <a:buClr>
                <a:schemeClr val="tx1">
                  <a:lumMod val="65000"/>
                  <a:lumOff val="35000"/>
                </a:schemeClr>
              </a:buClr>
              <a:buFont typeface="Wingdings" pitchFamily="2" charset="2"/>
              <a:buChar char="§"/>
              <a:defRPr sz="1400">
                <a:solidFill>
                  <a:schemeClr val="tx1"/>
                </a:solidFill>
                <a:latin typeface="+mn-lt"/>
                <a:ea typeface="MS PGothic" pitchFamily="34" charset="-128"/>
                <a:cs typeface="ＭＳ Ｐゴシック"/>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a:lstStyle>
          <a:p>
            <a:pPr>
              <a:defRPr/>
            </a:pPr>
            <a:endParaRPr lang="en-US" sz="2400" kern="0"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6109" y="1493838"/>
            <a:ext cx="2286000" cy="3200400"/>
          </a:xfrm>
          <a:prstGeom prst="rect">
            <a:avLst/>
          </a:prstGeom>
        </p:spPr>
      </p:pic>
      <p:sp>
        <p:nvSpPr>
          <p:cNvPr id="10" name="Title 1"/>
          <p:cNvSpPr>
            <a:spLocks noGrp="1"/>
          </p:cNvSpPr>
          <p:nvPr>
            <p:ph type="title"/>
          </p:nvPr>
        </p:nvSpPr>
        <p:spPr>
          <a:xfrm>
            <a:off x="211756" y="255408"/>
            <a:ext cx="8882816" cy="533400"/>
          </a:xfrm>
        </p:spPr>
        <p:txBody>
          <a:bodyPr/>
          <a:lstStyle/>
          <a:p>
            <a:r>
              <a:rPr lang="en-US" altLang="en-US" sz="2400" dirty="0" smtClean="0"/>
              <a:t>Karen </a:t>
            </a:r>
            <a:r>
              <a:rPr lang="en-US" altLang="en-US" sz="2400" dirty="0" err="1" smtClean="0"/>
              <a:t>Bartleson</a:t>
            </a:r>
            <a:r>
              <a:rPr lang="en-US" altLang="en-US" sz="2400" dirty="0" smtClean="0"/>
              <a:t/>
            </a:r>
            <a:br>
              <a:rPr lang="en-US" altLang="en-US" sz="2400" dirty="0" smtClean="0"/>
            </a:br>
            <a:r>
              <a:rPr lang="en-US" altLang="en-US" sz="2400" dirty="0" smtClean="0"/>
              <a:t>2016 IEEE </a:t>
            </a:r>
            <a:r>
              <a:rPr lang="en-US" altLang="en-US" sz="2400" dirty="0" smtClean="0"/>
              <a:t>President-Elect Candidate</a:t>
            </a:r>
          </a:p>
        </p:txBody>
      </p:sp>
    </p:spTree>
    <p:extLst>
      <p:ext uri="{BB962C8B-B14F-4D97-AF65-F5344CB8AC3E}">
        <p14:creationId xmlns:p14="http://schemas.microsoft.com/office/powerpoint/2010/main" val="1698755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Opportunity (High Level)</a:t>
            </a:r>
            <a:br>
              <a:rPr lang="en-US" altLang="en-US" smtClean="0"/>
            </a:br>
            <a:r>
              <a:rPr lang="en-US" altLang="en-US" sz="2400" i="1" smtClean="0"/>
              <a:t>Improve Inter-OU Cooperation</a:t>
            </a:r>
            <a:endParaRPr lang="en-SG" altLang="en-US" i="1" smtClean="0"/>
          </a:p>
        </p:txBody>
      </p:sp>
      <p:sp>
        <p:nvSpPr>
          <p:cNvPr id="3" name="Content Placeholder 2"/>
          <p:cNvSpPr>
            <a:spLocks noGrp="1"/>
          </p:cNvSpPr>
          <p:nvPr>
            <p:ph idx="1"/>
          </p:nvPr>
        </p:nvSpPr>
        <p:spPr>
          <a:xfrm>
            <a:off x="400050" y="1527175"/>
            <a:ext cx="8301038" cy="4568825"/>
          </a:xfrm>
        </p:spPr>
        <p:txBody>
          <a:bodyPr/>
          <a:lstStyle/>
          <a:p>
            <a:pPr>
              <a:buClr>
                <a:srgbClr val="595959"/>
              </a:buClr>
            </a:pPr>
            <a:r>
              <a:rPr lang="en-US" altLang="en-US" sz="1800" smtClean="0"/>
              <a:t>Improve inter-OU communication</a:t>
            </a:r>
          </a:p>
          <a:p>
            <a:pPr>
              <a:buClr>
                <a:srgbClr val="595959"/>
              </a:buClr>
            </a:pPr>
            <a:r>
              <a:rPr lang="en-US" altLang="en-US" sz="1800" smtClean="0"/>
              <a:t>Mechanisms for inter-OU coordination and collaborations (e.g. Joint Adhoc Committees/Task Forces)</a:t>
            </a:r>
          </a:p>
          <a:p>
            <a:r>
              <a:rPr lang="en-US" altLang="en-US" sz="1800" smtClean="0"/>
              <a:t>Possible areas of common interest:</a:t>
            </a:r>
          </a:p>
          <a:p>
            <a:pPr lvl="1">
              <a:buClr>
                <a:srgbClr val="595959"/>
              </a:buClr>
            </a:pPr>
            <a:r>
              <a:rPr lang="en-US" altLang="en-US" sz="1600" smtClean="0"/>
              <a:t>Products and services relevant to Young Professionals</a:t>
            </a:r>
          </a:p>
          <a:p>
            <a:pPr lvl="1">
              <a:buClr>
                <a:srgbClr val="595959"/>
              </a:buClr>
            </a:pPr>
            <a:r>
              <a:rPr lang="en-US" altLang="en-US" sz="1600" smtClean="0"/>
              <a:t>Products and services relevant to Practitioners</a:t>
            </a:r>
          </a:p>
          <a:p>
            <a:pPr lvl="1">
              <a:buClr>
                <a:srgbClr val="595959"/>
              </a:buClr>
            </a:pPr>
            <a:r>
              <a:rPr lang="en-US" altLang="en-US" sz="1600" smtClean="0"/>
              <a:t>Invigorating chapters</a:t>
            </a:r>
          </a:p>
          <a:p>
            <a:pPr lvl="1">
              <a:buClr>
                <a:srgbClr val="595959"/>
              </a:buClr>
            </a:pPr>
            <a:r>
              <a:rPr lang="en-US" altLang="en-US" sz="1600" smtClean="0"/>
              <a:t>Career enhancement</a:t>
            </a:r>
          </a:p>
          <a:p>
            <a:pPr lvl="1">
              <a:buClr>
                <a:srgbClr val="595959"/>
              </a:buClr>
            </a:pPr>
            <a:r>
              <a:rPr lang="en-US" altLang="en-US" sz="1600" smtClean="0"/>
              <a:t>Conferences</a:t>
            </a:r>
          </a:p>
          <a:p>
            <a:r>
              <a:rPr lang="en-US" altLang="en-US" sz="1800" smtClean="0"/>
              <a:t>Aspirations:</a:t>
            </a:r>
          </a:p>
          <a:p>
            <a:pPr lvl="1">
              <a:buClr>
                <a:srgbClr val="595959"/>
              </a:buClr>
            </a:pPr>
            <a:r>
              <a:rPr lang="en-US" altLang="en-US" sz="1600" smtClean="0"/>
              <a:t>Ideas relevant for inter-OU collaboration targeted at YPs &amp; practitioners</a:t>
            </a:r>
          </a:p>
          <a:p>
            <a:pPr lvl="1">
              <a:buClr>
                <a:srgbClr val="595959"/>
              </a:buClr>
            </a:pPr>
            <a:r>
              <a:rPr lang="en-US" altLang="en-US" sz="1600" smtClean="0"/>
              <a:t>Formulate framework for sustained inter-OU collaboration</a:t>
            </a:r>
          </a:p>
          <a:p>
            <a:pPr lvl="1">
              <a:buClr>
                <a:srgbClr val="595959"/>
              </a:buClr>
            </a:pPr>
            <a:r>
              <a:rPr lang="en-US" altLang="en-US" sz="1600" smtClean="0"/>
              <a:t>Identify 1 or 2 high impact joint programs/initiatives/projects</a:t>
            </a:r>
            <a:endParaRPr lang="en-SG" altLang="en-US" sz="1600" smtClean="0"/>
          </a:p>
        </p:txBody>
      </p:sp>
      <p:sp>
        <p:nvSpPr>
          <p:cNvPr id="2970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7F020ED1-EB44-4E4D-8282-C9DA5CEDC312}" type="datetime1">
              <a:rPr lang="en-US" altLang="en-US" sz="1000">
                <a:solidFill>
                  <a:srgbClr val="898989"/>
                </a:solidFill>
                <a:latin typeface="Arial" pitchFamily="34" charset="0"/>
              </a:rPr>
              <a:pPr>
                <a:spcBef>
                  <a:spcPct val="0"/>
                </a:spcBef>
                <a:buClrTx/>
                <a:buSzTx/>
                <a:buFontTx/>
                <a:buNone/>
              </a:pPr>
              <a:t>1/24/2015</a:t>
            </a:fld>
            <a:endParaRPr lang="en-US" altLang="en-US" sz="1000">
              <a:solidFill>
                <a:srgbClr val="898989"/>
              </a:solidFill>
              <a:latin typeface="Arial" pitchFamily="34" charset="0"/>
            </a:endParaRPr>
          </a:p>
        </p:txBody>
      </p:sp>
      <p:sp>
        <p:nvSpPr>
          <p:cNvPr id="2970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6293177D-C119-439A-9309-19F68CD42AF5}" type="slidenum">
              <a:rPr lang="en-US" altLang="en-US" sz="1000">
                <a:solidFill>
                  <a:srgbClr val="898989"/>
                </a:solidFill>
                <a:latin typeface="Arial" pitchFamily="34" charset="0"/>
              </a:rPr>
              <a:pPr>
                <a:spcBef>
                  <a:spcPct val="0"/>
                </a:spcBef>
                <a:buClrTx/>
                <a:buSzTx/>
                <a:buFontTx/>
                <a:buNone/>
              </a:pPr>
              <a:t>30</a:t>
            </a:fld>
            <a:endParaRPr lang="en-US" altLang="en-US" sz="1000">
              <a:solidFill>
                <a:srgbClr val="898989"/>
              </a:solidFill>
              <a:latin typeface="Arial" pitchFamily="34" charset="0"/>
            </a:endParaRPr>
          </a:p>
        </p:txBody>
      </p:sp>
    </p:spTree>
    <p:extLst>
      <p:ext uri="{BB962C8B-B14F-4D97-AF65-F5344CB8AC3E}">
        <p14:creationId xmlns:p14="http://schemas.microsoft.com/office/powerpoint/2010/main" val="16659140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t>Opportunity (High Level)</a:t>
            </a:r>
            <a:br>
              <a:rPr lang="en-US" altLang="en-US" smtClean="0"/>
            </a:br>
            <a:r>
              <a:rPr lang="en-US" altLang="en-US" sz="2400" i="1" smtClean="0"/>
              <a:t>Modernize &amp; Improve Volunteer Experience</a:t>
            </a:r>
            <a:endParaRPr lang="en-SG" altLang="en-US" i="1" smtClean="0"/>
          </a:p>
        </p:txBody>
      </p:sp>
      <p:sp>
        <p:nvSpPr>
          <p:cNvPr id="3" name="Content Placeholder 2"/>
          <p:cNvSpPr>
            <a:spLocks noGrp="1"/>
          </p:cNvSpPr>
          <p:nvPr>
            <p:ph idx="1"/>
          </p:nvPr>
        </p:nvSpPr>
        <p:spPr>
          <a:xfrm>
            <a:off x="400050" y="1527175"/>
            <a:ext cx="8301038" cy="4568825"/>
          </a:xfrm>
        </p:spPr>
        <p:txBody>
          <a:bodyPr/>
          <a:lstStyle/>
          <a:p>
            <a:pPr>
              <a:buClr>
                <a:srgbClr val="595959"/>
              </a:buClr>
            </a:pPr>
            <a:r>
              <a:rPr lang="en-US" altLang="en-US" sz="1800" smtClean="0"/>
              <a:t>Enhance volunteer skills</a:t>
            </a:r>
          </a:p>
          <a:p>
            <a:pPr>
              <a:buClr>
                <a:srgbClr val="595959"/>
              </a:buClr>
            </a:pPr>
            <a:r>
              <a:rPr lang="en-US" altLang="en-US" sz="1800" smtClean="0"/>
              <a:t>Better volunteer training platforms and relevant content:</a:t>
            </a:r>
          </a:p>
          <a:p>
            <a:pPr lvl="1">
              <a:buClr>
                <a:srgbClr val="595959"/>
              </a:buClr>
            </a:pPr>
            <a:r>
              <a:rPr lang="en-US" altLang="en-US" sz="1600" smtClean="0">
                <a:sym typeface="Symbol" pitchFamily="18" charset="2"/>
              </a:rPr>
              <a:t>CLE+ and beyond; vTools+;  Mobile content</a:t>
            </a:r>
            <a:endParaRPr lang="en-US" altLang="en-US" sz="1600" smtClean="0"/>
          </a:p>
          <a:p>
            <a:pPr>
              <a:buClr>
                <a:srgbClr val="595959"/>
              </a:buClr>
            </a:pPr>
            <a:r>
              <a:rPr lang="en-US" altLang="en-US" sz="1800" smtClean="0"/>
              <a:t>Beyond dashboards to performance management</a:t>
            </a:r>
          </a:p>
          <a:p>
            <a:pPr>
              <a:buClr>
                <a:srgbClr val="595959"/>
              </a:buClr>
            </a:pPr>
            <a:r>
              <a:rPr lang="en-US" altLang="en-US" sz="1800" smtClean="0"/>
              <a:t>Leverage on Collabratec:</a:t>
            </a:r>
          </a:p>
          <a:p>
            <a:pPr lvl="1">
              <a:buClr>
                <a:srgbClr val="595959"/>
              </a:buClr>
            </a:pPr>
            <a:r>
              <a:rPr lang="en-US" altLang="en-US" sz="1600" smtClean="0"/>
              <a:t>To improve volunteer networking &amp; sharing</a:t>
            </a:r>
          </a:p>
          <a:p>
            <a:pPr lvl="1">
              <a:buClr>
                <a:srgbClr val="595959"/>
              </a:buClr>
            </a:pPr>
            <a:r>
              <a:rPr lang="en-US" altLang="en-US" sz="1600" smtClean="0"/>
              <a:t>Increase use of social network and online volunteer tools</a:t>
            </a:r>
          </a:p>
          <a:p>
            <a:r>
              <a:rPr lang="en-US" altLang="en-US" sz="1800" smtClean="0"/>
              <a:t>Roadmap of Collabratec that aids volunteers:</a:t>
            </a:r>
          </a:p>
          <a:p>
            <a:pPr lvl="1">
              <a:buClr>
                <a:srgbClr val="595959"/>
              </a:buClr>
            </a:pPr>
            <a:r>
              <a:rPr lang="en-US" altLang="en-US" sz="1600" smtClean="0"/>
              <a:t>Wiki-like tool; Volunteer Navigator (Tech Navigator-like)</a:t>
            </a:r>
          </a:p>
          <a:p>
            <a:r>
              <a:rPr lang="en-US" altLang="en-US" sz="1600" smtClean="0"/>
              <a:t>Aspirations:</a:t>
            </a:r>
          </a:p>
          <a:p>
            <a:pPr lvl="1">
              <a:buClr>
                <a:srgbClr val="595959"/>
              </a:buClr>
            </a:pPr>
            <a:r>
              <a:rPr lang="en-US" altLang="en-US" sz="1600" smtClean="0"/>
              <a:t>New ideas for programs/initiatives/activities</a:t>
            </a:r>
          </a:p>
          <a:p>
            <a:pPr lvl="1">
              <a:buClr>
                <a:srgbClr val="595959"/>
              </a:buClr>
            </a:pPr>
            <a:r>
              <a:rPr lang="en-US" altLang="en-US" sz="1600" smtClean="0"/>
              <a:t>Fine-tune related priority projects</a:t>
            </a:r>
          </a:p>
          <a:p>
            <a:pPr lvl="1">
              <a:buClr>
                <a:srgbClr val="595959"/>
              </a:buClr>
            </a:pPr>
            <a:r>
              <a:rPr lang="en-US" altLang="en-US" sz="1600" smtClean="0"/>
              <a:t>Direction of online tools (Collabratec, vTools, ICX,… )</a:t>
            </a:r>
          </a:p>
          <a:p>
            <a:pPr lvl="1">
              <a:buClr>
                <a:srgbClr val="595959"/>
              </a:buClr>
            </a:pPr>
            <a:r>
              <a:rPr lang="en-US" altLang="en-US" sz="1600" smtClean="0"/>
              <a:t>Direction of CLE</a:t>
            </a:r>
            <a:endParaRPr lang="en-SG" altLang="en-US" sz="1600" smtClean="0"/>
          </a:p>
        </p:txBody>
      </p:sp>
      <p:sp>
        <p:nvSpPr>
          <p:cNvPr id="30724"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0E953A4C-82FE-45EA-A33B-A5C5DD731B12}" type="datetime1">
              <a:rPr lang="en-US" altLang="en-US" sz="1000">
                <a:solidFill>
                  <a:srgbClr val="898989"/>
                </a:solidFill>
                <a:latin typeface="Arial" pitchFamily="34" charset="0"/>
              </a:rPr>
              <a:pPr>
                <a:spcBef>
                  <a:spcPct val="0"/>
                </a:spcBef>
                <a:buClrTx/>
                <a:buSzTx/>
                <a:buFontTx/>
                <a:buNone/>
              </a:pPr>
              <a:t>1/24/2015</a:t>
            </a:fld>
            <a:endParaRPr lang="en-US" altLang="en-US" sz="1000">
              <a:solidFill>
                <a:srgbClr val="898989"/>
              </a:solidFill>
              <a:latin typeface="Arial" pitchFamily="34" charset="0"/>
            </a:endParaRPr>
          </a:p>
        </p:txBody>
      </p:sp>
      <p:sp>
        <p:nvSpPr>
          <p:cNvPr id="30725"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130F2496-3329-4E52-B652-1C2D54911662}" type="slidenum">
              <a:rPr lang="en-US" altLang="en-US" sz="1000">
                <a:solidFill>
                  <a:srgbClr val="898989"/>
                </a:solidFill>
                <a:latin typeface="Arial" pitchFamily="34" charset="0"/>
              </a:rPr>
              <a:pPr>
                <a:spcBef>
                  <a:spcPct val="0"/>
                </a:spcBef>
                <a:buClrTx/>
                <a:buSzTx/>
                <a:buFontTx/>
                <a:buNone/>
              </a:pPr>
              <a:t>31</a:t>
            </a:fld>
            <a:endParaRPr lang="en-US" altLang="en-US" sz="1000">
              <a:solidFill>
                <a:srgbClr val="898989"/>
              </a:solidFill>
              <a:latin typeface="Arial" pitchFamily="34" charset="0"/>
            </a:endParaRPr>
          </a:p>
        </p:txBody>
      </p:sp>
    </p:spTree>
    <p:extLst>
      <p:ext uri="{BB962C8B-B14F-4D97-AF65-F5344CB8AC3E}">
        <p14:creationId xmlns:p14="http://schemas.microsoft.com/office/powerpoint/2010/main" val="21745327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t>Opportunity (High Level)</a:t>
            </a:r>
            <a:br>
              <a:rPr lang="en-US" altLang="en-US" smtClean="0"/>
            </a:br>
            <a:r>
              <a:rPr lang="en-US" altLang="en-US" sz="2400" i="1" smtClean="0"/>
              <a:t>Cohesive &amp; Coordinated Global Strategy</a:t>
            </a:r>
            <a:endParaRPr lang="en-SG" altLang="en-US" i="1" smtClean="0"/>
          </a:p>
        </p:txBody>
      </p:sp>
      <p:sp>
        <p:nvSpPr>
          <p:cNvPr id="3" name="Content Placeholder 2"/>
          <p:cNvSpPr>
            <a:spLocks noGrp="1"/>
          </p:cNvSpPr>
          <p:nvPr>
            <p:ph idx="1"/>
          </p:nvPr>
        </p:nvSpPr>
        <p:spPr>
          <a:xfrm>
            <a:off x="400050" y="1535113"/>
            <a:ext cx="8301038" cy="4570412"/>
          </a:xfrm>
        </p:spPr>
        <p:txBody>
          <a:bodyPr/>
          <a:lstStyle/>
          <a:p>
            <a:pPr>
              <a:spcBef>
                <a:spcPts val="25"/>
              </a:spcBef>
              <a:buClr>
                <a:srgbClr val="595959"/>
              </a:buClr>
            </a:pPr>
            <a:r>
              <a:rPr lang="en-US" altLang="en-US" sz="1800" smtClean="0"/>
              <a:t>Membership development tuned to local characteristics</a:t>
            </a:r>
          </a:p>
          <a:p>
            <a:pPr>
              <a:spcBef>
                <a:spcPts val="25"/>
              </a:spcBef>
            </a:pPr>
            <a:r>
              <a:rPr lang="en-US" altLang="en-US" sz="1800" smtClean="0">
                <a:solidFill>
                  <a:srgbClr val="000000"/>
                </a:solidFill>
                <a:latin typeface="Arial" pitchFamily="34" charset="0"/>
                <a:ea typeface="Arial Unicode MS" pitchFamily="34" charset="-128"/>
                <a:cs typeface="Arial Unicode MS" pitchFamily="34" charset="-128"/>
              </a:rPr>
              <a:t>Sustained engagement in US, Japan, India and China</a:t>
            </a:r>
            <a:endParaRPr lang="en-US" altLang="en-US" sz="1600" smtClean="0">
              <a:solidFill>
                <a:srgbClr val="000000"/>
              </a:solidFill>
              <a:latin typeface="Arial" pitchFamily="34" charset="0"/>
              <a:ea typeface="Arial Unicode MS" pitchFamily="34" charset="-128"/>
              <a:cs typeface="Arial Unicode MS" pitchFamily="34" charset="-128"/>
            </a:endParaRPr>
          </a:p>
          <a:p>
            <a:pPr>
              <a:spcBef>
                <a:spcPts val="25"/>
              </a:spcBef>
            </a:pPr>
            <a:r>
              <a:rPr lang="en-US" altLang="en-US" sz="1800" smtClean="0">
                <a:solidFill>
                  <a:srgbClr val="000000"/>
                </a:solidFill>
              </a:rPr>
              <a:t>Ensure a consistent basic level of member experience</a:t>
            </a:r>
          </a:p>
          <a:p>
            <a:pPr>
              <a:spcBef>
                <a:spcPts val="25"/>
              </a:spcBef>
            </a:pPr>
            <a:r>
              <a:rPr lang="en-US" altLang="en-US" sz="1800" smtClean="0">
                <a:solidFill>
                  <a:srgbClr val="000000"/>
                </a:solidFill>
              </a:rPr>
              <a:t>Provide knowledge, skills and tools for volunteers</a:t>
            </a:r>
          </a:p>
          <a:p>
            <a:pPr>
              <a:spcBef>
                <a:spcPts val="25"/>
              </a:spcBef>
            </a:pPr>
            <a:r>
              <a:rPr lang="en-US" altLang="en-US" sz="1800" smtClean="0">
                <a:solidFill>
                  <a:srgbClr val="000000"/>
                </a:solidFill>
                <a:ea typeface="Arial Unicode MS" pitchFamily="34" charset="-128"/>
                <a:cs typeface="Arial Unicode MS" pitchFamily="34" charset="-128"/>
              </a:rPr>
              <a:t>Relevance to Industry: </a:t>
            </a:r>
          </a:p>
          <a:p>
            <a:pPr lvl="1">
              <a:spcBef>
                <a:spcPts val="25"/>
              </a:spcBef>
              <a:buClr>
                <a:srgbClr val="595959"/>
              </a:buClr>
            </a:pPr>
            <a:r>
              <a:rPr lang="en-US" altLang="en-US" sz="1600" smtClean="0">
                <a:solidFill>
                  <a:srgbClr val="000000"/>
                </a:solidFill>
                <a:ea typeface="Arial Unicode MS" pitchFamily="34" charset="-128"/>
                <a:cs typeface="Arial Unicode MS" pitchFamily="34" charset="-128"/>
              </a:rPr>
              <a:t>Careers plan and Collabratec are designed to address this </a:t>
            </a:r>
          </a:p>
          <a:p>
            <a:pPr lvl="1">
              <a:spcBef>
                <a:spcPts val="25"/>
              </a:spcBef>
              <a:buClr>
                <a:srgbClr val="595959"/>
              </a:buClr>
            </a:pPr>
            <a:r>
              <a:rPr lang="en-US" altLang="en-US" sz="1600" smtClean="0">
                <a:solidFill>
                  <a:srgbClr val="000000"/>
                </a:solidFill>
                <a:ea typeface="Arial Unicode MS" pitchFamily="34" charset="-128"/>
                <a:cs typeface="Arial Unicode MS" pitchFamily="34" charset="-128"/>
              </a:rPr>
              <a:t>Explore ways to engage industry</a:t>
            </a:r>
          </a:p>
          <a:p>
            <a:pPr>
              <a:spcBef>
                <a:spcPts val="25"/>
              </a:spcBef>
            </a:pPr>
            <a:r>
              <a:rPr lang="en-US" altLang="en-US" sz="1800" smtClean="0"/>
              <a:t>Aspirations:</a:t>
            </a:r>
          </a:p>
          <a:p>
            <a:pPr lvl="1">
              <a:spcBef>
                <a:spcPts val="25"/>
              </a:spcBef>
              <a:buClr>
                <a:srgbClr val="595959"/>
              </a:buClr>
            </a:pPr>
            <a:r>
              <a:rPr lang="en-US" altLang="en-US" sz="1600" smtClean="0"/>
              <a:t>Establish clear roles of Global offices, particularly in terms of  level of support to volunteers and geo-units </a:t>
            </a:r>
          </a:p>
          <a:p>
            <a:pPr lvl="1">
              <a:spcBef>
                <a:spcPts val="25"/>
              </a:spcBef>
              <a:buClr>
                <a:srgbClr val="595959"/>
              </a:buClr>
            </a:pPr>
            <a:r>
              <a:rPr lang="en-US" altLang="en-US" sz="1600" smtClean="0"/>
              <a:t>Identify methods to improve inter-OU engagement with geo-units</a:t>
            </a:r>
          </a:p>
          <a:p>
            <a:pPr lvl="1">
              <a:spcBef>
                <a:spcPts val="25"/>
              </a:spcBef>
              <a:buClr>
                <a:srgbClr val="595959"/>
              </a:buClr>
            </a:pPr>
            <a:r>
              <a:rPr lang="en-US" altLang="en-US" sz="1600" smtClean="0"/>
              <a:t>Learning lessons from India, Japan, China &amp; US, and develop strategies for membership growth globally</a:t>
            </a:r>
          </a:p>
          <a:p>
            <a:pPr lvl="1">
              <a:spcBef>
                <a:spcPts val="25"/>
              </a:spcBef>
              <a:buClr>
                <a:srgbClr val="595959"/>
              </a:buClr>
            </a:pPr>
            <a:r>
              <a:rPr lang="en-US" altLang="en-US" sz="1600" smtClean="0"/>
              <a:t>Implications of IEEE 2030 on MGA</a:t>
            </a:r>
          </a:p>
          <a:p>
            <a:pPr lvl="1">
              <a:spcBef>
                <a:spcPts val="25"/>
              </a:spcBef>
              <a:buClr>
                <a:srgbClr val="595959"/>
              </a:buClr>
            </a:pPr>
            <a:endParaRPr lang="en-US" altLang="en-US" sz="1800" smtClean="0"/>
          </a:p>
        </p:txBody>
      </p:sp>
      <p:sp>
        <p:nvSpPr>
          <p:cNvPr id="3174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FCFB51F1-7AB3-4076-BEC7-27800CC44796}" type="datetime1">
              <a:rPr lang="en-US" altLang="en-US" sz="1000">
                <a:solidFill>
                  <a:srgbClr val="898989"/>
                </a:solidFill>
                <a:latin typeface="Arial" pitchFamily="34" charset="0"/>
              </a:rPr>
              <a:pPr>
                <a:spcBef>
                  <a:spcPct val="0"/>
                </a:spcBef>
                <a:buClrTx/>
                <a:buSzTx/>
                <a:buFontTx/>
                <a:buNone/>
              </a:pPr>
              <a:t>1/24/2015</a:t>
            </a:fld>
            <a:endParaRPr lang="en-US" altLang="en-US" sz="1000">
              <a:solidFill>
                <a:srgbClr val="898989"/>
              </a:solidFill>
              <a:latin typeface="Arial" pitchFamily="34" charset="0"/>
            </a:endParaRPr>
          </a:p>
        </p:txBody>
      </p:sp>
      <p:sp>
        <p:nvSpPr>
          <p:cNvPr id="31749"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6AB2742D-C450-4368-BBE1-C20537B4ACE2}" type="slidenum">
              <a:rPr lang="en-US" altLang="en-US" sz="1000">
                <a:solidFill>
                  <a:srgbClr val="898989"/>
                </a:solidFill>
                <a:latin typeface="Arial" pitchFamily="34" charset="0"/>
              </a:rPr>
              <a:pPr>
                <a:spcBef>
                  <a:spcPct val="0"/>
                </a:spcBef>
                <a:buClrTx/>
                <a:buSzTx/>
                <a:buFontTx/>
                <a:buNone/>
              </a:pPr>
              <a:t>32</a:t>
            </a:fld>
            <a:endParaRPr lang="en-US" altLang="en-US" sz="1000">
              <a:solidFill>
                <a:srgbClr val="898989"/>
              </a:solidFill>
              <a:latin typeface="Arial" pitchFamily="34" charset="0"/>
            </a:endParaRPr>
          </a:p>
        </p:txBody>
      </p:sp>
    </p:spTree>
    <p:extLst>
      <p:ext uri="{BB962C8B-B14F-4D97-AF65-F5344CB8AC3E}">
        <p14:creationId xmlns:p14="http://schemas.microsoft.com/office/powerpoint/2010/main" val="32943597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33350" y="-91412"/>
            <a:ext cx="8382000" cy="1030287"/>
          </a:xfrm>
        </p:spPr>
        <p:txBody>
          <a:bodyPr/>
          <a:lstStyle/>
          <a:p>
            <a:pPr eaLnBrk="1" hangingPunct="1"/>
            <a:r>
              <a:rPr lang="en-US" altLang="en-US" dirty="0" smtClean="0">
                <a:latin typeface="Verdana" pitchFamily="34" charset="0"/>
              </a:rPr>
              <a:t>MGA Priority Projects in 2015</a:t>
            </a:r>
          </a:p>
        </p:txBody>
      </p:sp>
      <p:sp>
        <p:nvSpPr>
          <p:cNvPr id="32771" name="Date Placeholder 2"/>
          <p:cNvSpPr>
            <a:spLocks noGrp="1"/>
          </p:cNvSpPr>
          <p:nvPr>
            <p:ph type="dt" sz="quarter" idx="12"/>
          </p:nvPr>
        </p:nvSpPr>
        <p:spPr bwMode="auto">
          <a:xfrm>
            <a:off x="865188" y="6481763"/>
            <a:ext cx="16430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bg2"/>
              </a:buClr>
              <a:buSzPct val="80000"/>
              <a:buBlip>
                <a:blip r:embed="rId3"/>
              </a:buBlip>
              <a:defRPr sz="2000">
                <a:solidFill>
                  <a:schemeClr val="tx1"/>
                </a:solidFill>
                <a:latin typeface="Verdana" pitchFamily="34" charset="0"/>
                <a:ea typeface="ＭＳ Ｐゴシック" pitchFamily="34" charset="-128"/>
              </a:defRPr>
            </a:lvl1pPr>
            <a:lvl2pPr marL="742950" indent="-285750" defTabSz="45720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defTabSz="4572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defTabSz="4572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defTabSz="4572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C33E1A70-AB71-48E1-AA38-39A48CD819B3}" type="datetime1">
              <a:rPr lang="en-US" altLang="en-US" sz="1000" smtClean="0">
                <a:solidFill>
                  <a:srgbClr val="898989"/>
                </a:solidFill>
                <a:latin typeface="Arial" pitchFamily="34" charset="0"/>
              </a:rPr>
              <a:pPr>
                <a:spcBef>
                  <a:spcPct val="0"/>
                </a:spcBef>
                <a:buClrTx/>
                <a:buSzTx/>
                <a:buFontTx/>
                <a:buNone/>
              </a:pPr>
              <a:t>1/24/2015</a:t>
            </a:fld>
            <a:endParaRPr lang="en-US" altLang="en-US" sz="1000" smtClean="0">
              <a:solidFill>
                <a:srgbClr val="898989"/>
              </a:solidFill>
              <a:latin typeface="Arial" pitchFamily="34" charset="0"/>
            </a:endParaRPr>
          </a:p>
        </p:txBody>
      </p:sp>
      <p:sp>
        <p:nvSpPr>
          <p:cNvPr id="32772" name="Slide Number Placeholder 3"/>
          <p:cNvSpPr>
            <a:spLocks noGrp="1"/>
          </p:cNvSpPr>
          <p:nvPr>
            <p:ph type="sldNum" sz="quarter" idx="13"/>
          </p:nvPr>
        </p:nvSpPr>
        <p:spPr bwMode="auto">
          <a:xfrm>
            <a:off x="444500" y="6481763"/>
            <a:ext cx="3587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bg2"/>
              </a:buClr>
              <a:buSzPct val="80000"/>
              <a:buBlip>
                <a:blip r:embed="rId3"/>
              </a:buBlip>
              <a:defRPr sz="2000">
                <a:solidFill>
                  <a:schemeClr val="tx1"/>
                </a:solidFill>
                <a:latin typeface="Verdana" pitchFamily="34" charset="0"/>
                <a:ea typeface="ＭＳ Ｐゴシック" pitchFamily="34" charset="-128"/>
              </a:defRPr>
            </a:lvl1pPr>
            <a:lvl2pPr marL="742950" indent="-285750" defTabSz="45720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defTabSz="4572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defTabSz="4572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defTabSz="4572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E28F3DDB-E6AA-422E-B001-5E352211E099}" type="slidenum">
              <a:rPr lang="en-US" altLang="en-US" sz="1000">
                <a:solidFill>
                  <a:srgbClr val="898989"/>
                </a:solidFill>
                <a:latin typeface="Arial" pitchFamily="34" charset="0"/>
              </a:rPr>
              <a:pPr>
                <a:spcBef>
                  <a:spcPct val="0"/>
                </a:spcBef>
                <a:buClrTx/>
                <a:buSzTx/>
                <a:buFontTx/>
                <a:buNone/>
              </a:pPr>
              <a:t>33</a:t>
            </a:fld>
            <a:endParaRPr lang="en-US" altLang="en-US" sz="1000">
              <a:solidFill>
                <a:srgbClr val="898989"/>
              </a:solidFill>
              <a:latin typeface="Arial" pitchFamily="34" charset="0"/>
            </a:endParaRPr>
          </a:p>
        </p:txBody>
      </p:sp>
      <p:sp>
        <p:nvSpPr>
          <p:cNvPr id="17413" name="Content Placeholder 4"/>
          <p:cNvSpPr>
            <a:spLocks noGrp="1"/>
          </p:cNvSpPr>
          <p:nvPr>
            <p:ph sz="half" idx="11"/>
          </p:nvPr>
        </p:nvSpPr>
        <p:spPr>
          <a:xfrm>
            <a:off x="252248" y="1397654"/>
            <a:ext cx="8749862" cy="3800913"/>
          </a:xfrm>
          <a:extLst/>
        </p:spPr>
        <p:txBody>
          <a:bodyPr numCol="2"/>
          <a:lstStyle/>
          <a:p>
            <a:pPr eaLnBrk="1" hangingPunct="1">
              <a:defRPr/>
            </a:pPr>
            <a:r>
              <a:rPr lang="en-US" sz="2000" dirty="0" err="1" smtClean="0">
                <a:latin typeface="Verdana" pitchFamily="34" charset="0"/>
                <a:ea typeface="Verdana" pitchFamily="34" charset="0"/>
                <a:cs typeface="Verdana" pitchFamily="34" charset="0"/>
              </a:rPr>
              <a:t>Collabratec</a:t>
            </a:r>
            <a:endParaRPr lang="en-US" sz="2000" dirty="0" smtClean="0">
              <a:latin typeface="Verdana" pitchFamily="34" charset="0"/>
              <a:ea typeface="Verdana" pitchFamily="34" charset="0"/>
              <a:cs typeface="Verdana" pitchFamily="34" charset="0"/>
            </a:endParaRPr>
          </a:p>
          <a:p>
            <a:pPr eaLnBrk="1" hangingPunct="1">
              <a:defRPr/>
            </a:pPr>
            <a:r>
              <a:rPr lang="en-US" sz="2000" dirty="0" smtClean="0"/>
              <a:t>Career Experience</a:t>
            </a:r>
          </a:p>
          <a:p>
            <a:pPr eaLnBrk="1" hangingPunct="1">
              <a:defRPr/>
            </a:pPr>
            <a:r>
              <a:rPr lang="en-US" sz="2000" dirty="0" smtClean="0">
                <a:latin typeface="Verdana" pitchFamily="34" charset="0"/>
                <a:ea typeface="Verdana" pitchFamily="34" charset="0"/>
                <a:cs typeface="Verdana" pitchFamily="34" charset="0"/>
              </a:rPr>
              <a:t>Execution of Women in Engineering Business Plan</a:t>
            </a:r>
          </a:p>
          <a:p>
            <a:pPr lvl="1" eaLnBrk="1" hangingPunct="1">
              <a:defRPr/>
            </a:pPr>
            <a:r>
              <a:rPr lang="en-US" sz="1600" dirty="0" smtClean="0">
                <a:ea typeface="Verdana" pitchFamily="34" charset="0"/>
                <a:cs typeface="Verdana" pitchFamily="34" charset="0"/>
              </a:rPr>
              <a:t>2015 Leadership Conference</a:t>
            </a:r>
          </a:p>
          <a:p>
            <a:pPr>
              <a:defRPr/>
            </a:pPr>
            <a:r>
              <a:rPr lang="en-US" sz="2000" dirty="0" smtClean="0"/>
              <a:t>Volunteer Training</a:t>
            </a:r>
            <a:endParaRPr lang="en-US" sz="2000" dirty="0"/>
          </a:p>
          <a:p>
            <a:pPr>
              <a:defRPr/>
            </a:pPr>
            <a:r>
              <a:rPr lang="en-US" sz="2000" dirty="0"/>
              <a:t>Improving YP Committee’s Focus on the Member</a:t>
            </a:r>
          </a:p>
          <a:p>
            <a:pPr>
              <a:defRPr/>
            </a:pPr>
            <a:r>
              <a:rPr lang="en-US" sz="2000" dirty="0" smtClean="0"/>
              <a:t>MGA Presence in Global Offices</a:t>
            </a:r>
          </a:p>
          <a:p>
            <a:pPr eaLnBrk="1" hangingPunct="1">
              <a:defRPr/>
            </a:pPr>
            <a:r>
              <a:rPr lang="en-US" sz="2000" dirty="0" smtClean="0">
                <a:latin typeface="Verdana" pitchFamily="34" charset="0"/>
                <a:ea typeface="Verdana" pitchFamily="34" charset="0"/>
                <a:cs typeface="Verdana" pitchFamily="34" charset="0"/>
              </a:rPr>
              <a:t>Implement </a:t>
            </a:r>
            <a:r>
              <a:rPr lang="en-US" sz="2000" dirty="0">
                <a:latin typeface="Verdana" pitchFamily="34" charset="0"/>
                <a:ea typeface="Verdana" pitchFamily="34" charset="0"/>
                <a:cs typeface="Verdana" pitchFamily="34" charset="0"/>
              </a:rPr>
              <a:t>Japan and India Growth Plans</a:t>
            </a:r>
            <a:endParaRPr lang="en-US" sz="1800" dirty="0">
              <a:ea typeface="Verdana" pitchFamily="34" charset="0"/>
              <a:cs typeface="Verdana" pitchFamily="34" charset="0"/>
            </a:endParaRPr>
          </a:p>
          <a:p>
            <a:pPr eaLnBrk="1" hangingPunct="1">
              <a:defRPr/>
            </a:pPr>
            <a:r>
              <a:rPr lang="en-US" sz="2000" dirty="0" smtClean="0">
                <a:latin typeface="Verdana" pitchFamily="34" charset="0"/>
                <a:ea typeface="Verdana" pitchFamily="34" charset="0"/>
                <a:cs typeface="Verdana" pitchFamily="34" charset="0"/>
              </a:rPr>
              <a:t>Metro Area Workshops (MAW)</a:t>
            </a:r>
          </a:p>
          <a:p>
            <a:pPr eaLnBrk="1" hangingPunct="1">
              <a:defRPr/>
            </a:pPr>
            <a:r>
              <a:rPr lang="en-US" sz="2000" dirty="0" smtClean="0"/>
              <a:t>Facilitating volunteer Initiatives</a:t>
            </a:r>
          </a:p>
          <a:p>
            <a:pPr eaLnBrk="1" hangingPunct="1">
              <a:defRPr/>
            </a:pPr>
            <a:r>
              <a:rPr lang="en-US" sz="2000" dirty="0" smtClean="0">
                <a:latin typeface="Verdana" pitchFamily="34" charset="0"/>
                <a:ea typeface="Verdana" pitchFamily="34" charset="0"/>
                <a:cs typeface="Verdana" pitchFamily="34" charset="0"/>
              </a:rPr>
              <a:t>Free access to IEEE Digital Library </a:t>
            </a:r>
            <a:r>
              <a:rPr lang="en-US" sz="1600" dirty="0" smtClean="0">
                <a:latin typeface="Verdana" pitchFamily="34" charset="0"/>
                <a:ea typeface="Verdana" pitchFamily="34" charset="0"/>
                <a:cs typeface="Verdana" pitchFamily="34" charset="0"/>
              </a:rPr>
              <a:t>(SC14 Recommendation)</a:t>
            </a:r>
          </a:p>
          <a:p>
            <a:pPr eaLnBrk="1" hangingPunct="1">
              <a:defRPr/>
            </a:pPr>
            <a:r>
              <a:rPr lang="en-US" sz="2000" dirty="0" smtClean="0">
                <a:latin typeface="Verdana" pitchFamily="34" charset="0"/>
                <a:ea typeface="Verdana" pitchFamily="34" charset="0"/>
                <a:cs typeface="Verdana" pitchFamily="34" charset="0"/>
              </a:rPr>
              <a:t>Incentive &amp; Recognition Program for Companies    </a:t>
            </a:r>
            <a:r>
              <a:rPr lang="en-US" sz="1600" dirty="0">
                <a:latin typeface="Verdana" pitchFamily="34" charset="0"/>
                <a:ea typeface="Verdana" pitchFamily="34" charset="0"/>
                <a:cs typeface="Verdana" pitchFamily="34" charset="0"/>
              </a:rPr>
              <a:t>(</a:t>
            </a:r>
            <a:r>
              <a:rPr lang="en-US" sz="1600" dirty="0" smtClean="0">
                <a:latin typeface="Verdana" pitchFamily="34" charset="0"/>
                <a:ea typeface="Verdana" pitchFamily="34" charset="0"/>
                <a:cs typeface="Verdana" pitchFamily="34" charset="0"/>
              </a:rPr>
              <a:t>SC14 Recommendation)</a:t>
            </a:r>
            <a:endParaRPr lang="en-US" sz="1600" dirty="0">
              <a:latin typeface="Verdana" pitchFamily="34" charset="0"/>
              <a:ea typeface="Verdana" pitchFamily="34" charset="0"/>
              <a:cs typeface="Verdana" pitchFamily="34" charset="0"/>
            </a:endParaRPr>
          </a:p>
          <a:p>
            <a:pPr eaLnBrk="1" hangingPunct="1">
              <a:defRPr/>
            </a:pPr>
            <a:r>
              <a:rPr lang="en-US" sz="2000" dirty="0" smtClean="0">
                <a:latin typeface="Verdana" pitchFamily="34" charset="0"/>
                <a:ea typeface="Verdana" pitchFamily="34" charset="0"/>
                <a:cs typeface="Verdana" pitchFamily="34" charset="0"/>
              </a:rPr>
              <a:t>Loyalty Rewards </a:t>
            </a:r>
            <a:r>
              <a:rPr lang="en-US" sz="1600" dirty="0" smtClean="0">
                <a:latin typeface="Verdana" pitchFamily="34" charset="0"/>
                <a:ea typeface="Verdana" pitchFamily="34" charset="0"/>
                <a:cs typeface="Verdana" pitchFamily="34" charset="0"/>
              </a:rPr>
              <a:t>(SC14 Recommendation)</a:t>
            </a:r>
            <a:endParaRPr lang="en-US" sz="1600" dirty="0">
              <a:latin typeface="Verdana" pitchFamily="34" charset="0"/>
              <a:ea typeface="Verdana" pitchFamily="34" charset="0"/>
              <a:cs typeface="Verdana" pitchFamily="34" charset="0"/>
            </a:endParaRPr>
          </a:p>
          <a:p>
            <a:pPr eaLnBrk="1" hangingPunct="1">
              <a:defRPr/>
            </a:pPr>
            <a:r>
              <a:rPr lang="en-US" sz="2000" dirty="0" smtClean="0">
                <a:latin typeface="Verdana" pitchFamily="34" charset="0"/>
                <a:ea typeface="Verdana" pitchFamily="34" charset="0"/>
                <a:cs typeface="Verdana" pitchFamily="34" charset="0"/>
              </a:rPr>
              <a:t>Promotion tool for local events </a:t>
            </a:r>
            <a:r>
              <a:rPr lang="en-US" sz="1600" dirty="0" smtClean="0">
                <a:latin typeface="Verdana" pitchFamily="34" charset="0"/>
                <a:ea typeface="Verdana" pitchFamily="34" charset="0"/>
                <a:cs typeface="Verdana" pitchFamily="34" charset="0"/>
              </a:rPr>
              <a:t>(SC14 Recommendation)</a:t>
            </a:r>
          </a:p>
          <a:p>
            <a:pPr eaLnBrk="1" hangingPunct="1">
              <a:defRPr/>
            </a:pPr>
            <a:r>
              <a:rPr lang="en-US" sz="2000" dirty="0" smtClean="0">
                <a:latin typeface="Verdana" pitchFamily="34" charset="0"/>
                <a:ea typeface="Verdana" pitchFamily="34" charset="0"/>
                <a:cs typeface="Verdana" pitchFamily="34" charset="0"/>
              </a:rPr>
              <a:t>Enhance vTools               </a:t>
            </a:r>
            <a:r>
              <a:rPr lang="en-US" sz="2000" dirty="0" smtClean="0">
                <a:latin typeface="Verdana" pitchFamily="34" charset="0"/>
                <a:ea typeface="Verdana" pitchFamily="34" charset="0"/>
                <a:cs typeface="Verdana" pitchFamily="34" charset="0"/>
              </a:rPr>
              <a:t>	</a:t>
            </a:r>
            <a:r>
              <a:rPr lang="en-US" sz="1600" dirty="0" smtClean="0">
                <a:latin typeface="Verdana" pitchFamily="34" charset="0"/>
                <a:ea typeface="Verdana" pitchFamily="34" charset="0"/>
                <a:cs typeface="Verdana" pitchFamily="34" charset="0"/>
              </a:rPr>
              <a:t>(</a:t>
            </a:r>
            <a:r>
              <a:rPr lang="en-US" sz="1600" dirty="0" smtClean="0">
                <a:latin typeface="Verdana" pitchFamily="34" charset="0"/>
                <a:ea typeface="Verdana" pitchFamily="34" charset="0"/>
                <a:cs typeface="Verdana" pitchFamily="34" charset="0"/>
              </a:rPr>
              <a:t>SC14 Recommendation)</a:t>
            </a:r>
            <a:endParaRPr lang="en-US" sz="16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52911577"/>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66713" y="46313"/>
            <a:ext cx="8777287" cy="1030287"/>
          </a:xfrm>
        </p:spPr>
        <p:txBody>
          <a:bodyPr/>
          <a:lstStyle/>
          <a:p>
            <a:r>
              <a:rPr lang="en-US" altLang="en-US" sz="3100" dirty="0" smtClean="0">
                <a:latin typeface="Verdana" pitchFamily="34" charset="0"/>
              </a:rPr>
              <a:t>Additional Items under Consideration</a:t>
            </a:r>
            <a:endParaRPr lang="en-SG" altLang="en-US" sz="3100" dirty="0" smtClean="0">
              <a:latin typeface="Verdana" pitchFamily="34" charset="0"/>
            </a:endParaRPr>
          </a:p>
        </p:txBody>
      </p:sp>
      <p:sp>
        <p:nvSpPr>
          <p:cNvPr id="34819" name="Content Placeholder 2"/>
          <p:cNvSpPr>
            <a:spLocks noGrp="1"/>
          </p:cNvSpPr>
          <p:nvPr>
            <p:ph sz="half" idx="11"/>
          </p:nvPr>
        </p:nvSpPr>
        <p:spPr>
          <a:xfrm>
            <a:off x="366713" y="1366563"/>
            <a:ext cx="8453437" cy="4924425"/>
          </a:xfrm>
        </p:spPr>
        <p:txBody>
          <a:bodyPr/>
          <a:lstStyle/>
          <a:p>
            <a:r>
              <a:rPr lang="en-US" altLang="en-US" dirty="0" smtClean="0">
                <a:latin typeface="Verdana" pitchFamily="34" charset="0"/>
              </a:rPr>
              <a:t>Fine-tune Collabratec to meet needs of “practitioners”</a:t>
            </a:r>
          </a:p>
          <a:p>
            <a:r>
              <a:rPr lang="en-US" altLang="en-US" dirty="0" smtClean="0">
                <a:latin typeface="Verdana" pitchFamily="34" charset="0"/>
              </a:rPr>
              <a:t>Working group to identify models for IEEE global offices to provide baseline support to volunteers and geo-units</a:t>
            </a:r>
          </a:p>
          <a:p>
            <a:r>
              <a:rPr lang="en-US" altLang="en-US" dirty="0" smtClean="0">
                <a:latin typeface="Verdana" pitchFamily="34" charset="0"/>
              </a:rPr>
              <a:t>Joint </a:t>
            </a:r>
            <a:r>
              <a:rPr lang="en-US" altLang="en-US" dirty="0" err="1" smtClean="0">
                <a:latin typeface="Verdana" pitchFamily="34" charset="0"/>
              </a:rPr>
              <a:t>Adhoc</a:t>
            </a:r>
            <a:r>
              <a:rPr lang="en-US" altLang="en-US" dirty="0" smtClean="0">
                <a:latin typeface="Verdana" pitchFamily="34" charset="0"/>
              </a:rPr>
              <a:t> Committee (MGA, TA, EA, …) to focus on young professionals &amp; practitioners with pilots in 2015</a:t>
            </a:r>
          </a:p>
          <a:p>
            <a:r>
              <a:rPr lang="en-US" altLang="en-US" dirty="0" smtClean="0">
                <a:latin typeface="Verdana" pitchFamily="34" charset="0"/>
              </a:rPr>
              <a:t>Young Professional tracks at regional conferences</a:t>
            </a:r>
          </a:p>
          <a:p>
            <a:r>
              <a:rPr lang="en-US" altLang="en-US" dirty="0" smtClean="0">
                <a:latin typeface="Verdana" pitchFamily="34" charset="0"/>
              </a:rPr>
              <a:t>Develop Cookbooks and capture staff knowledge helpful to volunteers</a:t>
            </a:r>
          </a:p>
          <a:p>
            <a:r>
              <a:rPr lang="en-US" altLang="en-US" dirty="0" smtClean="0">
                <a:latin typeface="Verdana" pitchFamily="34" charset="0"/>
              </a:rPr>
              <a:t>Making VLT recordings more accessible to volunteer community</a:t>
            </a:r>
            <a:endParaRPr lang="en-SG" altLang="en-US" dirty="0" smtClean="0">
              <a:latin typeface="Verdana" pitchFamily="34" charset="0"/>
            </a:endParaRPr>
          </a:p>
        </p:txBody>
      </p:sp>
      <p:sp>
        <p:nvSpPr>
          <p:cNvPr id="34820" name="Date Placeholder 3"/>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defTabSz="45720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defTabSz="4572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defTabSz="4572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defTabSz="4572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r>
              <a:rPr lang="en-US" altLang="en-US" sz="1000" smtClean="0">
                <a:solidFill>
                  <a:srgbClr val="898989"/>
                </a:solidFill>
                <a:latin typeface="Arial" pitchFamily="34" charset="0"/>
              </a:rPr>
              <a:t>IEEE Board of Directors Meeting - 13-14 January 2012</a:t>
            </a:r>
          </a:p>
        </p:txBody>
      </p:sp>
      <p:sp>
        <p:nvSpPr>
          <p:cNvPr id="34821" name="Slide Number Placeholder 4"/>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defTabSz="45720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defTabSz="4572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defTabSz="4572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defTabSz="4572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EED51799-B54E-4486-9EF2-C98B0CAD8BF5}" type="slidenum">
              <a:rPr lang="en-US" altLang="en-US" sz="1000">
                <a:solidFill>
                  <a:srgbClr val="898989"/>
                </a:solidFill>
                <a:latin typeface="Arial" pitchFamily="34" charset="0"/>
              </a:rPr>
              <a:pPr>
                <a:spcBef>
                  <a:spcPct val="0"/>
                </a:spcBef>
                <a:buClrTx/>
                <a:buSzTx/>
                <a:buFontTx/>
                <a:buNone/>
              </a:pPr>
              <a:t>34</a:t>
            </a:fld>
            <a:endParaRPr lang="en-US" altLang="en-US" sz="1000">
              <a:solidFill>
                <a:srgbClr val="898989"/>
              </a:solidFill>
              <a:latin typeface="Arial" pitchFamily="34" charset="0"/>
            </a:endParaRPr>
          </a:p>
        </p:txBody>
      </p:sp>
    </p:spTree>
    <p:extLst>
      <p:ext uri="{BB962C8B-B14F-4D97-AF65-F5344CB8AC3E}">
        <p14:creationId xmlns:p14="http://schemas.microsoft.com/office/powerpoint/2010/main" val="1595767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812800" y="1879600"/>
            <a:ext cx="7772400" cy="1143000"/>
          </a:xfrm>
        </p:spPr>
        <p:txBody>
          <a:bodyPr/>
          <a:lstStyle/>
          <a:p>
            <a:pPr algn="ctr"/>
            <a:r>
              <a:rPr lang="en-US" altLang="en-US" smtClean="0">
                <a:solidFill>
                  <a:schemeClr val="accent1"/>
                </a:solidFill>
              </a:rPr>
              <a:t>End of Presentation</a:t>
            </a:r>
            <a:endParaRPr lang="en-US" altLang="en-US" b="0" smtClean="0">
              <a:solidFill>
                <a:schemeClr val="accent1"/>
              </a:solidFill>
            </a:endParaRPr>
          </a:p>
        </p:txBody>
      </p:sp>
      <p:sp>
        <p:nvSpPr>
          <p:cNvPr id="3584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17777EB5-7DE0-4EA8-9A03-2785D3E15A4B}" type="datetime1">
              <a:rPr lang="en-US" altLang="en-US" sz="1000">
                <a:solidFill>
                  <a:schemeClr val="accent1"/>
                </a:solidFill>
                <a:latin typeface="Arial" pitchFamily="34" charset="0"/>
              </a:rPr>
              <a:pPr>
                <a:spcBef>
                  <a:spcPct val="0"/>
                </a:spcBef>
                <a:buClrTx/>
                <a:buSzTx/>
                <a:buFontTx/>
                <a:buNone/>
              </a:pPr>
              <a:t>1/24/2015</a:t>
            </a:fld>
            <a:endParaRPr lang="en-US" altLang="en-US" sz="1000">
              <a:solidFill>
                <a:schemeClr val="accent1"/>
              </a:solidFill>
              <a:latin typeface="Arial" pitchFamily="34" charset="0"/>
            </a:endParaRPr>
          </a:p>
        </p:txBody>
      </p:sp>
      <p:sp>
        <p:nvSpPr>
          <p:cNvPr id="35844"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ＭＳ Ｐゴシック" pitchFamily="34" charset="-128"/>
              </a:defRPr>
            </a:lvl1pPr>
            <a:lvl2pPr marL="742950" indent="-285750">
              <a:spcBef>
                <a:spcPct val="20000"/>
              </a:spcBef>
              <a:buClr>
                <a:srgbClr val="595959"/>
              </a:buClr>
              <a:buChar char="–"/>
              <a:defRPr sz="2000">
                <a:solidFill>
                  <a:schemeClr val="tx1"/>
                </a:solidFill>
                <a:latin typeface="Verdana" pitchFamily="34" charset="0"/>
                <a:ea typeface="ＭＳ Ｐゴシック"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ＭＳ Ｐゴシック" pitchFamily="34" charset="-128"/>
              </a:defRPr>
            </a:lvl3pPr>
            <a:lvl4pPr marL="1600200" indent="-228600">
              <a:spcBef>
                <a:spcPct val="20000"/>
              </a:spcBef>
              <a:buClr>
                <a:srgbClr val="595959"/>
              </a:buClr>
              <a:buChar char="–"/>
              <a:defRPr sz="1600">
                <a:solidFill>
                  <a:schemeClr val="tx1"/>
                </a:solidFill>
                <a:latin typeface="Verdana" pitchFamily="34" charset="0"/>
                <a:ea typeface="ＭＳ Ｐゴシック"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ＭＳ Ｐゴシック" pitchFamily="34" charset="-128"/>
              </a:defRPr>
            </a:lvl9pPr>
          </a:lstStyle>
          <a:p>
            <a:pPr>
              <a:spcBef>
                <a:spcPct val="0"/>
              </a:spcBef>
              <a:buClrTx/>
              <a:buSzTx/>
              <a:buFontTx/>
              <a:buNone/>
            </a:pPr>
            <a:fld id="{E68DDC47-91A5-49BA-A5D5-19C2BA9E2B33}" type="slidenum">
              <a:rPr lang="en-US" altLang="en-US" sz="1000">
                <a:solidFill>
                  <a:schemeClr val="accent1"/>
                </a:solidFill>
                <a:latin typeface="Arial" pitchFamily="34" charset="0"/>
              </a:rPr>
              <a:pPr>
                <a:spcBef>
                  <a:spcPct val="0"/>
                </a:spcBef>
                <a:buClrTx/>
                <a:buSzTx/>
                <a:buFontTx/>
                <a:buNone/>
              </a:pPr>
              <a:t>35</a:t>
            </a:fld>
            <a:endParaRPr lang="en-US" altLang="en-US" sz="1000">
              <a:solidFill>
                <a:schemeClr val="accent1"/>
              </a:solidFill>
              <a:latin typeface="Arial" pitchFamily="34" charset="0"/>
            </a:endParaRPr>
          </a:p>
        </p:txBody>
      </p:sp>
    </p:spTree>
    <p:extLst>
      <p:ext uri="{BB962C8B-B14F-4D97-AF65-F5344CB8AC3E}">
        <p14:creationId xmlns:p14="http://schemas.microsoft.com/office/powerpoint/2010/main" val="30423328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8060" y="255408"/>
            <a:ext cx="8926512" cy="533400"/>
          </a:xfrm>
        </p:spPr>
        <p:txBody>
          <a:bodyPr/>
          <a:lstStyle/>
          <a:p>
            <a:r>
              <a:rPr lang="en-US" altLang="en-US" sz="2400" dirty="0" smtClean="0"/>
              <a:t>Jim Jefferies</a:t>
            </a:r>
            <a:br>
              <a:rPr lang="en-US" altLang="en-US" sz="2400" dirty="0" smtClean="0"/>
            </a:br>
            <a:r>
              <a:rPr lang="en-US" altLang="en-US" sz="2400" dirty="0" smtClean="0"/>
              <a:t>2015 IEEE-USA President</a:t>
            </a:r>
            <a:endParaRPr lang="en-US" altLang="en-US" sz="2400" dirty="0" smtClean="0"/>
          </a:p>
        </p:txBody>
      </p:sp>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36</a:t>
            </a:fld>
            <a:endParaRPr lang="en-US" altLang="en-US" sz="1000" smtClean="0">
              <a:solidFill>
                <a:srgbClr val="898989"/>
              </a:solidFill>
              <a:latin typeface="Arial" charset="0"/>
            </a:endParaRPr>
          </a:p>
        </p:txBody>
      </p:sp>
      <p:sp>
        <p:nvSpPr>
          <p:cNvPr id="1229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defTabSz="45720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defTabSz="4572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defTabSz="4572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defTabSz="4572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eaLnBrk="1" hangingPunct="1">
              <a:spcBef>
                <a:spcPct val="0"/>
              </a:spcBef>
              <a:buClrTx/>
              <a:buSzTx/>
              <a:buFontTx/>
              <a:buNone/>
            </a:pPr>
            <a:r>
              <a:rPr lang="en-US" altLang="en-US" sz="1000" smtClean="0">
                <a:solidFill>
                  <a:srgbClr val="898989"/>
                </a:solidFill>
                <a:latin typeface="Arial" charset="0"/>
              </a:rPr>
              <a:t>1/19/15</a:t>
            </a:r>
          </a:p>
        </p:txBody>
      </p:sp>
      <p:sp>
        <p:nvSpPr>
          <p:cNvPr id="12293" name="Content Placeholder 2"/>
          <p:cNvSpPr>
            <a:spLocks noGrp="1"/>
          </p:cNvSpPr>
          <p:nvPr>
            <p:ph idx="1"/>
          </p:nvPr>
        </p:nvSpPr>
        <p:spPr>
          <a:xfrm>
            <a:off x="293689" y="1493838"/>
            <a:ext cx="6108681" cy="4862512"/>
          </a:xfrm>
        </p:spPr>
        <p:txBody>
          <a:bodyPr/>
          <a:lstStyle/>
          <a:p>
            <a:r>
              <a:rPr lang="en-US" dirty="0" smtClean="0"/>
              <a:t>33 years at AT&amp;T </a:t>
            </a:r>
            <a:r>
              <a:rPr lang="en-US" dirty="0"/>
              <a:t>and Lucent Technologies </a:t>
            </a:r>
            <a:r>
              <a:rPr lang="en-US" dirty="0" smtClean="0"/>
              <a:t>in </a:t>
            </a:r>
            <a:r>
              <a:rPr lang="en-US" dirty="0"/>
              <a:t>engineering and executive </a:t>
            </a:r>
            <a:r>
              <a:rPr lang="en-US" dirty="0" smtClean="0"/>
              <a:t>positions</a:t>
            </a:r>
          </a:p>
          <a:p>
            <a:pPr lvl="1"/>
            <a:r>
              <a:rPr lang="en-US" dirty="0"/>
              <a:t>F</a:t>
            </a:r>
            <a:r>
              <a:rPr lang="en-US" dirty="0" smtClean="0"/>
              <a:t>iber </a:t>
            </a:r>
            <a:r>
              <a:rPr lang="en-US" dirty="0"/>
              <a:t>optic cable </a:t>
            </a:r>
            <a:r>
              <a:rPr lang="en-US" dirty="0" smtClean="0"/>
              <a:t>development</a:t>
            </a:r>
          </a:p>
          <a:p>
            <a:pPr lvl="1"/>
            <a:r>
              <a:rPr lang="en-US" dirty="0" smtClean="0"/>
              <a:t>Manufacturing</a:t>
            </a:r>
          </a:p>
          <a:p>
            <a:pPr lvl="1"/>
            <a:r>
              <a:rPr lang="en-US" dirty="0" smtClean="0"/>
              <a:t>Quality Assurance</a:t>
            </a:r>
          </a:p>
          <a:p>
            <a:pPr lvl="1"/>
            <a:r>
              <a:rPr lang="en-US" dirty="0" smtClean="0"/>
              <a:t>Supply </a:t>
            </a:r>
            <a:r>
              <a:rPr lang="en-US" dirty="0"/>
              <a:t>Chain </a:t>
            </a:r>
            <a:r>
              <a:rPr lang="en-US" dirty="0" smtClean="0"/>
              <a:t>Management</a:t>
            </a:r>
          </a:p>
          <a:p>
            <a:r>
              <a:rPr lang="en-US" dirty="0"/>
              <a:t>M</a:t>
            </a:r>
            <a:r>
              <a:rPr lang="en-US" dirty="0" smtClean="0"/>
              <a:t>anaged delivery of first </a:t>
            </a:r>
            <a:r>
              <a:rPr lang="en-US" dirty="0"/>
              <a:t>commercial fiber optic cables for the Bell </a:t>
            </a:r>
            <a:r>
              <a:rPr lang="en-US" dirty="0" smtClean="0"/>
              <a:t>System</a:t>
            </a:r>
          </a:p>
        </p:txBody>
      </p:sp>
      <p:pic>
        <p:nvPicPr>
          <p:cNvPr id="44034" name="Picture 2" descr="http://www.ieeeusa.org/volunteers/portraits/JimJeffer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370" y="1493838"/>
            <a:ext cx="2606875" cy="345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162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8060" y="255408"/>
            <a:ext cx="8926512" cy="533400"/>
          </a:xfrm>
        </p:spPr>
        <p:txBody>
          <a:bodyPr/>
          <a:lstStyle/>
          <a:p>
            <a:r>
              <a:rPr lang="en-US" altLang="en-US" sz="2400" dirty="0" smtClean="0"/>
              <a:t>Jim Jefferies</a:t>
            </a:r>
            <a:br>
              <a:rPr lang="en-US" altLang="en-US" sz="2400" dirty="0" smtClean="0"/>
            </a:br>
            <a:r>
              <a:rPr lang="en-US" altLang="en-US" sz="2400" dirty="0" smtClean="0"/>
              <a:t>2015 IEEE-USA President</a:t>
            </a:r>
            <a:endParaRPr lang="en-US" altLang="en-US" sz="2400" dirty="0" smtClean="0"/>
          </a:p>
        </p:txBody>
      </p:sp>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37</a:t>
            </a:fld>
            <a:endParaRPr lang="en-US" altLang="en-US" sz="1000" smtClean="0">
              <a:solidFill>
                <a:srgbClr val="898989"/>
              </a:solidFill>
              <a:latin typeface="Arial" charset="0"/>
            </a:endParaRPr>
          </a:p>
        </p:txBody>
      </p:sp>
      <p:sp>
        <p:nvSpPr>
          <p:cNvPr id="1229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defTabSz="45720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defTabSz="4572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defTabSz="4572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defTabSz="4572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eaLnBrk="1" hangingPunct="1">
              <a:spcBef>
                <a:spcPct val="0"/>
              </a:spcBef>
              <a:buClrTx/>
              <a:buSzTx/>
              <a:buFontTx/>
              <a:buNone/>
            </a:pPr>
            <a:r>
              <a:rPr lang="en-US" altLang="en-US" sz="1000" smtClean="0">
                <a:solidFill>
                  <a:srgbClr val="898989"/>
                </a:solidFill>
                <a:latin typeface="Arial" charset="0"/>
              </a:rPr>
              <a:t>1/19/15</a:t>
            </a:r>
          </a:p>
        </p:txBody>
      </p:sp>
      <p:sp>
        <p:nvSpPr>
          <p:cNvPr id="12293" name="Content Placeholder 2"/>
          <p:cNvSpPr>
            <a:spLocks noGrp="1"/>
          </p:cNvSpPr>
          <p:nvPr>
            <p:ph idx="1"/>
          </p:nvPr>
        </p:nvSpPr>
        <p:spPr>
          <a:xfrm>
            <a:off x="293689" y="1493838"/>
            <a:ext cx="6108681" cy="4862512"/>
          </a:xfrm>
        </p:spPr>
        <p:txBody>
          <a:bodyPr/>
          <a:lstStyle/>
          <a:p>
            <a:r>
              <a:rPr lang="en-US" dirty="0" smtClean="0"/>
              <a:t>Entrepreneurial </a:t>
            </a:r>
            <a:r>
              <a:rPr lang="en-US" dirty="0"/>
              <a:t>sector as COO for USBuild.com in San Francisco, </a:t>
            </a:r>
            <a:r>
              <a:rPr lang="en-US" dirty="0" smtClean="0"/>
              <a:t>CA</a:t>
            </a:r>
          </a:p>
          <a:p>
            <a:r>
              <a:rPr lang="en-US" dirty="0"/>
              <a:t>BS in Electrical Engineering </a:t>
            </a:r>
            <a:r>
              <a:rPr lang="en-US" dirty="0" smtClean="0"/>
              <a:t>University </a:t>
            </a:r>
            <a:r>
              <a:rPr lang="en-US" dirty="0"/>
              <a:t>of </a:t>
            </a:r>
            <a:r>
              <a:rPr lang="en-US" dirty="0" smtClean="0"/>
              <a:t>Nebraska</a:t>
            </a:r>
          </a:p>
          <a:p>
            <a:r>
              <a:rPr lang="en-US" dirty="0" smtClean="0"/>
              <a:t>MS </a:t>
            </a:r>
            <a:r>
              <a:rPr lang="en-US" dirty="0"/>
              <a:t>in Engineering Science </a:t>
            </a:r>
            <a:r>
              <a:rPr lang="en-US" dirty="0" smtClean="0"/>
              <a:t>	 Clarkson University</a:t>
            </a:r>
          </a:p>
          <a:p>
            <a:r>
              <a:rPr lang="en-US" dirty="0" smtClean="0"/>
              <a:t>Sloan Fellow at Stanford </a:t>
            </a:r>
            <a:r>
              <a:rPr lang="en-US" dirty="0"/>
              <a:t>University Graduate School of </a:t>
            </a:r>
            <a:r>
              <a:rPr lang="en-US" dirty="0" smtClean="0"/>
              <a:t>Business, MS </a:t>
            </a:r>
            <a:r>
              <a:rPr lang="en-US" dirty="0"/>
              <a:t>in </a:t>
            </a:r>
            <a:r>
              <a:rPr lang="en-US" dirty="0" smtClean="0"/>
              <a:t>Management</a:t>
            </a:r>
            <a:endParaRPr lang="en-US" dirty="0"/>
          </a:p>
        </p:txBody>
      </p:sp>
      <p:pic>
        <p:nvPicPr>
          <p:cNvPr id="44034" name="Picture 2" descr="http://www.ieeeusa.org/volunteers/portraits/JimJeffer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370" y="1493838"/>
            <a:ext cx="2606875" cy="345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3078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Overview</a:t>
            </a:r>
            <a:endParaRPr lang="en-US" dirty="0"/>
          </a:p>
        </p:txBody>
      </p:sp>
      <p:sp>
        <p:nvSpPr>
          <p:cNvPr id="9" name="Content Placeholder 8"/>
          <p:cNvSpPr>
            <a:spLocks noGrp="1"/>
          </p:cNvSpPr>
          <p:nvPr>
            <p:ph sz="quarter" idx="14"/>
          </p:nvPr>
        </p:nvSpPr>
        <p:spPr/>
        <p:txBody>
          <a:bodyPr>
            <a:normAutofit/>
          </a:bodyPr>
          <a:lstStyle/>
          <a:p>
            <a:pPr lvl="0"/>
            <a:r>
              <a:rPr lang="en-US" dirty="0" smtClean="0"/>
              <a:t>What is IEEE-USA?</a:t>
            </a:r>
          </a:p>
          <a:p>
            <a:pPr lvl="0"/>
            <a:r>
              <a:rPr lang="en-US" dirty="0" smtClean="0"/>
              <a:t>Career &amp; Member Services</a:t>
            </a:r>
          </a:p>
          <a:p>
            <a:pPr lvl="0"/>
            <a:r>
              <a:rPr lang="en-US" dirty="0" smtClean="0"/>
              <a:t>Government Relations &amp; Policy</a:t>
            </a:r>
          </a:p>
          <a:p>
            <a:pPr lvl="0"/>
            <a:r>
              <a:rPr lang="en-US" dirty="0" smtClean="0"/>
              <a:t>Communications</a:t>
            </a:r>
          </a:p>
          <a:p>
            <a:pPr lvl="0"/>
            <a:r>
              <a:rPr lang="en-US" dirty="0" smtClean="0"/>
              <a:t>Your Questions</a:t>
            </a:r>
            <a:endParaRPr lang="en-US" dirty="0"/>
          </a:p>
        </p:txBody>
      </p:sp>
    </p:spTree>
    <p:extLst>
      <p:ext uri="{BB962C8B-B14F-4D97-AF65-F5344CB8AC3E}">
        <p14:creationId xmlns:p14="http://schemas.microsoft.com/office/powerpoint/2010/main" val="3961814253"/>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ea typeface="ＭＳ Ｐゴシック" pitchFamily="34" charset="-128"/>
              </a:rPr>
              <a:t>IEEE History of </a:t>
            </a:r>
            <a:br>
              <a:rPr lang="en-US" dirty="0" smtClean="0">
                <a:ea typeface="ＭＳ Ｐゴシック" pitchFamily="34" charset="-128"/>
              </a:rPr>
            </a:br>
            <a:r>
              <a:rPr lang="en-US" dirty="0" smtClean="0">
                <a:ea typeface="ＭＳ Ｐゴシック" pitchFamily="34" charset="-128"/>
              </a:rPr>
              <a:t>Professional Activities</a:t>
            </a:r>
          </a:p>
        </p:txBody>
      </p:sp>
      <p:sp>
        <p:nvSpPr>
          <p:cNvPr id="18435" name="Content Placeholder 2"/>
          <p:cNvSpPr>
            <a:spLocks noGrp="1"/>
          </p:cNvSpPr>
          <p:nvPr>
            <p:ph sz="quarter" idx="14"/>
          </p:nvPr>
        </p:nvSpPr>
        <p:spPr/>
        <p:txBody>
          <a:bodyPr>
            <a:normAutofit/>
          </a:bodyPr>
          <a:lstStyle/>
          <a:p>
            <a:r>
              <a:rPr lang="en-US" dirty="0" smtClean="0">
                <a:ea typeface="ＭＳ Ｐゴシック" pitchFamily="34" charset="-128"/>
              </a:rPr>
              <a:t>In 1973, IEEE-United States Activities Committee was established to address employment and national policy issues of concern to U.S. IEEE members. </a:t>
            </a:r>
            <a:endParaRPr lang="en-US" dirty="0">
              <a:ea typeface="ＭＳ Ｐゴシック" pitchFamily="34" charset="-128"/>
            </a:endParaRPr>
          </a:p>
          <a:p>
            <a:r>
              <a:rPr lang="en-US" dirty="0" smtClean="0">
                <a:ea typeface="ＭＳ Ｐゴシック" pitchFamily="34" charset="-128"/>
              </a:rPr>
              <a:t>The mission of IEEE-USA is to recommend policies and </a:t>
            </a:r>
            <a:r>
              <a:rPr lang="en-US" i="1" u="sng" dirty="0" smtClean="0">
                <a:ea typeface="ＭＳ Ｐゴシック" pitchFamily="34" charset="-128"/>
              </a:rPr>
              <a:t>implement programs specifically intended to serve and benefit the </a:t>
            </a:r>
            <a:r>
              <a:rPr lang="en-US" b="1" i="1" u="sng" dirty="0" smtClean="0">
                <a:ea typeface="ＭＳ Ｐゴシック" pitchFamily="34" charset="-128"/>
              </a:rPr>
              <a:t>members</a:t>
            </a:r>
            <a:r>
              <a:rPr lang="en-US" i="1" u="sng" dirty="0" smtClean="0">
                <a:ea typeface="ＭＳ Ｐゴシック" pitchFamily="34" charset="-128"/>
              </a:rPr>
              <a:t>, the </a:t>
            </a:r>
            <a:r>
              <a:rPr lang="en-US" b="1" i="1" u="sng" dirty="0" smtClean="0">
                <a:ea typeface="ＭＳ Ｐゴシック" pitchFamily="34" charset="-128"/>
              </a:rPr>
              <a:t>profession</a:t>
            </a:r>
            <a:r>
              <a:rPr lang="en-US" i="1" u="sng" dirty="0" smtClean="0">
                <a:ea typeface="ＭＳ Ｐゴシック" pitchFamily="34" charset="-128"/>
              </a:rPr>
              <a:t>, and the </a:t>
            </a:r>
            <a:r>
              <a:rPr lang="en-US" b="1" i="1" u="sng" dirty="0" smtClean="0">
                <a:ea typeface="ＭＳ Ｐゴシック" pitchFamily="34" charset="-128"/>
              </a:rPr>
              <a:t>public</a:t>
            </a:r>
            <a:r>
              <a:rPr lang="en-US" i="1" u="sng" dirty="0" smtClean="0">
                <a:ea typeface="ＭＳ Ｐゴシック" pitchFamily="34" charset="-128"/>
              </a:rPr>
              <a:t> in the United States in appropriate professional areas of economic, ethical, legislative, social and technology policy concern</a:t>
            </a:r>
            <a:r>
              <a:rPr lang="en-US" dirty="0" smtClean="0">
                <a:ea typeface="ＭＳ Ｐゴシック" pitchFamily="34" charset="-128"/>
              </a:rPr>
              <a:t>.</a:t>
            </a:r>
          </a:p>
        </p:txBody>
      </p:sp>
    </p:spTree>
    <p:extLst>
      <p:ext uri="{BB962C8B-B14F-4D97-AF65-F5344CB8AC3E}">
        <p14:creationId xmlns:p14="http://schemas.microsoft.com/office/powerpoint/2010/main" val="1924539873"/>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4</a:t>
            </a:fld>
            <a:endParaRPr lang="en-US" altLang="en-US" sz="1000" smtClean="0">
              <a:solidFill>
                <a:srgbClr val="898989"/>
              </a:solidFill>
              <a:latin typeface="Arial" charset="0"/>
            </a:endParaRPr>
          </a:p>
        </p:txBody>
      </p:sp>
      <p:sp>
        <p:nvSpPr>
          <p:cNvPr id="1229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defTabSz="45720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defTabSz="4572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defTabSz="4572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defTabSz="4572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defTabSz="4572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eaLnBrk="1" hangingPunct="1">
              <a:spcBef>
                <a:spcPct val="0"/>
              </a:spcBef>
              <a:buClrTx/>
              <a:buSzTx/>
              <a:buFontTx/>
              <a:buNone/>
            </a:pPr>
            <a:r>
              <a:rPr lang="en-US" altLang="en-US" sz="1000" smtClean="0">
                <a:solidFill>
                  <a:srgbClr val="898989"/>
                </a:solidFill>
                <a:latin typeface="Arial" charset="0"/>
              </a:rPr>
              <a:t>1/19/15</a:t>
            </a:r>
          </a:p>
        </p:txBody>
      </p:sp>
      <p:sp>
        <p:nvSpPr>
          <p:cNvPr id="12293" name="Content Placeholder 2"/>
          <p:cNvSpPr>
            <a:spLocks noGrp="1"/>
          </p:cNvSpPr>
          <p:nvPr>
            <p:ph idx="1"/>
          </p:nvPr>
        </p:nvSpPr>
        <p:spPr>
          <a:xfrm>
            <a:off x="293688" y="1493838"/>
            <a:ext cx="6432421" cy="3284537"/>
          </a:xfrm>
        </p:spPr>
        <p:txBody>
          <a:bodyPr/>
          <a:lstStyle/>
          <a:p>
            <a:r>
              <a:rPr lang="en-US" dirty="0" smtClean="0"/>
              <a:t>Member </a:t>
            </a:r>
            <a:r>
              <a:rPr lang="en-US" dirty="0"/>
              <a:t>of IEEE’s strategy committee, overseeing </a:t>
            </a:r>
            <a:r>
              <a:rPr lang="en-US" dirty="0" smtClean="0"/>
              <a:t>role </a:t>
            </a:r>
            <a:r>
              <a:rPr lang="en-US" dirty="0"/>
              <a:t>of IEEE in global public </a:t>
            </a:r>
            <a:r>
              <a:rPr lang="en-US" dirty="0" smtClean="0"/>
              <a:t>policy</a:t>
            </a:r>
            <a:endParaRPr lang="en-US" dirty="0"/>
          </a:p>
          <a:p>
            <a:r>
              <a:rPr lang="en-US" dirty="0" smtClean="0"/>
              <a:t>Received 2003 </a:t>
            </a:r>
            <a:r>
              <a:rPr lang="en-US" dirty="0"/>
              <a:t>Marie R. </a:t>
            </a:r>
            <a:r>
              <a:rPr lang="en-US" dirty="0" err="1"/>
              <a:t>Pistilli</a:t>
            </a:r>
            <a:r>
              <a:rPr lang="en-US" dirty="0"/>
              <a:t> Women in Electronic Design Automation Achievement Award and authored </a:t>
            </a:r>
            <a:r>
              <a:rPr lang="en-US" i="1" dirty="0"/>
              <a:t>The Ten Commandments for Effective Standards: Practical Insights for Creating Technical </a:t>
            </a:r>
            <a:r>
              <a:rPr lang="en-US" i="1" dirty="0" smtClean="0"/>
              <a:t>Standards</a:t>
            </a:r>
          </a:p>
          <a:p>
            <a:r>
              <a:rPr lang="en-US" dirty="0" smtClean="0"/>
              <a:t>BS </a:t>
            </a:r>
            <a:r>
              <a:rPr lang="en-US" dirty="0"/>
              <a:t>in engineering science with an electronic engineering concentration from California Polytechnic State </a:t>
            </a:r>
            <a:r>
              <a:rPr lang="en-US" dirty="0" smtClean="0"/>
              <a:t>University</a:t>
            </a:r>
            <a:endParaRPr lang="en-US" dirty="0"/>
          </a:p>
          <a:p>
            <a:endParaRPr lang="en-US" altLang="en-US" sz="2400" dirty="0" smtClean="0"/>
          </a:p>
        </p:txBody>
      </p:sp>
      <p:sp>
        <p:nvSpPr>
          <p:cNvPr id="9" name="Content Placeholder 2"/>
          <p:cNvSpPr txBox="1">
            <a:spLocks/>
          </p:cNvSpPr>
          <p:nvPr/>
        </p:nvSpPr>
        <p:spPr bwMode="auto">
          <a:xfrm>
            <a:off x="284163" y="4606925"/>
            <a:ext cx="8666162"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bg2"/>
              </a:buClr>
              <a:buSzPct val="80000"/>
              <a:buFontTx/>
              <a:buBlip>
                <a:blip r:embed="rId2"/>
              </a:buBlip>
              <a:defRPr sz="20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lr>
                <a:schemeClr val="tx1">
                  <a:lumMod val="65000"/>
                  <a:lumOff val="35000"/>
                </a:schemeClr>
              </a:buClr>
              <a:buChar char="–"/>
              <a:defRPr sz="2000">
                <a:solidFill>
                  <a:schemeClr val="tx1"/>
                </a:solidFill>
                <a:latin typeface="+mn-lt"/>
                <a:ea typeface="MS PGothic" pitchFamily="34" charset="-128"/>
                <a:cs typeface="ＭＳ Ｐゴシック"/>
              </a:defRPr>
            </a:lvl2pPr>
            <a:lvl3pPr marL="1143000" indent="-228600" algn="l" rtl="0" eaLnBrk="0" fontAlgn="base" hangingPunct="0">
              <a:spcBef>
                <a:spcPct val="20000"/>
              </a:spcBef>
              <a:spcAft>
                <a:spcPct val="0"/>
              </a:spcAft>
              <a:buClr>
                <a:schemeClr val="tx1">
                  <a:lumMod val="65000"/>
                  <a:lumOff val="35000"/>
                </a:schemeClr>
              </a:buClr>
              <a:buFont typeface="Wingdings" pitchFamily="2" charset="2"/>
              <a:buChar char="§"/>
              <a:defRPr>
                <a:solidFill>
                  <a:schemeClr val="tx1"/>
                </a:solidFill>
                <a:latin typeface="+mn-lt"/>
                <a:ea typeface="MS PGothic" pitchFamily="34" charset="-128"/>
                <a:cs typeface="ＭＳ Ｐゴシック"/>
              </a:defRPr>
            </a:lvl3pPr>
            <a:lvl4pPr marL="1600200" indent="-228600" algn="l" rtl="0" eaLnBrk="0" fontAlgn="base" hangingPunct="0">
              <a:spcBef>
                <a:spcPct val="20000"/>
              </a:spcBef>
              <a:spcAft>
                <a:spcPct val="0"/>
              </a:spcAft>
              <a:buClr>
                <a:schemeClr val="tx1">
                  <a:lumMod val="65000"/>
                  <a:lumOff val="35000"/>
                </a:schemeClr>
              </a:buClr>
              <a:buChar char="–"/>
              <a:defRPr sz="1600">
                <a:solidFill>
                  <a:schemeClr val="tx1"/>
                </a:solidFill>
                <a:latin typeface="+mn-lt"/>
                <a:ea typeface="MS PGothic" pitchFamily="34" charset="-128"/>
                <a:cs typeface="ＭＳ Ｐゴシック"/>
              </a:defRPr>
            </a:lvl4pPr>
            <a:lvl5pPr marL="2057400" indent="-228600" algn="l" rtl="0" eaLnBrk="0" fontAlgn="base" hangingPunct="0">
              <a:spcBef>
                <a:spcPct val="20000"/>
              </a:spcBef>
              <a:spcAft>
                <a:spcPct val="0"/>
              </a:spcAft>
              <a:buClr>
                <a:schemeClr val="tx1">
                  <a:lumMod val="65000"/>
                  <a:lumOff val="35000"/>
                </a:schemeClr>
              </a:buClr>
              <a:buFont typeface="Wingdings" pitchFamily="2" charset="2"/>
              <a:buChar char="§"/>
              <a:defRPr sz="1400">
                <a:solidFill>
                  <a:schemeClr val="tx1"/>
                </a:solidFill>
                <a:latin typeface="+mn-lt"/>
                <a:ea typeface="MS PGothic" pitchFamily="34" charset="-128"/>
                <a:cs typeface="ＭＳ Ｐゴシック"/>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a:lstStyle>
          <a:p>
            <a:pPr>
              <a:defRPr/>
            </a:pPr>
            <a:endParaRPr lang="en-US" sz="2400" kern="0"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6109" y="1493838"/>
            <a:ext cx="2286000" cy="3200400"/>
          </a:xfrm>
          <a:prstGeom prst="rect">
            <a:avLst/>
          </a:prstGeom>
        </p:spPr>
      </p:pic>
      <p:sp>
        <p:nvSpPr>
          <p:cNvPr id="10" name="Title 1"/>
          <p:cNvSpPr>
            <a:spLocks noGrp="1"/>
          </p:cNvSpPr>
          <p:nvPr>
            <p:ph type="title"/>
          </p:nvPr>
        </p:nvSpPr>
        <p:spPr>
          <a:xfrm>
            <a:off x="211756" y="255408"/>
            <a:ext cx="8882816" cy="533400"/>
          </a:xfrm>
        </p:spPr>
        <p:txBody>
          <a:bodyPr/>
          <a:lstStyle/>
          <a:p>
            <a:r>
              <a:rPr lang="en-US" altLang="en-US" sz="2400" dirty="0" smtClean="0"/>
              <a:t>Karen </a:t>
            </a:r>
            <a:r>
              <a:rPr lang="en-US" altLang="en-US" sz="2400" dirty="0" err="1" smtClean="0"/>
              <a:t>Bartleson</a:t>
            </a:r>
            <a:r>
              <a:rPr lang="en-US" altLang="en-US" sz="2400" dirty="0" smtClean="0"/>
              <a:t/>
            </a:r>
            <a:br>
              <a:rPr lang="en-US" altLang="en-US" sz="2400" dirty="0" smtClean="0"/>
            </a:br>
            <a:r>
              <a:rPr lang="en-US" altLang="en-US" sz="2400" dirty="0" smtClean="0"/>
              <a:t>2016 IEEE </a:t>
            </a:r>
            <a:r>
              <a:rPr lang="en-US" altLang="en-US" sz="2400" dirty="0" smtClean="0"/>
              <a:t>President-Elect Candidate</a:t>
            </a:r>
          </a:p>
        </p:txBody>
      </p:sp>
    </p:spTree>
    <p:extLst>
      <p:ext uri="{BB962C8B-B14F-4D97-AF65-F5344CB8AC3E}">
        <p14:creationId xmlns:p14="http://schemas.microsoft.com/office/powerpoint/2010/main" val="30788206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think of </a:t>
            </a:r>
            <a:br>
              <a:rPr lang="en-US" dirty="0" smtClean="0"/>
            </a:br>
            <a:r>
              <a:rPr lang="en-US" dirty="0" smtClean="0"/>
              <a:t>when you think IEEE-USA?</a:t>
            </a:r>
            <a:endParaRPr lang="en-US" dirty="0"/>
          </a:p>
        </p:txBody>
      </p:sp>
      <p:pic>
        <p:nvPicPr>
          <p:cNvPr id="5" name="Picture 4" descr="Screen Shot 2014-10-06 at 2.28.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859" y="1795978"/>
            <a:ext cx="6066970" cy="3821353"/>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10416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Overview of </a:t>
            </a:r>
            <a:br>
              <a:rPr lang="en-US" dirty="0" smtClean="0"/>
            </a:br>
            <a:r>
              <a:rPr lang="en-US" dirty="0" smtClean="0"/>
              <a:t>Career Resources</a:t>
            </a:r>
            <a:endParaRPr lang="en-US" dirty="0"/>
          </a:p>
        </p:txBody>
      </p:sp>
    </p:spTree>
    <p:extLst>
      <p:ext uri="{BB962C8B-B14F-4D97-AF65-F5344CB8AC3E}">
        <p14:creationId xmlns:p14="http://schemas.microsoft.com/office/powerpoint/2010/main" val="3898069429"/>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Career and Professional Resources</a:t>
            </a:r>
            <a:endParaRPr lang="en-US" dirty="0"/>
          </a:p>
        </p:txBody>
      </p:sp>
      <p:graphicFrame>
        <p:nvGraphicFramePr>
          <p:cNvPr id="7" name="Content Placeholder 6"/>
          <p:cNvGraphicFramePr>
            <a:graphicFrameLocks noGrp="1"/>
          </p:cNvGraphicFramePr>
          <p:nvPr>
            <p:ph sz="quarter" idx="14"/>
            <p:extLst>
              <p:ext uri="{D42A27DB-BD31-4B8C-83A1-F6EECF244321}">
                <p14:modId xmlns:p14="http://schemas.microsoft.com/office/powerpoint/2010/main" val="2267370915"/>
              </p:ext>
            </p:extLst>
          </p:nvPr>
        </p:nvGraphicFramePr>
        <p:xfrm>
          <a:off x="160408" y="1455169"/>
          <a:ext cx="8778875" cy="4686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8130435"/>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Navigator</a:t>
            </a:r>
            <a:endParaRPr lang="en-US" dirty="0"/>
          </a:p>
        </p:txBody>
      </p:sp>
      <p:sp>
        <p:nvSpPr>
          <p:cNvPr id="4" name="Title 1"/>
          <p:cNvSpPr txBox="1">
            <a:spLocks/>
          </p:cNvSpPr>
          <p:nvPr/>
        </p:nvSpPr>
        <p:spPr bwMode="auto">
          <a:xfrm>
            <a:off x="365125" y="5323314"/>
            <a:ext cx="4724400" cy="63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2pPr>
            <a:lvl3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3pPr>
            <a:lvl4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4pPr>
            <a:lvl5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5pPr>
            <a:lvl6pPr marL="4572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6pPr>
            <a:lvl7pPr marL="9144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7pPr>
            <a:lvl8pPr marL="13716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8pPr>
            <a:lvl9pPr marL="18288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9pPr>
          </a:lstStyle>
          <a:p>
            <a:r>
              <a:rPr lang="en-US" sz="2000" dirty="0" smtClean="0">
                <a:solidFill>
                  <a:schemeClr val="tx1"/>
                </a:solidFill>
                <a:ea typeface="ＭＳ Ｐゴシック" pitchFamily="34" charset="-128"/>
              </a:rPr>
              <a:t>www.ieeeusa.org/careers </a:t>
            </a:r>
            <a:endParaRPr lang="en-US" sz="2000" dirty="0">
              <a:solidFill>
                <a:schemeClr val="tx1"/>
              </a:solidFill>
            </a:endParaRPr>
          </a:p>
        </p:txBody>
      </p:sp>
      <p:sp>
        <p:nvSpPr>
          <p:cNvPr id="6" name="Rectangle 6"/>
          <p:cNvSpPr txBox="1">
            <a:spLocks noChangeArrowheads="1"/>
          </p:cNvSpPr>
          <p:nvPr/>
        </p:nvSpPr>
        <p:spPr>
          <a:xfrm>
            <a:off x="4456796" y="1644001"/>
            <a:ext cx="4023815" cy="4525963"/>
          </a:xfrm>
          <a:prstGeom prst="rect">
            <a:avLst/>
          </a:prstGeom>
        </p:spPr>
        <p:txBody>
          <a:bodyPr/>
          <a:lstStyle>
            <a:lvl1pPr marL="347472" indent="-347472" algn="l" defTabSz="457200" rtl="0" eaLnBrk="1" latinLnBrk="0" hangingPunct="1">
              <a:spcBef>
                <a:spcPts val="1800"/>
              </a:spcBef>
              <a:buSzPct val="135000"/>
              <a:buFontTx/>
              <a:buBlip>
                <a:blip r:embed="rId2"/>
              </a:buBlip>
              <a:defRPr sz="2400" kern="1200">
                <a:solidFill>
                  <a:schemeClr val="tx1"/>
                </a:solidFill>
                <a:latin typeface="+mn-lt"/>
                <a:ea typeface="+mn-ea"/>
                <a:cs typeface="+mn-cs"/>
              </a:defRPr>
            </a:lvl1pPr>
            <a:lvl2pPr marL="594360" indent="-182880" algn="l" defTabSz="457200" rtl="0" eaLnBrk="1" latinLnBrk="0" hangingPunct="1">
              <a:spcBef>
                <a:spcPts val="800"/>
              </a:spcBef>
              <a:buClr>
                <a:schemeClr val="tx1">
                  <a:lumMod val="65000"/>
                  <a:lumOff val="35000"/>
                </a:schemeClr>
              </a:buClr>
              <a:buFont typeface="Lucida Grande"/>
              <a:buChar char="–"/>
              <a:defRPr sz="2000" kern="1200">
                <a:solidFill>
                  <a:schemeClr val="tx1"/>
                </a:solidFill>
                <a:latin typeface="+mn-lt"/>
                <a:ea typeface="+mn-ea"/>
                <a:cs typeface="+mn-cs"/>
              </a:defRPr>
            </a:lvl2pPr>
            <a:lvl3pPr marL="822960" indent="-182880" algn="l" defTabSz="457200" rtl="0" eaLnBrk="1" latinLnBrk="0" hangingPunct="1">
              <a:spcBef>
                <a:spcPts val="700"/>
              </a:spcBef>
              <a:buClr>
                <a:schemeClr val="tx1">
                  <a:lumMod val="65000"/>
                  <a:lumOff val="35000"/>
                </a:schemeClr>
              </a:buClr>
              <a:buFont typeface="Wingdings" charset="2"/>
              <a:buChar char="§"/>
              <a:defRPr sz="1800" kern="1200">
                <a:solidFill>
                  <a:schemeClr val="tx1"/>
                </a:solidFill>
                <a:latin typeface="+mn-lt"/>
                <a:ea typeface="+mn-ea"/>
                <a:cs typeface="+mn-cs"/>
              </a:defRPr>
            </a:lvl3pPr>
            <a:lvl4pPr marL="1051560" indent="-182880" algn="l" defTabSz="457200" rtl="0" eaLnBrk="1" latinLnBrk="0" hangingPunct="1">
              <a:spcBef>
                <a:spcPts val="600"/>
              </a:spcBef>
              <a:buClr>
                <a:schemeClr val="tx1">
                  <a:lumMod val="65000"/>
                  <a:lumOff val="35000"/>
                </a:schemeClr>
              </a:buClr>
              <a:buFont typeface="Arial"/>
              <a:buChar char="–"/>
              <a:defRPr sz="1600" kern="1200">
                <a:solidFill>
                  <a:schemeClr val="tx1"/>
                </a:solidFill>
                <a:latin typeface="+mn-lt"/>
                <a:ea typeface="+mn-ea"/>
                <a:cs typeface="+mn-cs"/>
              </a:defRPr>
            </a:lvl4pPr>
            <a:lvl5pPr marL="1234440" indent="-182880" algn="l" defTabSz="457200" rtl="0" eaLnBrk="1" latinLnBrk="0" hangingPunct="1">
              <a:spcBef>
                <a:spcPts val="600"/>
              </a:spcBef>
              <a:buClr>
                <a:schemeClr val="tx1">
                  <a:lumMod val="50000"/>
                  <a:lumOff val="50000"/>
                </a:schemeClr>
              </a:buClr>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ea typeface="ＭＳ Ｐゴシック" pitchFamily="34" charset="-128"/>
              </a:rPr>
              <a:t>One Stop Shopping</a:t>
            </a:r>
          </a:p>
          <a:p>
            <a:pPr lvl="1"/>
            <a:r>
              <a:rPr lang="en-US" sz="2400" dirty="0" smtClean="0">
                <a:ea typeface="ＭＳ Ｐゴシック" pitchFamily="34" charset="-128"/>
              </a:rPr>
              <a:t>Employment Assistance</a:t>
            </a:r>
          </a:p>
          <a:p>
            <a:pPr lvl="1"/>
            <a:r>
              <a:rPr lang="en-US" sz="2400" dirty="0" smtClean="0">
                <a:ea typeface="ＭＳ Ｐゴシック" pitchFamily="34" charset="-128"/>
              </a:rPr>
              <a:t>Career Development</a:t>
            </a:r>
          </a:p>
          <a:p>
            <a:pPr lvl="1"/>
            <a:r>
              <a:rPr lang="en-US" sz="2400" dirty="0" smtClean="0">
                <a:ea typeface="ＭＳ Ｐゴシック" pitchFamily="34" charset="-128"/>
              </a:rPr>
              <a:t>Consulting</a:t>
            </a:r>
          </a:p>
          <a:p>
            <a:pPr lvl="1"/>
            <a:r>
              <a:rPr lang="en-US" sz="2400" dirty="0" smtClean="0">
                <a:ea typeface="ＭＳ Ｐゴシック" pitchFamily="34" charset="-128"/>
              </a:rPr>
              <a:t>Business Needs</a:t>
            </a:r>
          </a:p>
          <a:p>
            <a:pPr lvl="1"/>
            <a:r>
              <a:rPr lang="en-US" sz="2400" dirty="0" smtClean="0">
                <a:ea typeface="ＭＳ Ｐゴシック" pitchFamily="34" charset="-128"/>
              </a:rPr>
              <a:t>Products &amp; Services</a:t>
            </a:r>
          </a:p>
        </p:txBody>
      </p:sp>
      <p:pic>
        <p:nvPicPr>
          <p:cNvPr id="7" name="Picture 6"/>
          <p:cNvPicPr>
            <a:picLocks noChangeArrowheads="1"/>
          </p:cNvPicPr>
          <p:nvPr/>
        </p:nvPicPr>
        <p:blipFill rotWithShape="1">
          <a:blip r:embed="rId3">
            <a:extLst>
              <a:ext uri="{28A0092B-C50C-407E-A947-70E740481C1C}">
                <a14:useLocalDpi xmlns:a14="http://schemas.microsoft.com/office/drawing/2010/main" val="0"/>
              </a:ext>
            </a:extLst>
          </a:blip>
          <a:srcRect l="19419" t="7886" r="20492" b="17825"/>
          <a:stretch/>
        </p:blipFill>
        <p:spPr bwMode="auto">
          <a:xfrm>
            <a:off x="457200" y="1523999"/>
            <a:ext cx="3621742" cy="3703495"/>
          </a:xfrm>
          <a:prstGeom prst="rect">
            <a:avLst/>
          </a:prstGeom>
          <a:noFill/>
          <a:ln w="9525">
            <a:solidFill>
              <a:schemeClr val="bg1">
                <a:lumMod val="9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63453818"/>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Salary Service</a:t>
            </a:r>
            <a:endParaRPr lang="en-US" dirty="0"/>
          </a:p>
        </p:txBody>
      </p:sp>
      <p:sp>
        <p:nvSpPr>
          <p:cNvPr id="4" name="Title 1"/>
          <p:cNvSpPr txBox="1">
            <a:spLocks/>
          </p:cNvSpPr>
          <p:nvPr/>
        </p:nvSpPr>
        <p:spPr bwMode="auto">
          <a:xfrm>
            <a:off x="365125" y="5531223"/>
            <a:ext cx="8438216" cy="5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2pPr>
            <a:lvl3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3pPr>
            <a:lvl4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4pPr>
            <a:lvl5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5pPr>
            <a:lvl6pPr marL="4572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6pPr>
            <a:lvl7pPr marL="9144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7pPr>
            <a:lvl8pPr marL="13716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8pPr>
            <a:lvl9pPr marL="18288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9pPr>
          </a:lstStyle>
          <a:p>
            <a:r>
              <a:rPr lang="en-US" sz="2000" dirty="0" smtClean="0">
                <a:solidFill>
                  <a:schemeClr val="tx1"/>
                </a:solidFill>
              </a:rPr>
              <a:t>salaryservice.ieeeusa.org</a:t>
            </a:r>
            <a:endParaRPr lang="en-US" sz="2000" b="0" dirty="0">
              <a:solidFill>
                <a:schemeClr val="tx1"/>
              </a:solidFill>
            </a:endParaRPr>
          </a:p>
        </p:txBody>
      </p:sp>
      <p:sp>
        <p:nvSpPr>
          <p:cNvPr id="5" name="Rectangle 5"/>
          <p:cNvSpPr txBox="1">
            <a:spLocks noChangeArrowheads="1"/>
          </p:cNvSpPr>
          <p:nvPr/>
        </p:nvSpPr>
        <p:spPr>
          <a:xfrm>
            <a:off x="5118754" y="1576565"/>
            <a:ext cx="3572809" cy="1953284"/>
          </a:xfrm>
          <a:prstGeom prst="rect">
            <a:avLst/>
          </a:prstGeom>
        </p:spPr>
        <p:txBody>
          <a:bodyPr vert="horz" lIns="91440" tIns="45720" rIns="91440" bIns="45720" rtlCol="0">
            <a:normAutofit/>
          </a:bodyPr>
          <a:lstStyle>
            <a:lvl1pPr marL="347472" indent="-347472" algn="l" defTabSz="457200" rtl="0" eaLnBrk="1" latinLnBrk="0" hangingPunct="1">
              <a:spcBef>
                <a:spcPts val="1800"/>
              </a:spcBef>
              <a:buSzPct val="135000"/>
              <a:buFontTx/>
              <a:buBlip>
                <a:blip r:embed="rId2"/>
              </a:buBlip>
              <a:defRPr sz="2400" kern="1200">
                <a:solidFill>
                  <a:schemeClr val="tx1"/>
                </a:solidFill>
                <a:latin typeface="+mn-lt"/>
                <a:ea typeface="+mn-ea"/>
                <a:cs typeface="+mn-cs"/>
              </a:defRPr>
            </a:lvl1pPr>
            <a:lvl2pPr marL="594360" indent="-182880" algn="l" defTabSz="457200" rtl="0" eaLnBrk="1" latinLnBrk="0" hangingPunct="1">
              <a:spcBef>
                <a:spcPts val="800"/>
              </a:spcBef>
              <a:buClr>
                <a:schemeClr val="tx1">
                  <a:lumMod val="65000"/>
                  <a:lumOff val="35000"/>
                </a:schemeClr>
              </a:buClr>
              <a:buFont typeface="Lucida Grande"/>
              <a:buChar char="–"/>
              <a:defRPr sz="2000" kern="1200">
                <a:solidFill>
                  <a:schemeClr val="tx1"/>
                </a:solidFill>
                <a:latin typeface="+mn-lt"/>
                <a:ea typeface="+mn-ea"/>
                <a:cs typeface="+mn-cs"/>
              </a:defRPr>
            </a:lvl2pPr>
            <a:lvl3pPr marL="822960" indent="-182880" algn="l" defTabSz="457200" rtl="0" eaLnBrk="1" latinLnBrk="0" hangingPunct="1">
              <a:spcBef>
                <a:spcPts val="700"/>
              </a:spcBef>
              <a:buClr>
                <a:schemeClr val="tx1">
                  <a:lumMod val="65000"/>
                  <a:lumOff val="35000"/>
                </a:schemeClr>
              </a:buClr>
              <a:buFont typeface="Wingdings" charset="2"/>
              <a:buChar char="§"/>
              <a:defRPr sz="1800" kern="1200">
                <a:solidFill>
                  <a:schemeClr val="tx1"/>
                </a:solidFill>
                <a:latin typeface="+mn-lt"/>
                <a:ea typeface="+mn-ea"/>
                <a:cs typeface="+mn-cs"/>
              </a:defRPr>
            </a:lvl3pPr>
            <a:lvl4pPr marL="1051560" indent="-182880" algn="l" defTabSz="457200" rtl="0" eaLnBrk="1" latinLnBrk="0" hangingPunct="1">
              <a:spcBef>
                <a:spcPts val="600"/>
              </a:spcBef>
              <a:buClr>
                <a:schemeClr val="tx1">
                  <a:lumMod val="65000"/>
                  <a:lumOff val="35000"/>
                </a:schemeClr>
              </a:buClr>
              <a:buFont typeface="Arial"/>
              <a:buChar char="–"/>
              <a:defRPr sz="1600" kern="1200">
                <a:solidFill>
                  <a:schemeClr val="tx1"/>
                </a:solidFill>
                <a:latin typeface="+mn-lt"/>
                <a:ea typeface="+mn-ea"/>
                <a:cs typeface="+mn-cs"/>
              </a:defRPr>
            </a:lvl4pPr>
            <a:lvl5pPr marL="1234440" indent="-182880" algn="l" defTabSz="457200" rtl="0" eaLnBrk="1" latinLnBrk="0" hangingPunct="1">
              <a:spcBef>
                <a:spcPts val="600"/>
              </a:spcBef>
              <a:buClr>
                <a:schemeClr val="tx1">
                  <a:lumMod val="50000"/>
                  <a:lumOff val="50000"/>
                </a:schemeClr>
              </a:buClr>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600"/>
              </a:spcBef>
            </a:pPr>
            <a:r>
              <a:rPr lang="en-US" dirty="0" smtClean="0">
                <a:ea typeface="ＭＳ Ｐゴシック" pitchFamily="34" charset="-128"/>
              </a:rPr>
              <a:t>Salary Calculator</a:t>
            </a:r>
          </a:p>
          <a:p>
            <a:pPr>
              <a:lnSpc>
                <a:spcPct val="90000"/>
              </a:lnSpc>
              <a:spcBef>
                <a:spcPts val="600"/>
              </a:spcBef>
            </a:pPr>
            <a:r>
              <a:rPr lang="en-US" dirty="0" smtClean="0">
                <a:ea typeface="ＭＳ Ｐゴシック" pitchFamily="34" charset="-128"/>
              </a:rPr>
              <a:t>Salary &amp; Benefits Reports</a:t>
            </a:r>
            <a:endParaRPr lang="en-US" dirty="0">
              <a:ea typeface="ＭＳ Ｐゴシック" pitchFamily="34" charset="-128"/>
            </a:endParaRPr>
          </a:p>
          <a:p>
            <a:pPr>
              <a:lnSpc>
                <a:spcPct val="90000"/>
              </a:lnSpc>
              <a:spcBef>
                <a:spcPts val="600"/>
              </a:spcBef>
            </a:pPr>
            <a:r>
              <a:rPr lang="en-US" dirty="0" smtClean="0">
                <a:ea typeface="ＭＳ Ｐゴシック" pitchFamily="34" charset="-128"/>
              </a:rPr>
              <a:t>Salary Report by Technical Discipline</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1468989"/>
            <a:ext cx="3346263" cy="2394799"/>
          </a:xfrm>
          <a:prstGeom prst="rect">
            <a:avLst/>
          </a:prstGeom>
          <a:noFill/>
          <a:ln w="9525">
            <a:solidFill>
              <a:schemeClr val="bg1">
                <a:lumMod val="9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7" name="Slide Number Placeholder 2"/>
          <p:cNvSpPr txBox="1">
            <a:spLocks/>
          </p:cNvSpPr>
          <p:nvPr/>
        </p:nvSpPr>
        <p:spPr>
          <a:xfrm>
            <a:off x="444366" y="6356350"/>
            <a:ext cx="35860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solidFill>
                <a:schemeClr val="bg1">
                  <a:lumMod val="50000"/>
                </a:schemeClr>
              </a:solidFill>
            </a:endParaRPr>
          </a:p>
        </p:txBody>
      </p:sp>
      <p:pic>
        <p:nvPicPr>
          <p:cNvPr id="8" name="Picture 7" descr="http://www.ieeeusa.org/communications/ebooks/images/package-covers.jpg"/>
          <p:cNvPicPr>
            <a:picLocks noChangeAspect="1" noChangeArrowheads="1"/>
          </p:cNvPicPr>
          <p:nvPr/>
        </p:nvPicPr>
        <p:blipFill rotWithShape="1">
          <a:blip r:embed="rId4">
            <a:extLst>
              <a:ext uri="{28A0092B-C50C-407E-A947-70E740481C1C}">
                <a14:useLocalDpi xmlns:a14="http://schemas.microsoft.com/office/drawing/2010/main" val="0"/>
              </a:ext>
            </a:extLst>
          </a:blip>
          <a:srcRect l="12736" t="7964" r="13168" b="19569"/>
          <a:stretch/>
        </p:blipFill>
        <p:spPr bwMode="auto">
          <a:xfrm>
            <a:off x="1681164" y="2263587"/>
            <a:ext cx="2903069" cy="3200401"/>
          </a:xfrm>
          <a:prstGeom prst="rect">
            <a:avLst/>
          </a:prstGeom>
          <a:noFill/>
          <a:ln>
            <a:solidFill>
              <a:schemeClr val="bg1">
                <a:lumMod val="9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989831"/>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JobSite</a:t>
            </a:r>
            <a:endParaRPr lang="en-US" dirty="0"/>
          </a:p>
        </p:txBody>
      </p:sp>
      <p:sp>
        <p:nvSpPr>
          <p:cNvPr id="14" name="Content Placeholder 12"/>
          <p:cNvSpPr>
            <a:spLocks noGrp="1"/>
          </p:cNvSpPr>
          <p:nvPr>
            <p:ph idx="4294967295"/>
          </p:nvPr>
        </p:nvSpPr>
        <p:spPr>
          <a:xfrm>
            <a:off x="5668029" y="1587478"/>
            <a:ext cx="3023534" cy="3827204"/>
          </a:xfrm>
          <a:prstGeom prst="rect">
            <a:avLst/>
          </a:prstGeom>
        </p:spPr>
        <p:txBody>
          <a:bodyPr/>
          <a:lstStyle/>
          <a:p>
            <a:pPr>
              <a:spcBef>
                <a:spcPts val="0"/>
              </a:spcBef>
            </a:pPr>
            <a:r>
              <a:rPr lang="en-US" sz="2000" dirty="0" smtClean="0"/>
              <a:t>Completely re-designed for better usability</a:t>
            </a:r>
          </a:p>
          <a:p>
            <a:pPr>
              <a:spcBef>
                <a:spcPts val="0"/>
              </a:spcBef>
            </a:pPr>
            <a:r>
              <a:rPr lang="en-US" sz="2000" dirty="0"/>
              <a:t>Adds additional resources for job </a:t>
            </a:r>
            <a:r>
              <a:rPr lang="en-US" sz="2000" dirty="0" smtClean="0"/>
              <a:t>seekers</a:t>
            </a:r>
          </a:p>
          <a:p>
            <a:pPr>
              <a:spcBef>
                <a:spcPts val="0"/>
              </a:spcBef>
            </a:pPr>
            <a:r>
              <a:rPr lang="en-US" sz="2000" dirty="0"/>
              <a:t>Thousands of jobs from organizations around the world</a:t>
            </a:r>
          </a:p>
          <a:p>
            <a:pPr>
              <a:spcBef>
                <a:spcPts val="0"/>
              </a:spcBef>
            </a:pPr>
            <a:r>
              <a:rPr lang="en-US" sz="2000" dirty="0"/>
              <a:t>Internship Opportunities</a:t>
            </a:r>
          </a:p>
          <a:p>
            <a:pPr>
              <a:spcBef>
                <a:spcPts val="0"/>
              </a:spcBef>
            </a:pPr>
            <a:endParaRPr lang="en-US" sz="2000" dirty="0"/>
          </a:p>
          <a:p>
            <a:pPr>
              <a:spcBef>
                <a:spcPts val="0"/>
              </a:spcBef>
            </a:pPr>
            <a:endParaRPr lang="en-US" sz="2000" dirty="0" smtClean="0"/>
          </a:p>
        </p:txBody>
      </p:sp>
      <p:pic>
        <p:nvPicPr>
          <p:cNvPr id="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872" t="21409" r="57214" b="36753"/>
          <a:stretch/>
        </p:blipFill>
        <p:spPr bwMode="auto">
          <a:xfrm>
            <a:off x="365125" y="1499415"/>
            <a:ext cx="4529604" cy="1934380"/>
          </a:xfrm>
          <a:prstGeom prst="rect">
            <a:avLst/>
          </a:prstGeom>
          <a:solidFill>
            <a:srgbClr val="FFFFFF">
              <a:shade val="85000"/>
            </a:srgbClr>
          </a:solidFill>
          <a:ln w="9525">
            <a:solidFill>
              <a:schemeClr val="bg1">
                <a:lumMod val="95000"/>
              </a:schemeClr>
            </a:solidFill>
            <a:miter lim="800000"/>
            <a:headEnd/>
            <a:tailEnd/>
          </a:ln>
          <a:effectLst>
            <a:outerShdw blurRad="50800" dist="38100" dir="2700000" algn="tl" rotWithShape="0">
              <a:prstClr val="black">
                <a:alpha val="40000"/>
              </a:prstClr>
            </a:outerShdw>
          </a:effectLst>
          <a:extLst/>
        </p:spPr>
      </p:pic>
      <p:sp>
        <p:nvSpPr>
          <p:cNvPr id="16" name="Content Placeholder 12"/>
          <p:cNvSpPr txBox="1">
            <a:spLocks/>
          </p:cNvSpPr>
          <p:nvPr/>
        </p:nvSpPr>
        <p:spPr>
          <a:xfrm>
            <a:off x="5088230" y="1644952"/>
            <a:ext cx="3660658" cy="2761947"/>
          </a:xfrm>
          <a:prstGeom prst="rect">
            <a:avLst/>
          </a:prstGeom>
          <a:ln>
            <a:noFill/>
          </a:ln>
        </p:spPr>
        <p:txBody>
          <a:bodyPr/>
          <a:lstStyle>
            <a:lvl1pPr marL="342900" indent="-342900" algn="l" defTabSz="457200" rtl="0" eaLnBrk="1" latinLnBrk="0" hangingPunct="1">
              <a:spcBef>
                <a:spcPts val="1800"/>
              </a:spcBef>
              <a:buSzPct val="135000"/>
              <a:buFontTx/>
              <a:buBlip>
                <a:blip r:embed="rId3"/>
              </a:buBlip>
              <a:defRPr sz="2200" b="0" kern="1200" baseline="0">
                <a:solidFill>
                  <a:srgbClr val="000000"/>
                </a:solidFill>
                <a:latin typeface="Verdana"/>
                <a:ea typeface="+mn-ea"/>
                <a:cs typeface="Verdana"/>
              </a:defRPr>
            </a:lvl1pPr>
            <a:lvl2pPr marL="594360" indent="-182880" algn="l" defTabSz="457200" rtl="0" eaLnBrk="1" latinLnBrk="0" hangingPunct="1">
              <a:spcBef>
                <a:spcPts val="1000"/>
              </a:spcBef>
              <a:buClr>
                <a:schemeClr val="tx1">
                  <a:lumMod val="50000"/>
                  <a:lumOff val="50000"/>
                </a:schemeClr>
              </a:buClr>
              <a:buFont typeface="Lucida Grande"/>
              <a:buChar char="–"/>
              <a:defRPr sz="1800" kern="1200" baseline="0">
                <a:solidFill>
                  <a:schemeClr val="tx1"/>
                </a:solidFill>
                <a:latin typeface="+mn-lt"/>
                <a:ea typeface="+mn-ea"/>
                <a:cs typeface="+mn-cs"/>
              </a:defRPr>
            </a:lvl2pPr>
            <a:lvl3pPr marL="822960" indent="-182880" algn="l" defTabSz="457200" rtl="0" eaLnBrk="1" latinLnBrk="0" hangingPunct="1">
              <a:spcBef>
                <a:spcPts val="800"/>
              </a:spcBef>
              <a:buClr>
                <a:schemeClr val="tx1">
                  <a:lumMod val="50000"/>
                  <a:lumOff val="50000"/>
                </a:schemeClr>
              </a:buClr>
              <a:buFont typeface="Lucida Grande"/>
              <a:buChar char="–"/>
              <a:defRPr sz="1800" kern="1200" baseline="0">
                <a:solidFill>
                  <a:schemeClr val="tx1"/>
                </a:solidFill>
                <a:latin typeface="+mn-lt"/>
                <a:ea typeface="+mn-ea"/>
                <a:cs typeface="+mn-cs"/>
              </a:defRPr>
            </a:lvl3pPr>
            <a:lvl4pPr marL="1051560" indent="-182880" algn="l" defTabSz="457200" rtl="0" eaLnBrk="1" latinLnBrk="0" hangingPunct="1">
              <a:spcBef>
                <a:spcPts val="800"/>
              </a:spcBef>
              <a:buClr>
                <a:schemeClr val="tx1">
                  <a:lumMod val="50000"/>
                  <a:lumOff val="50000"/>
                </a:schemeClr>
              </a:buClr>
              <a:buFont typeface="Arial"/>
              <a:buChar char="–"/>
              <a:defRPr sz="1500" kern="1200" baseline="0">
                <a:solidFill>
                  <a:schemeClr val="tx1"/>
                </a:solidFill>
                <a:latin typeface="+mn-lt"/>
                <a:ea typeface="+mn-ea"/>
                <a:cs typeface="+mn-cs"/>
              </a:defRPr>
            </a:lvl4pPr>
            <a:lvl5pPr marL="1234440" indent="-182880" algn="l" defTabSz="457200" rtl="0" eaLnBrk="1" latinLnBrk="0" hangingPunct="1">
              <a:spcBef>
                <a:spcPts val="800"/>
              </a:spcBef>
              <a:buClr>
                <a:schemeClr val="tx1">
                  <a:lumMod val="50000"/>
                  <a:lumOff val="50000"/>
                </a:schemeClr>
              </a:buClr>
              <a:buFont typeface="Wingdings" charset="2"/>
              <a:buChar char="§"/>
              <a:defRPr sz="14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a:spcBef>
                <a:spcPts val="0"/>
              </a:spcBef>
            </a:pPr>
            <a:endParaRPr lang="en-US" sz="2000" dirty="0"/>
          </a:p>
        </p:txBody>
      </p:sp>
      <p:sp>
        <p:nvSpPr>
          <p:cNvPr id="28" name="Title 1"/>
          <p:cNvSpPr txBox="1">
            <a:spLocks/>
          </p:cNvSpPr>
          <p:nvPr/>
        </p:nvSpPr>
        <p:spPr bwMode="auto">
          <a:xfrm>
            <a:off x="365125" y="5602687"/>
            <a:ext cx="8438216" cy="5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2pPr>
            <a:lvl3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3pPr>
            <a:lvl4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4pPr>
            <a:lvl5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5pPr>
            <a:lvl6pPr marL="4572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6pPr>
            <a:lvl7pPr marL="9144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7pPr>
            <a:lvl8pPr marL="13716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8pPr>
            <a:lvl9pPr marL="18288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9pPr>
          </a:lstStyle>
          <a:p>
            <a:r>
              <a:rPr lang="en-US" sz="2000" dirty="0" smtClean="0">
                <a:solidFill>
                  <a:schemeClr val="tx1"/>
                </a:solidFill>
              </a:rPr>
              <a:t>careers.ieee.org</a:t>
            </a:r>
            <a:endParaRPr lang="en-US" sz="2000" b="0" dirty="0">
              <a:solidFill>
                <a:schemeClr val="tx1"/>
              </a:solidFill>
            </a:endParaRPr>
          </a:p>
        </p:txBody>
      </p:sp>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t="2722" r="-1397"/>
          <a:stretch/>
        </p:blipFill>
        <p:spPr>
          <a:xfrm>
            <a:off x="633837" y="3025924"/>
            <a:ext cx="4610516" cy="2478405"/>
          </a:xfrm>
          <a:prstGeom prst="rect">
            <a:avLst/>
          </a:prstGeom>
          <a:ln>
            <a:solidFill>
              <a:schemeClr val="bg1">
                <a:lumMod val="95000"/>
              </a:schemeClr>
            </a:solidFill>
          </a:ln>
          <a:effectLst/>
        </p:spPr>
      </p:pic>
    </p:spTree>
    <p:extLst>
      <p:ext uri="{BB962C8B-B14F-4D97-AF65-F5344CB8AC3E}">
        <p14:creationId xmlns:p14="http://schemas.microsoft.com/office/powerpoint/2010/main" val="1261973915"/>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951" y="1443308"/>
            <a:ext cx="4135083" cy="4016187"/>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Consultants Database</a:t>
            </a:r>
            <a:endParaRPr lang="en-US" dirty="0"/>
          </a:p>
        </p:txBody>
      </p:sp>
      <p:sp>
        <p:nvSpPr>
          <p:cNvPr id="4" name="Title 1"/>
          <p:cNvSpPr txBox="1">
            <a:spLocks/>
          </p:cNvSpPr>
          <p:nvPr/>
        </p:nvSpPr>
        <p:spPr bwMode="auto">
          <a:xfrm>
            <a:off x="368132" y="5459495"/>
            <a:ext cx="8325805" cy="7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2pPr>
            <a:lvl3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3pPr>
            <a:lvl4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4pPr>
            <a:lvl5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5pPr>
            <a:lvl6pPr marL="4572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6pPr>
            <a:lvl7pPr marL="9144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7pPr>
            <a:lvl8pPr marL="13716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8pPr>
            <a:lvl9pPr marL="18288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9pPr>
          </a:lstStyle>
          <a:p>
            <a:r>
              <a:rPr lang="en-US" sz="2000" dirty="0" smtClean="0">
                <a:solidFill>
                  <a:schemeClr val="tx1"/>
                </a:solidFill>
              </a:rPr>
              <a:t>ieeeusa.org/business/consultants</a:t>
            </a:r>
            <a:endParaRPr lang="en-US" sz="2000" u="sng" dirty="0">
              <a:solidFill>
                <a:schemeClr val="tx1"/>
              </a:solidFill>
            </a:endParaRPr>
          </a:p>
        </p:txBody>
      </p:sp>
      <p:pic>
        <p:nvPicPr>
          <p:cNvPr id="5" name="Picture 2" descr="https://www.ieeeusa.org/business/consultants/images/consultants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51" y="1488132"/>
            <a:ext cx="3060897" cy="6210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5369857" y="1443308"/>
            <a:ext cx="3729317" cy="4357716"/>
          </a:xfrm>
          <a:prstGeom prst="rect">
            <a:avLst/>
          </a:prstGeom>
        </p:spPr>
        <p:txBody>
          <a:bodyPr>
            <a:normAutofit fontScale="92500" lnSpcReduction="10000"/>
          </a:bodyPr>
          <a:lstStyle>
            <a:lvl1pPr marL="347472" indent="-347472" algn="l" defTabSz="457200" rtl="0" eaLnBrk="1" latinLnBrk="0" hangingPunct="1">
              <a:spcBef>
                <a:spcPts val="1800"/>
              </a:spcBef>
              <a:buSzPct val="135000"/>
              <a:buFontTx/>
              <a:buBlip>
                <a:blip r:embed="rId3"/>
              </a:buBlip>
              <a:defRPr sz="2400" kern="1200">
                <a:solidFill>
                  <a:schemeClr val="tx1"/>
                </a:solidFill>
                <a:latin typeface="+mn-lt"/>
                <a:ea typeface="+mn-ea"/>
                <a:cs typeface="+mn-cs"/>
              </a:defRPr>
            </a:lvl1pPr>
            <a:lvl2pPr marL="594360" indent="-182880" algn="l" defTabSz="457200" rtl="0" eaLnBrk="1" latinLnBrk="0" hangingPunct="1">
              <a:spcBef>
                <a:spcPts val="800"/>
              </a:spcBef>
              <a:buClr>
                <a:schemeClr val="tx1">
                  <a:lumMod val="65000"/>
                  <a:lumOff val="35000"/>
                </a:schemeClr>
              </a:buClr>
              <a:buFont typeface="Lucida Grande"/>
              <a:buChar char="–"/>
              <a:defRPr sz="2000" kern="1200">
                <a:solidFill>
                  <a:schemeClr val="tx1"/>
                </a:solidFill>
                <a:latin typeface="+mn-lt"/>
                <a:ea typeface="+mn-ea"/>
                <a:cs typeface="+mn-cs"/>
              </a:defRPr>
            </a:lvl2pPr>
            <a:lvl3pPr marL="822960" indent="-182880" algn="l" defTabSz="457200" rtl="0" eaLnBrk="1" latinLnBrk="0" hangingPunct="1">
              <a:spcBef>
                <a:spcPts val="700"/>
              </a:spcBef>
              <a:buClr>
                <a:schemeClr val="tx1">
                  <a:lumMod val="65000"/>
                  <a:lumOff val="35000"/>
                </a:schemeClr>
              </a:buClr>
              <a:buFont typeface="Wingdings" charset="2"/>
              <a:buChar char="§"/>
              <a:defRPr sz="1800" kern="1200">
                <a:solidFill>
                  <a:schemeClr val="tx1"/>
                </a:solidFill>
                <a:latin typeface="+mn-lt"/>
                <a:ea typeface="+mn-ea"/>
                <a:cs typeface="+mn-cs"/>
              </a:defRPr>
            </a:lvl3pPr>
            <a:lvl4pPr marL="1051560" indent="-182880" algn="l" defTabSz="457200" rtl="0" eaLnBrk="1" latinLnBrk="0" hangingPunct="1">
              <a:spcBef>
                <a:spcPts val="600"/>
              </a:spcBef>
              <a:buClr>
                <a:schemeClr val="tx1">
                  <a:lumMod val="65000"/>
                  <a:lumOff val="35000"/>
                </a:schemeClr>
              </a:buClr>
              <a:buFont typeface="Arial"/>
              <a:buChar char="–"/>
              <a:defRPr sz="1600" kern="1200">
                <a:solidFill>
                  <a:schemeClr val="tx1"/>
                </a:solidFill>
                <a:latin typeface="+mn-lt"/>
                <a:ea typeface="+mn-ea"/>
                <a:cs typeface="+mn-cs"/>
              </a:defRPr>
            </a:lvl4pPr>
            <a:lvl5pPr marL="1234440" indent="-182880" algn="l" defTabSz="457200" rtl="0" eaLnBrk="1" latinLnBrk="0" hangingPunct="1">
              <a:spcBef>
                <a:spcPts val="600"/>
              </a:spcBef>
              <a:buClr>
                <a:schemeClr val="tx1">
                  <a:lumMod val="50000"/>
                  <a:lumOff val="50000"/>
                </a:schemeClr>
              </a:buClr>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pPr>
            <a:r>
              <a:rPr lang="en-US" sz="2000" dirty="0" smtClean="0">
                <a:ea typeface="ＭＳ Ｐゴシック" pitchFamily="34" charset="-128"/>
              </a:rPr>
              <a:t>Consultants Database</a:t>
            </a:r>
          </a:p>
          <a:p>
            <a:pPr>
              <a:lnSpc>
                <a:spcPct val="120000"/>
              </a:lnSpc>
              <a:spcBef>
                <a:spcPts val="0"/>
              </a:spcBef>
            </a:pPr>
            <a:r>
              <a:rPr lang="en-US" sz="2000" dirty="0" smtClean="0">
                <a:ea typeface="ＭＳ Ｐゴシック" pitchFamily="34" charset="-128"/>
              </a:rPr>
              <a:t>Local Consultants Networks</a:t>
            </a:r>
          </a:p>
          <a:p>
            <a:pPr lvl="1">
              <a:lnSpc>
                <a:spcPct val="120000"/>
              </a:lnSpc>
              <a:spcBef>
                <a:spcPts val="0"/>
              </a:spcBef>
            </a:pPr>
            <a:r>
              <a:rPr lang="en-US" dirty="0" smtClean="0">
                <a:ea typeface="ＭＳ Ｐゴシック" pitchFamily="34" charset="-128"/>
              </a:rPr>
              <a:t>43 U.S. Local Networks </a:t>
            </a:r>
          </a:p>
          <a:p>
            <a:pPr lvl="1">
              <a:lnSpc>
                <a:spcPct val="120000"/>
              </a:lnSpc>
              <a:spcBef>
                <a:spcPts val="0"/>
              </a:spcBef>
            </a:pPr>
            <a:r>
              <a:rPr lang="en-US" dirty="0" smtClean="0">
                <a:ea typeface="ＭＳ Ｐゴシック" pitchFamily="34" charset="-128"/>
              </a:rPr>
              <a:t>8+ Networks Outside of U.S. Consultants Workshop</a:t>
            </a:r>
          </a:p>
          <a:p>
            <a:pPr lvl="1">
              <a:lnSpc>
                <a:spcPct val="120000"/>
              </a:lnSpc>
              <a:spcBef>
                <a:spcPts val="0"/>
              </a:spcBef>
            </a:pPr>
            <a:r>
              <a:rPr lang="en-US" dirty="0" smtClean="0">
                <a:ea typeface="ＭＳ Ｐゴシック" pitchFamily="34" charset="-128"/>
              </a:rPr>
              <a:t>How to Become A Consultant</a:t>
            </a:r>
          </a:p>
          <a:p>
            <a:pPr lvl="1">
              <a:lnSpc>
                <a:spcPct val="120000"/>
              </a:lnSpc>
              <a:spcBef>
                <a:spcPts val="0"/>
              </a:spcBef>
            </a:pPr>
            <a:r>
              <a:rPr lang="en-US" dirty="0" smtClean="0">
                <a:ea typeface="ＭＳ Ｐゴシック" pitchFamily="34" charset="-128"/>
              </a:rPr>
              <a:t>How to Market Yourself</a:t>
            </a:r>
          </a:p>
          <a:p>
            <a:pPr lvl="1">
              <a:lnSpc>
                <a:spcPct val="120000"/>
              </a:lnSpc>
              <a:spcBef>
                <a:spcPts val="0"/>
              </a:spcBef>
            </a:pPr>
            <a:r>
              <a:rPr lang="en-US" dirty="0" smtClean="0">
                <a:ea typeface="ＭＳ Ｐゴシック" pitchFamily="34" charset="-128"/>
              </a:rPr>
              <a:t>Intellectual Property</a:t>
            </a:r>
          </a:p>
          <a:p>
            <a:pPr>
              <a:lnSpc>
                <a:spcPct val="120000"/>
              </a:lnSpc>
              <a:spcBef>
                <a:spcPts val="0"/>
              </a:spcBef>
            </a:pPr>
            <a:r>
              <a:rPr lang="en-US" sz="2000" dirty="0" smtClean="0">
                <a:ea typeface="ＭＳ Ｐゴシック" pitchFamily="34" charset="-128"/>
              </a:rPr>
              <a:t>Quarterly Newsletter</a:t>
            </a:r>
          </a:p>
          <a:p>
            <a:pPr>
              <a:lnSpc>
                <a:spcPct val="120000"/>
              </a:lnSpc>
              <a:spcBef>
                <a:spcPts val="0"/>
              </a:spcBef>
            </a:pPr>
            <a:r>
              <a:rPr lang="en-US" sz="2000" dirty="0" smtClean="0">
                <a:ea typeface="ＭＳ Ｐゴシック" pitchFamily="34" charset="-128"/>
              </a:rPr>
              <a:t>Annual Fee Survey</a:t>
            </a:r>
          </a:p>
        </p:txBody>
      </p:sp>
      <p:pic>
        <p:nvPicPr>
          <p:cNvPr id="7" name="Picture 3"/>
          <p:cNvPicPr>
            <a:picLocks noChangeArrowheads="1"/>
          </p:cNvPicPr>
          <p:nvPr/>
        </p:nvPicPr>
        <p:blipFill rotWithShape="1">
          <a:blip r:embed="rId4">
            <a:extLst>
              <a:ext uri="{28A0092B-C50C-407E-A947-70E740481C1C}">
                <a14:useLocalDpi xmlns:a14="http://schemas.microsoft.com/office/drawing/2010/main" val="0"/>
              </a:ext>
            </a:extLst>
          </a:blip>
          <a:srcRect l="17998" t="14521" r="18223" b="22877"/>
          <a:stretch/>
        </p:blipFill>
        <p:spPr bwMode="auto">
          <a:xfrm>
            <a:off x="466751" y="2142555"/>
            <a:ext cx="4064283" cy="319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1392480"/>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Entrepreneurs </a:t>
            </a:r>
            <a:r>
              <a:rPr lang="en-US" dirty="0" smtClean="0"/>
              <a:t>Activities</a:t>
            </a:r>
            <a:endParaRPr lang="en-US" dirty="0"/>
          </a:p>
        </p:txBody>
      </p:sp>
      <p:sp>
        <p:nvSpPr>
          <p:cNvPr id="4" name="Rectangle 5"/>
          <p:cNvSpPr txBox="1">
            <a:spLocks noChangeArrowheads="1"/>
          </p:cNvSpPr>
          <p:nvPr/>
        </p:nvSpPr>
        <p:spPr>
          <a:xfrm>
            <a:off x="5118754" y="1576565"/>
            <a:ext cx="3572809" cy="3900870"/>
          </a:xfrm>
          <a:prstGeom prst="rect">
            <a:avLst/>
          </a:prstGeom>
        </p:spPr>
        <p:txBody>
          <a:bodyPr vert="horz" lIns="91440" tIns="45720" rIns="91440" bIns="45720" rtlCol="0">
            <a:normAutofit fontScale="92500"/>
          </a:bodyPr>
          <a:lstStyle>
            <a:lvl1pPr marL="347472" indent="-347472" algn="l" defTabSz="457200" rtl="0" eaLnBrk="1" latinLnBrk="0" hangingPunct="1">
              <a:spcBef>
                <a:spcPts val="1800"/>
              </a:spcBef>
              <a:buSzPct val="135000"/>
              <a:buFontTx/>
              <a:buBlip>
                <a:blip r:embed="rId2"/>
              </a:buBlip>
              <a:defRPr sz="2400" kern="1200">
                <a:solidFill>
                  <a:schemeClr val="tx1"/>
                </a:solidFill>
                <a:latin typeface="+mn-lt"/>
                <a:ea typeface="+mn-ea"/>
                <a:cs typeface="+mn-cs"/>
              </a:defRPr>
            </a:lvl1pPr>
            <a:lvl2pPr marL="594360" indent="-182880" algn="l" defTabSz="457200" rtl="0" eaLnBrk="1" latinLnBrk="0" hangingPunct="1">
              <a:spcBef>
                <a:spcPts val="800"/>
              </a:spcBef>
              <a:buClr>
                <a:schemeClr val="tx1">
                  <a:lumMod val="65000"/>
                  <a:lumOff val="35000"/>
                </a:schemeClr>
              </a:buClr>
              <a:buFont typeface="Lucida Grande"/>
              <a:buChar char="–"/>
              <a:defRPr sz="2000" kern="1200">
                <a:solidFill>
                  <a:schemeClr val="tx1"/>
                </a:solidFill>
                <a:latin typeface="+mn-lt"/>
                <a:ea typeface="+mn-ea"/>
                <a:cs typeface="+mn-cs"/>
              </a:defRPr>
            </a:lvl2pPr>
            <a:lvl3pPr marL="822960" indent="-182880" algn="l" defTabSz="457200" rtl="0" eaLnBrk="1" latinLnBrk="0" hangingPunct="1">
              <a:spcBef>
                <a:spcPts val="700"/>
              </a:spcBef>
              <a:buClr>
                <a:schemeClr val="tx1">
                  <a:lumMod val="65000"/>
                  <a:lumOff val="35000"/>
                </a:schemeClr>
              </a:buClr>
              <a:buFont typeface="Wingdings" charset="2"/>
              <a:buChar char="§"/>
              <a:defRPr sz="1800" kern="1200">
                <a:solidFill>
                  <a:schemeClr val="tx1"/>
                </a:solidFill>
                <a:latin typeface="+mn-lt"/>
                <a:ea typeface="+mn-ea"/>
                <a:cs typeface="+mn-cs"/>
              </a:defRPr>
            </a:lvl3pPr>
            <a:lvl4pPr marL="1051560" indent="-182880" algn="l" defTabSz="457200" rtl="0" eaLnBrk="1" latinLnBrk="0" hangingPunct="1">
              <a:spcBef>
                <a:spcPts val="600"/>
              </a:spcBef>
              <a:buClr>
                <a:schemeClr val="tx1">
                  <a:lumMod val="65000"/>
                  <a:lumOff val="35000"/>
                </a:schemeClr>
              </a:buClr>
              <a:buFont typeface="Arial"/>
              <a:buChar char="–"/>
              <a:defRPr sz="1600" kern="1200">
                <a:solidFill>
                  <a:schemeClr val="tx1"/>
                </a:solidFill>
                <a:latin typeface="+mn-lt"/>
                <a:ea typeface="+mn-ea"/>
                <a:cs typeface="+mn-cs"/>
              </a:defRPr>
            </a:lvl4pPr>
            <a:lvl5pPr marL="1234440" indent="-182880" algn="l" defTabSz="457200" rtl="0" eaLnBrk="1" latinLnBrk="0" hangingPunct="1">
              <a:spcBef>
                <a:spcPts val="600"/>
              </a:spcBef>
              <a:buClr>
                <a:schemeClr val="tx1">
                  <a:lumMod val="50000"/>
                  <a:lumOff val="50000"/>
                </a:schemeClr>
              </a:buClr>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600"/>
              </a:spcBef>
            </a:pPr>
            <a:r>
              <a:rPr lang="en-US" dirty="0">
                <a:ea typeface="ＭＳ Ｐゴシック" pitchFamily="34" charset="-128"/>
              </a:rPr>
              <a:t>Establish Local Networks (Guide)</a:t>
            </a:r>
          </a:p>
          <a:p>
            <a:pPr>
              <a:lnSpc>
                <a:spcPct val="90000"/>
              </a:lnSpc>
              <a:spcBef>
                <a:spcPts val="600"/>
              </a:spcBef>
            </a:pPr>
            <a:r>
              <a:rPr lang="en-US" dirty="0">
                <a:ea typeface="ＭＳ Ｐゴシック" pitchFamily="34" charset="-128"/>
              </a:rPr>
              <a:t>Webinars</a:t>
            </a:r>
          </a:p>
          <a:p>
            <a:pPr>
              <a:lnSpc>
                <a:spcPct val="90000"/>
              </a:lnSpc>
              <a:spcBef>
                <a:spcPts val="600"/>
              </a:spcBef>
            </a:pPr>
            <a:r>
              <a:rPr lang="en-US" dirty="0">
                <a:ea typeface="ＭＳ Ｐゴシック" pitchFamily="34" charset="-128"/>
              </a:rPr>
              <a:t>eBooks </a:t>
            </a:r>
          </a:p>
          <a:p>
            <a:pPr>
              <a:lnSpc>
                <a:spcPct val="90000"/>
              </a:lnSpc>
              <a:spcBef>
                <a:spcPts val="600"/>
              </a:spcBef>
            </a:pPr>
            <a:r>
              <a:rPr lang="en-US" dirty="0" err="1">
                <a:ea typeface="ＭＳ Ｐゴシック" pitchFamily="34" charset="-128"/>
              </a:rPr>
              <a:t>TechMatch</a:t>
            </a:r>
            <a:endParaRPr lang="en-US" dirty="0">
              <a:ea typeface="ＭＳ Ｐゴシック" pitchFamily="34" charset="-128"/>
            </a:endParaRPr>
          </a:p>
          <a:p>
            <a:pPr>
              <a:lnSpc>
                <a:spcPct val="90000"/>
              </a:lnSpc>
              <a:spcBef>
                <a:spcPts val="600"/>
              </a:spcBef>
            </a:pPr>
            <a:r>
              <a:rPr lang="en-US" dirty="0">
                <a:ea typeface="ＭＳ Ｐゴシック" pitchFamily="34" charset="-128"/>
              </a:rPr>
              <a:t>LinkedIn</a:t>
            </a:r>
          </a:p>
          <a:p>
            <a:pPr>
              <a:lnSpc>
                <a:spcPct val="90000"/>
              </a:lnSpc>
              <a:spcBef>
                <a:spcPts val="600"/>
              </a:spcBef>
            </a:pPr>
            <a:r>
              <a:rPr lang="en-US" dirty="0">
                <a:ea typeface="ＭＳ Ｐゴシック" pitchFamily="34" charset="-128"/>
              </a:rPr>
              <a:t>SCORE</a:t>
            </a:r>
          </a:p>
          <a:p>
            <a:pPr>
              <a:lnSpc>
                <a:spcPct val="90000"/>
              </a:lnSpc>
              <a:spcBef>
                <a:spcPts val="600"/>
              </a:spcBef>
            </a:pPr>
            <a:r>
              <a:rPr lang="en-US" dirty="0">
                <a:ea typeface="ＭＳ Ｐゴシック" pitchFamily="34" charset="-128"/>
              </a:rPr>
              <a:t>SBA</a:t>
            </a:r>
          </a:p>
          <a:p>
            <a:pPr>
              <a:lnSpc>
                <a:spcPct val="90000"/>
              </a:lnSpc>
              <a:spcBef>
                <a:spcPts val="600"/>
              </a:spcBef>
            </a:pPr>
            <a:r>
              <a:rPr lang="en-US" dirty="0">
                <a:ea typeface="ＭＳ Ｐゴシック" pitchFamily="34" charset="-128"/>
              </a:rPr>
              <a:t>Policy Symposium</a:t>
            </a:r>
          </a:p>
          <a:p>
            <a:pPr>
              <a:lnSpc>
                <a:spcPct val="90000"/>
              </a:lnSpc>
              <a:spcBef>
                <a:spcPts val="600"/>
              </a:spcBef>
            </a:pPr>
            <a:r>
              <a:rPr lang="en-US" dirty="0">
                <a:ea typeface="ＭＳ Ｐゴシック" pitchFamily="34" charset="-128"/>
              </a:rPr>
              <a:t>Entrepreneurs Award</a:t>
            </a:r>
          </a:p>
        </p:txBody>
      </p:sp>
      <p:sp>
        <p:nvSpPr>
          <p:cNvPr id="6" name="Title 1"/>
          <p:cNvSpPr txBox="1">
            <a:spLocks/>
          </p:cNvSpPr>
          <p:nvPr/>
        </p:nvSpPr>
        <p:spPr bwMode="auto">
          <a:xfrm>
            <a:off x="429172" y="5477435"/>
            <a:ext cx="8325805" cy="68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2pPr>
            <a:lvl3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3pPr>
            <a:lvl4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4pPr>
            <a:lvl5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5pPr>
            <a:lvl6pPr marL="4572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6pPr>
            <a:lvl7pPr marL="9144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7pPr>
            <a:lvl8pPr marL="13716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8pPr>
            <a:lvl9pPr marL="18288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9pPr>
          </a:lstStyle>
          <a:p>
            <a:r>
              <a:rPr lang="en-US" sz="2000" dirty="0" smtClean="0">
                <a:solidFill>
                  <a:schemeClr val="tx1"/>
                </a:solidFill>
              </a:rPr>
              <a:t>ieeeusa.org/careers/entrepreneurs</a:t>
            </a:r>
            <a:endParaRPr lang="en-US" sz="2400" u="sng" dirty="0">
              <a:solidFill>
                <a:schemeClr val="tx1"/>
              </a:solidFill>
            </a:endParaRPr>
          </a:p>
        </p:txBody>
      </p:sp>
      <p:sp>
        <p:nvSpPr>
          <p:cNvPr id="7" name="Rectangle 3"/>
          <p:cNvSpPr txBox="1">
            <a:spLocks noChangeArrowheads="1"/>
          </p:cNvSpPr>
          <p:nvPr/>
        </p:nvSpPr>
        <p:spPr>
          <a:xfrm>
            <a:off x="9017959" y="1361365"/>
            <a:ext cx="3998794" cy="4493809"/>
          </a:xfrm>
          <a:prstGeom prst="rect">
            <a:avLst/>
          </a:prstGeom>
        </p:spPr>
        <p:txBody>
          <a:bodyPr>
            <a:noAutofit/>
          </a:bodyPr>
          <a:lstStyle>
            <a:lvl1pPr marL="347472" indent="-347472" algn="l" defTabSz="457200" rtl="0" eaLnBrk="1" latinLnBrk="0" hangingPunct="1">
              <a:spcBef>
                <a:spcPts val="1800"/>
              </a:spcBef>
              <a:buSzPct val="135000"/>
              <a:buFontTx/>
              <a:buBlip>
                <a:blip r:embed="rId2"/>
              </a:buBlip>
              <a:defRPr sz="2400" kern="1200">
                <a:solidFill>
                  <a:schemeClr val="tx1"/>
                </a:solidFill>
                <a:latin typeface="+mn-lt"/>
                <a:ea typeface="+mn-ea"/>
                <a:cs typeface="+mn-cs"/>
              </a:defRPr>
            </a:lvl1pPr>
            <a:lvl2pPr marL="594360" indent="-182880" algn="l" defTabSz="457200" rtl="0" eaLnBrk="1" latinLnBrk="0" hangingPunct="1">
              <a:spcBef>
                <a:spcPts val="800"/>
              </a:spcBef>
              <a:buClr>
                <a:schemeClr val="tx1">
                  <a:lumMod val="65000"/>
                  <a:lumOff val="35000"/>
                </a:schemeClr>
              </a:buClr>
              <a:buFont typeface="Lucida Grande"/>
              <a:buChar char="–"/>
              <a:defRPr sz="2000" kern="1200">
                <a:solidFill>
                  <a:schemeClr val="tx1"/>
                </a:solidFill>
                <a:latin typeface="+mn-lt"/>
                <a:ea typeface="+mn-ea"/>
                <a:cs typeface="+mn-cs"/>
              </a:defRPr>
            </a:lvl2pPr>
            <a:lvl3pPr marL="822960" indent="-182880" algn="l" defTabSz="457200" rtl="0" eaLnBrk="1" latinLnBrk="0" hangingPunct="1">
              <a:spcBef>
                <a:spcPts val="700"/>
              </a:spcBef>
              <a:buClr>
                <a:schemeClr val="tx1">
                  <a:lumMod val="65000"/>
                  <a:lumOff val="35000"/>
                </a:schemeClr>
              </a:buClr>
              <a:buFont typeface="Wingdings" charset="2"/>
              <a:buChar char="§"/>
              <a:defRPr sz="1800" kern="1200">
                <a:solidFill>
                  <a:schemeClr val="tx1"/>
                </a:solidFill>
                <a:latin typeface="+mn-lt"/>
                <a:ea typeface="+mn-ea"/>
                <a:cs typeface="+mn-cs"/>
              </a:defRPr>
            </a:lvl3pPr>
            <a:lvl4pPr marL="1051560" indent="-182880" algn="l" defTabSz="457200" rtl="0" eaLnBrk="1" latinLnBrk="0" hangingPunct="1">
              <a:spcBef>
                <a:spcPts val="600"/>
              </a:spcBef>
              <a:buClr>
                <a:schemeClr val="tx1">
                  <a:lumMod val="65000"/>
                  <a:lumOff val="35000"/>
                </a:schemeClr>
              </a:buClr>
              <a:buFont typeface="Arial"/>
              <a:buChar char="–"/>
              <a:defRPr sz="1600" kern="1200">
                <a:solidFill>
                  <a:schemeClr val="tx1"/>
                </a:solidFill>
                <a:latin typeface="+mn-lt"/>
                <a:ea typeface="+mn-ea"/>
                <a:cs typeface="+mn-cs"/>
              </a:defRPr>
            </a:lvl4pPr>
            <a:lvl5pPr marL="1234440" indent="-182880" algn="l" defTabSz="457200" rtl="0" eaLnBrk="1" latinLnBrk="0" hangingPunct="1">
              <a:spcBef>
                <a:spcPts val="600"/>
              </a:spcBef>
              <a:buClr>
                <a:schemeClr val="tx1">
                  <a:lumMod val="50000"/>
                  <a:lumOff val="50000"/>
                </a:schemeClr>
              </a:buClr>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Arial" pitchFamily="34" charset="0"/>
              <a:buChar char="•"/>
            </a:pPr>
            <a:endParaRPr lang="en-US" dirty="0" smtClean="0">
              <a:ea typeface="ＭＳ Ｐゴシック" pitchFamily="34" charset="-128"/>
            </a:endParaRPr>
          </a:p>
        </p:txBody>
      </p:sp>
      <p:pic>
        <p:nvPicPr>
          <p:cNvPr id="8" name="Picture 7" descr="Screen Shot 2014-07-02 at 12.43.24 PM.png"/>
          <p:cNvPicPr>
            <a:picLocks/>
          </p:cNvPicPr>
          <p:nvPr/>
        </p:nvPicPr>
        <p:blipFill rotWithShape="1">
          <a:blip r:embed="rId3">
            <a:extLst>
              <a:ext uri="{28A0092B-C50C-407E-A947-70E740481C1C}">
                <a14:useLocalDpi xmlns:a14="http://schemas.microsoft.com/office/drawing/2010/main" val="0"/>
              </a:ext>
            </a:extLst>
          </a:blip>
          <a:srcRect t="15742" r="20669"/>
          <a:stretch/>
        </p:blipFill>
        <p:spPr>
          <a:xfrm>
            <a:off x="429172" y="1591038"/>
            <a:ext cx="3864922" cy="3830134"/>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41908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decel="50000" fill="hold">
                                          <p:stCondLst>
                                            <p:cond delay="0"/>
                                          </p:stCondLst>
                                        </p:cTn>
                                        <p:tgtEl>
                                          <p:spTgt spid="7">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Webinars</a:t>
            </a:r>
            <a:endParaRPr lang="en-US" dirty="0"/>
          </a:p>
        </p:txBody>
      </p:sp>
      <p:sp>
        <p:nvSpPr>
          <p:cNvPr id="3" name="Content Placeholder 2"/>
          <p:cNvSpPr>
            <a:spLocks noGrp="1"/>
          </p:cNvSpPr>
          <p:nvPr>
            <p:ph sz="quarter" idx="14"/>
          </p:nvPr>
        </p:nvSpPr>
        <p:spPr>
          <a:xfrm>
            <a:off x="5289176" y="1488141"/>
            <a:ext cx="3403021" cy="4509247"/>
          </a:xfrm>
        </p:spPr>
        <p:txBody>
          <a:bodyPr>
            <a:normAutofit fontScale="70000" lnSpcReduction="20000"/>
          </a:bodyPr>
          <a:lstStyle/>
          <a:p>
            <a:r>
              <a:rPr lang="en-US" dirty="0"/>
              <a:t>How to Win in a Competitive Job Market </a:t>
            </a:r>
          </a:p>
          <a:p>
            <a:r>
              <a:rPr lang="en-US" dirty="0"/>
              <a:t>Interviewing Types and Preparation </a:t>
            </a:r>
          </a:p>
          <a:p>
            <a:r>
              <a:rPr lang="en-US" dirty="0"/>
              <a:t>Finding a Job that Fits Skills and Interests </a:t>
            </a:r>
          </a:p>
          <a:p>
            <a:r>
              <a:rPr lang="en-US" dirty="0"/>
              <a:t>Consulting 101 </a:t>
            </a:r>
          </a:p>
          <a:p>
            <a:r>
              <a:rPr lang="en-US" dirty="0"/>
              <a:t>Mentoring: Your Career's Competitive Advantage</a:t>
            </a:r>
          </a:p>
          <a:p>
            <a:r>
              <a:rPr lang="en-US" dirty="0"/>
              <a:t>Exploring Career Options</a:t>
            </a:r>
          </a:p>
          <a:p>
            <a:r>
              <a:rPr lang="en-US" dirty="0"/>
              <a:t>Networking Solutions for Career </a:t>
            </a:r>
            <a:r>
              <a:rPr lang="en-US" dirty="0" smtClean="0"/>
              <a:t>Success</a:t>
            </a:r>
            <a:endParaRPr lang="en-US" dirty="0"/>
          </a:p>
        </p:txBody>
      </p:sp>
      <p:pic>
        <p:nvPicPr>
          <p:cNvPr id="4" name="Picture 3" descr="Screen Shot 2014-07-25 at 10.58.38 AM.png"/>
          <p:cNvPicPr>
            <a:picLocks noChangeAspect="1"/>
          </p:cNvPicPr>
          <p:nvPr/>
        </p:nvPicPr>
        <p:blipFill rotWithShape="1">
          <a:blip r:embed="rId2">
            <a:extLst>
              <a:ext uri="{28A0092B-C50C-407E-A947-70E740481C1C}">
                <a14:useLocalDpi xmlns:a14="http://schemas.microsoft.com/office/drawing/2010/main" val="0"/>
              </a:ext>
            </a:extLst>
          </a:blip>
          <a:srcRect b="25690"/>
          <a:stretch/>
        </p:blipFill>
        <p:spPr>
          <a:xfrm>
            <a:off x="417286" y="1488141"/>
            <a:ext cx="4261110" cy="3609936"/>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7" name="Title 1"/>
          <p:cNvSpPr txBox="1">
            <a:spLocks/>
          </p:cNvSpPr>
          <p:nvPr/>
        </p:nvSpPr>
        <p:spPr bwMode="auto">
          <a:xfrm>
            <a:off x="365125" y="5459506"/>
            <a:ext cx="8326438" cy="61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2pPr>
            <a:lvl3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3pPr>
            <a:lvl4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4pPr>
            <a:lvl5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5pPr>
            <a:lvl6pPr marL="4572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6pPr>
            <a:lvl7pPr marL="9144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7pPr>
            <a:lvl8pPr marL="13716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8pPr>
            <a:lvl9pPr marL="18288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9pPr>
          </a:lstStyle>
          <a:p>
            <a:r>
              <a:rPr lang="en-US" sz="2000" dirty="0" smtClean="0">
                <a:solidFill>
                  <a:schemeClr val="tx1"/>
                </a:solidFill>
                <a:ea typeface="ＭＳ Ｐゴシック" pitchFamily="34" charset="-128"/>
              </a:rPr>
              <a:t>ieeeusa.org/careers/webinars</a:t>
            </a:r>
            <a:endParaRPr lang="en-US" sz="2000" dirty="0">
              <a:solidFill>
                <a:schemeClr val="tx1"/>
              </a:solidFill>
            </a:endParaRPr>
          </a:p>
        </p:txBody>
      </p:sp>
    </p:spTree>
    <p:extLst>
      <p:ext uri="{BB962C8B-B14F-4D97-AF65-F5344CB8AC3E}">
        <p14:creationId xmlns:p14="http://schemas.microsoft.com/office/powerpoint/2010/main" val="1846980110"/>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Emphasis on Engagement of Students and Young Professionals</a:t>
            </a:r>
            <a:endParaRPr lang="en-US" dirty="0"/>
          </a:p>
        </p:txBody>
      </p:sp>
    </p:spTree>
    <p:extLst>
      <p:ext uri="{BB962C8B-B14F-4D97-AF65-F5344CB8AC3E}">
        <p14:creationId xmlns:p14="http://schemas.microsoft.com/office/powerpoint/2010/main" val="50772515"/>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0912" y="3157836"/>
            <a:ext cx="8272464" cy="765053"/>
          </a:xfrm>
        </p:spPr>
        <p:txBody>
          <a:bodyPr/>
          <a:lstStyle/>
          <a:p>
            <a:r>
              <a:rPr lang="en-US" dirty="0" smtClean="0"/>
              <a:t>2016 President-elect Candidate Address</a:t>
            </a:r>
            <a:endParaRPr lang="en-US" dirty="0"/>
          </a:p>
        </p:txBody>
      </p:sp>
      <p:sp>
        <p:nvSpPr>
          <p:cNvPr id="3" name="Subtitle 2"/>
          <p:cNvSpPr>
            <a:spLocks noGrp="1"/>
          </p:cNvSpPr>
          <p:nvPr>
            <p:ph type="subTitle" idx="1"/>
          </p:nvPr>
        </p:nvSpPr>
        <p:spPr/>
        <p:txBody>
          <a:bodyPr/>
          <a:lstStyle/>
          <a:p>
            <a:r>
              <a:rPr lang="en-US" sz="2800" dirty="0" smtClean="0"/>
              <a:t>Karen </a:t>
            </a:r>
            <a:r>
              <a:rPr lang="en-US" sz="2800" dirty="0" err="1" smtClean="0"/>
              <a:t>Bartleson</a:t>
            </a:r>
            <a:r>
              <a:rPr lang="en-US" sz="2800" dirty="0" smtClean="0"/>
              <a:t> </a:t>
            </a:r>
          </a:p>
        </p:txBody>
      </p:sp>
      <p:sp>
        <p:nvSpPr>
          <p:cNvPr id="4" name="Text Placeholder 3"/>
          <p:cNvSpPr>
            <a:spLocks noGrp="1"/>
          </p:cNvSpPr>
          <p:nvPr>
            <p:ph type="body" sz="quarter" idx="13"/>
          </p:nvPr>
        </p:nvSpPr>
        <p:spPr/>
        <p:txBody>
          <a:bodyPr/>
          <a:lstStyle/>
          <a:p>
            <a:r>
              <a:rPr lang="en-US" sz="2800" dirty="0" smtClean="0"/>
              <a:t>IEEE Region 6 and Region 4 Meeting</a:t>
            </a:r>
            <a:endParaRPr lang="en-US" sz="2000" dirty="0" smtClean="0"/>
          </a:p>
          <a:p>
            <a:r>
              <a:rPr lang="en-US" dirty="0" smtClean="0"/>
              <a:t>January 24, 2015</a:t>
            </a:r>
            <a:endParaRPr lang="en-US" dirty="0"/>
          </a:p>
        </p:txBody>
      </p:sp>
      <p:sp>
        <p:nvSpPr>
          <p:cNvPr id="5" name="Date Placeholder 4"/>
          <p:cNvSpPr>
            <a:spLocks noGrp="1"/>
          </p:cNvSpPr>
          <p:nvPr>
            <p:ph type="dt" sz="half" idx="14"/>
          </p:nvPr>
        </p:nvSpPr>
        <p:spPr/>
        <p:txBody>
          <a:bodyPr/>
          <a:lstStyle/>
          <a:p>
            <a:fld id="{7A1BA54C-15D4-9240-8562-B9A40EF211EB}" type="datetime1">
              <a:rPr lang="en-US" smtClean="0"/>
              <a:pPr/>
              <a:t>1/24/2015</a:t>
            </a:fld>
            <a:endParaRPr lang="en-US" dirty="0"/>
          </a:p>
        </p:txBody>
      </p:sp>
      <p:sp>
        <p:nvSpPr>
          <p:cNvPr id="6" name="Slide Number Placeholder 5"/>
          <p:cNvSpPr>
            <a:spLocks noGrp="1"/>
          </p:cNvSpPr>
          <p:nvPr>
            <p:ph type="sldNum" sz="quarter" idx="15"/>
          </p:nvPr>
        </p:nvSpPr>
        <p:spPr/>
        <p:txBody>
          <a:bodyPr/>
          <a:lstStyle/>
          <a:p>
            <a:fld id="{A5C22AA5-3C49-2E42-8195-7332F437CD60}" type="slidenum">
              <a:rPr lang="en-US" smtClean="0"/>
              <a:pPr/>
              <a:t>5</a:t>
            </a:fld>
            <a:endParaRPr lang="en-US" dirty="0"/>
          </a:p>
        </p:txBody>
      </p:sp>
    </p:spTree>
    <p:extLst>
      <p:ext uri="{BB962C8B-B14F-4D97-AF65-F5344CB8AC3E}">
        <p14:creationId xmlns:p14="http://schemas.microsoft.com/office/powerpoint/2010/main" val="40425017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7-01 at 10.03.51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119" y="1610356"/>
            <a:ext cx="8231446" cy="4136020"/>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8" name="Title 1"/>
          <p:cNvSpPr>
            <a:spLocks noGrp="1"/>
          </p:cNvSpPr>
          <p:nvPr>
            <p:ph type="title"/>
          </p:nvPr>
        </p:nvSpPr>
        <p:spPr>
          <a:xfrm>
            <a:off x="365125" y="439271"/>
            <a:ext cx="8326438" cy="771992"/>
          </a:xfrm>
        </p:spPr>
        <p:txBody>
          <a:bodyPr/>
          <a:lstStyle/>
          <a:p>
            <a:pPr lvl="0"/>
            <a:r>
              <a:rPr lang="en-US" dirty="0"/>
              <a:t>Student Professional Activities (</a:t>
            </a:r>
            <a:r>
              <a:rPr lang="en-US" dirty="0" err="1"/>
              <a:t>SPA|x</a:t>
            </a:r>
            <a:r>
              <a:rPr lang="en-US" dirty="0"/>
              <a:t>)</a:t>
            </a:r>
            <a:br>
              <a:rPr lang="en-US" dirty="0"/>
            </a:br>
            <a:endParaRPr lang="en-US" dirty="0"/>
          </a:p>
        </p:txBody>
      </p:sp>
    </p:spTree>
    <p:extLst>
      <p:ext uri="{BB962C8B-B14F-4D97-AF65-F5344CB8AC3E}">
        <p14:creationId xmlns:p14="http://schemas.microsoft.com/office/powerpoint/2010/main" val="4121985918"/>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65125" y="367553"/>
            <a:ext cx="8326438" cy="843710"/>
          </a:xfrm>
        </p:spPr>
        <p:txBody>
          <a:bodyPr/>
          <a:lstStyle/>
          <a:p>
            <a:pPr lvl="0"/>
            <a:r>
              <a:rPr lang="en-US" dirty="0"/>
              <a:t>Student Professional Activities (</a:t>
            </a:r>
            <a:r>
              <a:rPr lang="en-US" dirty="0" err="1"/>
              <a:t>SPA|x</a:t>
            </a:r>
            <a:r>
              <a:rPr lang="en-US" dirty="0"/>
              <a:t>)</a:t>
            </a:r>
            <a:br>
              <a:rPr lang="en-US" dirty="0"/>
            </a:br>
            <a:endParaRPr lang="en-US" dirty="0"/>
          </a:p>
        </p:txBody>
      </p:sp>
      <p:pic>
        <p:nvPicPr>
          <p:cNvPr id="7" name="Picture 6" descr="IEEE-USA Student Ad.jpg"/>
          <p:cNvPicPr>
            <a:picLocks/>
          </p:cNvPicPr>
          <p:nvPr/>
        </p:nvPicPr>
        <p:blipFill>
          <a:blip r:embed="rId2">
            <a:extLst>
              <a:ext uri="{28A0092B-C50C-407E-A947-70E740481C1C}">
                <a14:useLocalDpi xmlns:a14="http://schemas.microsoft.com/office/drawing/2010/main" val="0"/>
              </a:ext>
            </a:extLst>
          </a:blip>
          <a:stretch>
            <a:fillRect/>
          </a:stretch>
        </p:blipFill>
        <p:spPr>
          <a:xfrm>
            <a:off x="5706316" y="1542817"/>
            <a:ext cx="2818448" cy="3647403"/>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8" name="Rectangle 7"/>
          <p:cNvSpPr/>
          <p:nvPr/>
        </p:nvSpPr>
        <p:spPr>
          <a:xfrm>
            <a:off x="5706316" y="5393844"/>
            <a:ext cx="2818448" cy="369332"/>
          </a:xfrm>
          <a:prstGeom prst="rect">
            <a:avLst/>
          </a:prstGeom>
        </p:spPr>
        <p:txBody>
          <a:bodyPr wrap="square">
            <a:spAutoFit/>
          </a:bodyPr>
          <a:lstStyle/>
          <a:p>
            <a:pPr lvl="0" algn="ctr"/>
            <a:r>
              <a:rPr lang="en-US" dirty="0"/>
              <a:t>Student </a:t>
            </a:r>
            <a:r>
              <a:rPr lang="en-US" dirty="0" smtClean="0"/>
              <a:t>Resources</a:t>
            </a:r>
            <a:endParaRPr lang="en-US" dirty="0"/>
          </a:p>
        </p:txBody>
      </p:sp>
      <p:pic>
        <p:nvPicPr>
          <p:cNvPr id="1026" name="Picture 2" descr="C:\Users\john\Desktop\ieee-STUDE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561" y="1576940"/>
            <a:ext cx="4018616" cy="3613280"/>
          </a:xfrm>
          <a:prstGeom prst="rect">
            <a:avLst/>
          </a:prstGeom>
          <a:noFill/>
          <a:ln>
            <a:solidFill>
              <a:schemeClr val="bg1">
                <a:lumMod val="9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479241" y="5383749"/>
            <a:ext cx="4047936" cy="369332"/>
          </a:xfrm>
          <a:prstGeom prst="rect">
            <a:avLst/>
          </a:prstGeom>
        </p:spPr>
        <p:txBody>
          <a:bodyPr wrap="square">
            <a:spAutoFit/>
          </a:bodyPr>
          <a:lstStyle/>
          <a:p>
            <a:pPr lvl="0" algn="ctr"/>
            <a:r>
              <a:rPr lang="en-US" dirty="0" smtClean="0"/>
              <a:t>Facebook Page for Students</a:t>
            </a:r>
            <a:endParaRPr lang="en-US" dirty="0"/>
          </a:p>
        </p:txBody>
      </p:sp>
    </p:spTree>
    <p:extLst>
      <p:ext uri="{BB962C8B-B14F-4D97-AF65-F5344CB8AC3E}">
        <p14:creationId xmlns:p14="http://schemas.microsoft.com/office/powerpoint/2010/main" val="3243315973"/>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5423647" y="1527189"/>
            <a:ext cx="3538848" cy="4248092"/>
          </a:xfrm>
        </p:spPr>
        <p:txBody>
          <a:bodyPr/>
          <a:lstStyle/>
          <a:p>
            <a:r>
              <a:rPr lang="en-US" sz="2000" dirty="0" smtClean="0"/>
              <a:t>First ever SYP Conference in U.S.</a:t>
            </a:r>
          </a:p>
          <a:p>
            <a:r>
              <a:rPr lang="en-US" sz="2000" dirty="0" smtClean="0"/>
              <a:t>July 2016</a:t>
            </a:r>
          </a:p>
          <a:p>
            <a:r>
              <a:rPr lang="en-US" sz="2000" dirty="0" smtClean="0"/>
              <a:t>Tulane University</a:t>
            </a:r>
          </a:p>
          <a:p>
            <a:r>
              <a:rPr lang="en-US" sz="2000" dirty="0" smtClean="0"/>
              <a:t>Students, Young Professionals, Industry</a:t>
            </a:r>
          </a:p>
          <a:p>
            <a:r>
              <a:rPr lang="en-US" sz="2000" dirty="0" smtClean="0"/>
              <a:t>Professional, Technical, Career Fair, K-12 STEM</a:t>
            </a:r>
            <a:endParaRPr lang="en-US" sz="2000" dirty="0"/>
          </a:p>
        </p:txBody>
      </p:sp>
      <p:sp>
        <p:nvSpPr>
          <p:cNvPr id="4" name="Title 3"/>
          <p:cNvSpPr>
            <a:spLocks noGrp="1"/>
          </p:cNvSpPr>
          <p:nvPr>
            <p:ph type="title"/>
          </p:nvPr>
        </p:nvSpPr>
        <p:spPr/>
        <p:txBody>
          <a:bodyPr/>
          <a:lstStyle/>
          <a:p>
            <a:r>
              <a:rPr lang="en-US" dirty="0" smtClean="0"/>
              <a:t>2016 Student | Young Professional Conference</a:t>
            </a:r>
            <a:endParaRPr lang="en-US" dirty="0"/>
          </a:p>
        </p:txBody>
      </p:sp>
      <p:pic>
        <p:nvPicPr>
          <p:cNvPr id="7" name="Picture 6" descr="Welcome-2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59" y="1527188"/>
            <a:ext cx="4936555" cy="3627518"/>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1695054"/>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K-12 Stem Education</a:t>
            </a:r>
            <a:endParaRPr lang="en-US" dirty="0"/>
          </a:p>
        </p:txBody>
      </p:sp>
      <p:pic>
        <p:nvPicPr>
          <p:cNvPr id="4" name="Picture 2" descr="N:\Top10\Images\AppEFea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841"/>
          <a:stretch/>
        </p:blipFill>
        <p:spPr bwMode="auto">
          <a:xfrm>
            <a:off x="3379408" y="3983616"/>
            <a:ext cx="2488656" cy="1887839"/>
          </a:xfrm>
          <a:prstGeom prst="rect">
            <a:avLst/>
          </a:prstGeom>
          <a:noFill/>
          <a:ln>
            <a:solidFill>
              <a:schemeClr val="bg1">
                <a:lumMod val="9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descr="N:\DIGITAL PICS\EWeek\2014 EWeek\Nate Ball Family Day Top of Great Hall 2-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732"/>
          <a:stretch/>
        </p:blipFill>
        <p:spPr bwMode="auto">
          <a:xfrm>
            <a:off x="1573046" y="1498072"/>
            <a:ext cx="2604510" cy="1447476"/>
          </a:xfrm>
          <a:prstGeom prst="rect">
            <a:avLst/>
          </a:prstGeom>
          <a:noFill/>
          <a:ln>
            <a:solidFill>
              <a:schemeClr val="bg1">
                <a:lumMod val="9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35006" y="2948733"/>
            <a:ext cx="3263220" cy="923330"/>
          </a:xfrm>
          <a:prstGeom prst="rect">
            <a:avLst/>
          </a:prstGeom>
          <a:noFill/>
        </p:spPr>
        <p:txBody>
          <a:bodyPr wrap="square" rtlCol="0">
            <a:spAutoFit/>
          </a:bodyPr>
          <a:lstStyle/>
          <a:p>
            <a:pPr algn="ctr"/>
            <a:r>
              <a:rPr lang="en-US" b="1" dirty="0" smtClean="0">
                <a:latin typeface="+mj-lt"/>
              </a:rPr>
              <a:t>Discover Engineering</a:t>
            </a:r>
            <a:br>
              <a:rPr lang="en-US" b="1" dirty="0" smtClean="0">
                <a:latin typeface="+mj-lt"/>
              </a:rPr>
            </a:br>
            <a:r>
              <a:rPr lang="en-US" b="1" dirty="0" smtClean="0">
                <a:latin typeface="+mj-lt"/>
              </a:rPr>
              <a:t>Family Day</a:t>
            </a:r>
          </a:p>
          <a:p>
            <a:pPr algn="ctr"/>
            <a:r>
              <a:rPr lang="en-US" dirty="0" smtClean="0">
                <a:latin typeface="+mj-lt"/>
              </a:rPr>
              <a:t>9,271 visitors</a:t>
            </a:r>
            <a:endParaRPr lang="en-US" dirty="0">
              <a:latin typeface="+mj-lt"/>
            </a:endParaRPr>
          </a:p>
        </p:txBody>
      </p:sp>
      <p:pic>
        <p:nvPicPr>
          <p:cNvPr id="8" name="Picture 4" descr="http://www.usasciencefestival.org/images/science-festival-activities-homepage/IMG_0741.jpg"/>
          <p:cNvPicPr>
            <a:picLocks noChangeAspect="1" noChangeArrowheads="1"/>
          </p:cNvPicPr>
          <p:nvPr/>
        </p:nvPicPr>
        <p:blipFill rotWithShape="1">
          <a:blip r:embed="rId4">
            <a:extLst>
              <a:ext uri="{28A0092B-C50C-407E-A947-70E740481C1C}">
                <a14:useLocalDpi xmlns:a14="http://schemas.microsoft.com/office/drawing/2010/main" val="0"/>
              </a:ext>
            </a:extLst>
          </a:blip>
          <a:srcRect b="9999"/>
          <a:stretch/>
        </p:blipFill>
        <p:spPr bwMode="auto">
          <a:xfrm>
            <a:off x="5055035" y="1496638"/>
            <a:ext cx="2657856" cy="1447476"/>
          </a:xfrm>
          <a:prstGeom prst="rect">
            <a:avLst/>
          </a:prstGeom>
          <a:noFill/>
          <a:ln>
            <a:solidFill>
              <a:schemeClr val="bg1">
                <a:lumMod val="9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623736" y="2952665"/>
            <a:ext cx="3520454" cy="923329"/>
          </a:xfrm>
          <a:prstGeom prst="rect">
            <a:avLst/>
          </a:prstGeom>
          <a:noFill/>
        </p:spPr>
        <p:txBody>
          <a:bodyPr wrap="square" rtlCol="0">
            <a:spAutoFit/>
          </a:bodyPr>
          <a:lstStyle/>
          <a:p>
            <a:pPr algn="ctr"/>
            <a:r>
              <a:rPr lang="en-US" b="1" dirty="0" smtClean="0">
                <a:latin typeface="+mj-lt"/>
              </a:rPr>
              <a:t>USA Science &amp; Engineering Festival</a:t>
            </a:r>
          </a:p>
          <a:p>
            <a:pPr algn="ctr"/>
            <a:r>
              <a:rPr lang="en-US" dirty="0" smtClean="0">
                <a:latin typeface="+mj-lt"/>
              </a:rPr>
              <a:t>325K attendees</a:t>
            </a:r>
            <a:endParaRPr lang="en-US" dirty="0">
              <a:latin typeface="+mj-lt"/>
            </a:endParaRPr>
          </a:p>
        </p:txBody>
      </p:sp>
      <p:sp>
        <p:nvSpPr>
          <p:cNvPr id="10" name="TextBox 9"/>
          <p:cNvSpPr txBox="1"/>
          <p:nvPr/>
        </p:nvSpPr>
        <p:spPr>
          <a:xfrm>
            <a:off x="2563906" y="5943175"/>
            <a:ext cx="4285129" cy="646331"/>
          </a:xfrm>
          <a:prstGeom prst="rect">
            <a:avLst/>
          </a:prstGeom>
          <a:noFill/>
        </p:spPr>
        <p:txBody>
          <a:bodyPr wrap="square" rtlCol="0">
            <a:spAutoFit/>
          </a:bodyPr>
          <a:lstStyle/>
          <a:p>
            <a:pPr algn="ctr"/>
            <a:r>
              <a:rPr lang="en-US" b="1" dirty="0" smtClean="0">
                <a:latin typeface="+mj-lt"/>
              </a:rPr>
              <a:t>2014 App-E-Feat</a:t>
            </a:r>
          </a:p>
          <a:p>
            <a:pPr algn="ctr"/>
            <a:r>
              <a:rPr lang="en-US" dirty="0" smtClean="0">
                <a:latin typeface="+mj-lt"/>
              </a:rPr>
              <a:t>Apps for Humanity </a:t>
            </a:r>
            <a:r>
              <a:rPr lang="en-US" dirty="0">
                <a:latin typeface="+mj-lt"/>
              </a:rPr>
              <a:t>C</a:t>
            </a:r>
            <a:r>
              <a:rPr lang="en-US" dirty="0" smtClean="0">
                <a:latin typeface="+mj-lt"/>
              </a:rPr>
              <a:t>ompetition</a:t>
            </a:r>
            <a:endParaRPr lang="en-US" dirty="0">
              <a:latin typeface="+mj-lt"/>
            </a:endParaRPr>
          </a:p>
        </p:txBody>
      </p:sp>
    </p:spTree>
    <p:extLst>
      <p:ext uri="{BB962C8B-B14F-4D97-AF65-F5344CB8AC3E}">
        <p14:creationId xmlns:p14="http://schemas.microsoft.com/office/powerpoint/2010/main" val="720805083"/>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972235"/>
            <a:ext cx="8229600" cy="2348753"/>
          </a:xfrm>
        </p:spPr>
        <p:txBody>
          <a:bodyPr/>
          <a:lstStyle/>
          <a:p>
            <a:r>
              <a:rPr lang="en-US" dirty="0" smtClean="0"/>
              <a:t>Overview of </a:t>
            </a:r>
            <a:br>
              <a:rPr lang="en-US" dirty="0" smtClean="0"/>
            </a:br>
            <a:r>
              <a:rPr lang="en-US" dirty="0" smtClean="0"/>
              <a:t>Government Relations</a:t>
            </a:r>
            <a:br>
              <a:rPr lang="en-US" dirty="0" smtClean="0"/>
            </a:br>
            <a:endParaRPr lang="en-US" sz="2000" dirty="0"/>
          </a:p>
        </p:txBody>
      </p:sp>
    </p:spTree>
    <p:extLst>
      <p:ext uri="{BB962C8B-B14F-4D97-AF65-F5344CB8AC3E}">
        <p14:creationId xmlns:p14="http://schemas.microsoft.com/office/powerpoint/2010/main" val="4193135029"/>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Types of Gov’t Relations Activity</a:t>
            </a:r>
            <a:endParaRPr lang="en-US" dirty="0"/>
          </a:p>
        </p:txBody>
      </p:sp>
      <p:graphicFrame>
        <p:nvGraphicFramePr>
          <p:cNvPr id="7" name="Content Placeholder 6"/>
          <p:cNvGraphicFramePr>
            <a:graphicFrameLocks noGrp="1"/>
          </p:cNvGraphicFramePr>
          <p:nvPr>
            <p:ph sz="quarter" idx="14"/>
            <p:extLst>
              <p:ext uri="{D42A27DB-BD31-4B8C-83A1-F6EECF244321}">
                <p14:modId xmlns:p14="http://schemas.microsoft.com/office/powerpoint/2010/main" val="2067957086"/>
              </p:ext>
            </p:extLst>
          </p:nvPr>
        </p:nvGraphicFramePr>
        <p:xfrm>
          <a:off x="608083" y="1598044"/>
          <a:ext cx="8069143" cy="4307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4013547"/>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4" y="134938"/>
            <a:ext cx="8545793" cy="1076325"/>
          </a:xfrm>
        </p:spPr>
        <p:txBody>
          <a:bodyPr/>
          <a:lstStyle/>
          <a:p>
            <a:r>
              <a:rPr lang="en-US" dirty="0" smtClean="0"/>
              <a:t>IEEE-USA Gov’t Relations Committees &amp; Issue Networks</a:t>
            </a:r>
            <a:endParaRPr lang="en-US" dirty="0"/>
          </a:p>
        </p:txBody>
      </p:sp>
      <p:sp>
        <p:nvSpPr>
          <p:cNvPr id="3" name="Content Placeholder 2"/>
          <p:cNvSpPr>
            <a:spLocks noGrp="1"/>
          </p:cNvSpPr>
          <p:nvPr>
            <p:ph sz="quarter" idx="14"/>
          </p:nvPr>
        </p:nvSpPr>
        <p:spPr>
          <a:xfrm>
            <a:off x="3228974" y="1582187"/>
            <a:ext cx="5391151" cy="4413661"/>
          </a:xfrm>
        </p:spPr>
        <p:txBody>
          <a:bodyPr/>
          <a:lstStyle/>
          <a:p>
            <a:r>
              <a:rPr lang="en-US" sz="1800" dirty="0" smtClean="0"/>
              <a:t>Government Relations Council</a:t>
            </a:r>
          </a:p>
          <a:p>
            <a:r>
              <a:rPr lang="en-US" sz="1800" dirty="0" smtClean="0"/>
              <a:t>Communications Policy</a:t>
            </a:r>
          </a:p>
          <a:p>
            <a:r>
              <a:rPr lang="en-US" sz="1800" dirty="0" smtClean="0"/>
              <a:t>Transportation and Aerospace Policy</a:t>
            </a:r>
          </a:p>
          <a:p>
            <a:r>
              <a:rPr lang="en-US" sz="1800" dirty="0" smtClean="0"/>
              <a:t>Energy Policy</a:t>
            </a:r>
          </a:p>
          <a:p>
            <a:r>
              <a:rPr lang="en-US" sz="1800" dirty="0" smtClean="0"/>
              <a:t>Gov’t Fellows</a:t>
            </a:r>
          </a:p>
          <a:p>
            <a:r>
              <a:rPr lang="en-US" sz="1800" dirty="0" smtClean="0"/>
              <a:t>Intellectual Property</a:t>
            </a:r>
          </a:p>
          <a:p>
            <a:r>
              <a:rPr lang="en-US" sz="1800" dirty="0" smtClean="0"/>
              <a:t>R&amp;D Policy</a:t>
            </a:r>
          </a:p>
          <a:p>
            <a:r>
              <a:rPr lang="en-US" sz="1800" dirty="0" smtClean="0"/>
              <a:t>Immigration Reform Policy Network</a:t>
            </a:r>
          </a:p>
          <a:p>
            <a:r>
              <a:rPr lang="en-US" sz="1800" dirty="0" smtClean="0"/>
              <a:t>Medical Technology Policy Network</a:t>
            </a:r>
          </a:p>
          <a:p>
            <a:endParaRPr lang="en-US" dirty="0"/>
          </a:p>
        </p:txBody>
      </p:sp>
      <p:pic>
        <p:nvPicPr>
          <p:cNvPr id="4098" name="Picture 2" descr="http://www.ieeeusa.org/communications/ia/files/Internet-of-Things-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799" y="1548989"/>
            <a:ext cx="2620908" cy="1968594"/>
          </a:xfrm>
          <a:prstGeom prst="rect">
            <a:avLst/>
          </a:prstGeom>
          <a:noFill/>
          <a:ln>
            <a:solidFill>
              <a:schemeClr val="bg1">
                <a:lumMod val="9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http://www.ieeeusa.org/volunteers/committees/ccp/images/Mike-Marcus-with-FCC-Comm-Pa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99" y="3884268"/>
            <a:ext cx="2625755" cy="1972234"/>
          </a:xfrm>
          <a:prstGeom prst="rect">
            <a:avLst/>
          </a:prstGeom>
          <a:noFill/>
          <a:ln>
            <a:solidFill>
              <a:schemeClr val="bg1">
                <a:lumMod val="9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3148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Priorities</a:t>
            </a:r>
            <a:br>
              <a:rPr lang="en-US" dirty="0" smtClean="0"/>
            </a:br>
            <a:r>
              <a:rPr lang="en-US" dirty="0" smtClean="0"/>
              <a:t>114</a:t>
            </a:r>
            <a:r>
              <a:rPr lang="en-US" baseline="30000" dirty="0" smtClean="0"/>
              <a:t>th</a:t>
            </a:r>
            <a:r>
              <a:rPr lang="en-US" dirty="0" smtClean="0"/>
              <a:t> Congress (2015-2016)</a:t>
            </a:r>
            <a:endParaRPr lang="en-US" dirty="0"/>
          </a:p>
        </p:txBody>
      </p:sp>
      <p:sp>
        <p:nvSpPr>
          <p:cNvPr id="5" name="Content Placeholder 3"/>
          <p:cNvSpPr>
            <a:spLocks noGrp="1"/>
          </p:cNvSpPr>
          <p:nvPr>
            <p:ph sz="quarter" idx="4294967295"/>
          </p:nvPr>
        </p:nvSpPr>
        <p:spPr>
          <a:xfrm>
            <a:off x="365760" y="1556273"/>
            <a:ext cx="8326438" cy="4389120"/>
          </a:xfrm>
          <a:prstGeom prst="rect">
            <a:avLst/>
          </a:prstGeom>
        </p:spPr>
        <p:txBody>
          <a:bodyPr/>
          <a:lstStyle/>
          <a:p>
            <a:r>
              <a:rPr lang="en-US" sz="2000" b="1" dirty="0"/>
              <a:t>Patent </a:t>
            </a:r>
            <a:r>
              <a:rPr lang="en-US" sz="2000" b="1" dirty="0" smtClean="0"/>
              <a:t>Reform </a:t>
            </a:r>
            <a:r>
              <a:rPr lang="en-US" sz="2000" dirty="0" smtClean="0"/>
              <a:t>(improving patent quality, </a:t>
            </a:r>
            <a:r>
              <a:rPr lang="en-US" sz="2000" dirty="0" err="1" smtClean="0"/>
              <a:t>addressive</a:t>
            </a:r>
            <a:r>
              <a:rPr lang="en-US" sz="2000" dirty="0" smtClean="0"/>
              <a:t> demand letter abuses, and leveling the playing field for small business/entrepreneurs).</a:t>
            </a:r>
            <a:r>
              <a:rPr lang="en-US" sz="2000" dirty="0"/>
              <a:t> </a:t>
            </a:r>
          </a:p>
          <a:p>
            <a:r>
              <a:rPr lang="en-US" sz="2000" b="1" dirty="0" smtClean="0"/>
              <a:t>Energy</a:t>
            </a:r>
            <a:r>
              <a:rPr lang="en-US" sz="2000" dirty="0" smtClean="0"/>
              <a:t> (follow-up on recommendations of the </a:t>
            </a:r>
            <a:r>
              <a:rPr lang="en-US" sz="2000" dirty="0"/>
              <a:t>President's Quadrennial Energy </a:t>
            </a:r>
            <a:r>
              <a:rPr lang="en-US" sz="2000" dirty="0" smtClean="0"/>
              <a:t>Review, which IEEE-USA/IEEE PES provided extensive input into).</a:t>
            </a:r>
          </a:p>
          <a:p>
            <a:r>
              <a:rPr lang="en-US" sz="2000" b="1" dirty="0" smtClean="0"/>
              <a:t>Skilled Immigration Reform </a:t>
            </a:r>
            <a:r>
              <a:rPr lang="en-US" sz="2000" dirty="0" smtClean="0"/>
              <a:t>(supporting green cards for foreign STEM grads from qualified U.S. institutions and conditional entrepreneur visas, while opposing massive H-1B visa increases.</a:t>
            </a:r>
            <a:endParaRPr lang="en-US" sz="2000" dirty="0"/>
          </a:p>
        </p:txBody>
      </p:sp>
    </p:spTree>
    <p:extLst>
      <p:ext uri="{BB962C8B-B14F-4D97-AF65-F5344CB8AC3E}">
        <p14:creationId xmlns:p14="http://schemas.microsoft.com/office/powerpoint/2010/main" val="3167721641"/>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Priorities</a:t>
            </a:r>
            <a:br>
              <a:rPr lang="en-US" dirty="0" smtClean="0"/>
            </a:br>
            <a:r>
              <a:rPr lang="en-US" dirty="0" smtClean="0"/>
              <a:t>114</a:t>
            </a:r>
            <a:r>
              <a:rPr lang="en-US" baseline="30000" dirty="0" smtClean="0"/>
              <a:t>th</a:t>
            </a:r>
            <a:r>
              <a:rPr lang="en-US" dirty="0" smtClean="0"/>
              <a:t> Congress (2015-2016)</a:t>
            </a:r>
            <a:endParaRPr lang="en-US" dirty="0"/>
          </a:p>
        </p:txBody>
      </p:sp>
      <p:sp>
        <p:nvSpPr>
          <p:cNvPr id="5" name="Content Placeholder 3"/>
          <p:cNvSpPr>
            <a:spLocks noGrp="1"/>
          </p:cNvSpPr>
          <p:nvPr>
            <p:ph sz="quarter" idx="4294967295"/>
          </p:nvPr>
        </p:nvSpPr>
        <p:spPr>
          <a:xfrm>
            <a:off x="365760" y="1556272"/>
            <a:ext cx="8554122" cy="4638339"/>
          </a:xfrm>
          <a:prstGeom prst="rect">
            <a:avLst/>
          </a:prstGeom>
        </p:spPr>
        <p:txBody>
          <a:bodyPr/>
          <a:lstStyle/>
          <a:p>
            <a:r>
              <a:rPr lang="en-US" sz="2000" b="1" dirty="0" smtClean="0"/>
              <a:t>R&amp;D Budget</a:t>
            </a:r>
            <a:r>
              <a:rPr lang="en-US" sz="2000" b="1" dirty="0"/>
              <a:t> </a:t>
            </a:r>
            <a:r>
              <a:rPr lang="en-US" sz="2000" dirty="0" smtClean="0"/>
              <a:t>(work to ensure continued strong federal investments in R&amp;D, including extension of the tax credit for industry R&amp;D investments)</a:t>
            </a:r>
            <a:endParaRPr lang="en-US" sz="2000" dirty="0"/>
          </a:p>
          <a:p>
            <a:r>
              <a:rPr lang="en-US" sz="2000" b="1" dirty="0" smtClean="0"/>
              <a:t>Cybersecurity</a:t>
            </a:r>
            <a:r>
              <a:rPr lang="en-US" sz="2000" dirty="0" smtClean="0"/>
              <a:t> (collaborate with IEEE Internet Initiative to advocate enhanced cybersecurity for critical infrastructures) </a:t>
            </a:r>
            <a:r>
              <a:rPr lang="en-US" sz="2000" dirty="0"/>
              <a:t> </a:t>
            </a:r>
          </a:p>
          <a:p>
            <a:r>
              <a:rPr lang="en-US" sz="2000" b="1" dirty="0" smtClean="0"/>
              <a:t>Federal Travel Policy and Technical Conferences </a:t>
            </a:r>
            <a:r>
              <a:rPr lang="en-US" sz="2000" dirty="0" smtClean="0"/>
              <a:t>(work with affected science and engineering groups to prevent further legislative or regulatory  restrictions on participation of federal scientists/ engineers in STEM-related conferences.)</a:t>
            </a:r>
            <a:r>
              <a:rPr lang="en-US" dirty="0" smtClean="0"/>
              <a:t/>
            </a:r>
            <a:br>
              <a:rPr lang="en-US" dirty="0" smtClean="0"/>
            </a:br>
            <a:endParaRPr lang="en-US" dirty="0"/>
          </a:p>
        </p:txBody>
      </p:sp>
    </p:spTree>
    <p:extLst>
      <p:ext uri="{BB962C8B-B14F-4D97-AF65-F5344CB8AC3E}">
        <p14:creationId xmlns:p14="http://schemas.microsoft.com/office/powerpoint/2010/main" val="4063299609"/>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 Highlights/Outcomes</a:t>
            </a:r>
            <a:endParaRPr lang="en-US" dirty="0"/>
          </a:p>
        </p:txBody>
      </p:sp>
      <p:sp>
        <p:nvSpPr>
          <p:cNvPr id="4" name="Content Placeholder 3"/>
          <p:cNvSpPr>
            <a:spLocks noGrp="1"/>
          </p:cNvSpPr>
          <p:nvPr>
            <p:ph sz="quarter" idx="4294967295"/>
          </p:nvPr>
        </p:nvSpPr>
        <p:spPr>
          <a:xfrm>
            <a:off x="365760" y="1556272"/>
            <a:ext cx="8554122" cy="4638339"/>
          </a:xfrm>
          <a:prstGeom prst="rect">
            <a:avLst/>
          </a:prstGeom>
        </p:spPr>
        <p:txBody>
          <a:bodyPr/>
          <a:lstStyle/>
          <a:p>
            <a:r>
              <a:rPr lang="en-US" sz="1800" dirty="0"/>
              <a:t>IEEE-USA’s skilled immigration reform proposals were incorporated in several bills and considered by White House before breakdown of comprehensive immigration reform effort in Congress.</a:t>
            </a:r>
          </a:p>
          <a:p>
            <a:r>
              <a:rPr lang="en-US" sz="1800" dirty="0"/>
              <a:t>IEEE-USA lead effort that convinced Air Force not to relocate their Office of Scientific Research as a cost reduction measure.</a:t>
            </a:r>
          </a:p>
          <a:p>
            <a:r>
              <a:rPr lang="en-US" sz="1800" dirty="0"/>
              <a:t>Successful passage of Cybersecurity Enhancement Act of 2014 (Public Law 113-274)</a:t>
            </a:r>
          </a:p>
          <a:p>
            <a:pPr lvl="0"/>
            <a:r>
              <a:rPr lang="en-US" sz="1800" dirty="0"/>
              <a:t>House-passed STEM Education Act (H.R. 5031) includes IEEE-USA-backed provisions to enhance the Noyce Teacher Scholarship Program and expand definition of STEM education to include K-12 instruction in computer science.</a:t>
            </a:r>
          </a:p>
          <a:p>
            <a:pPr lvl="0"/>
            <a:r>
              <a:rPr lang="en-US" sz="1800" dirty="0"/>
              <a:t>Invited by National Science Foundation to co-host Congressional Briefing on Cybersecurity and Privacy</a:t>
            </a:r>
            <a:r>
              <a:rPr lang="en-US" sz="1800" dirty="0" smtClean="0"/>
              <a:t>.</a:t>
            </a:r>
            <a:r>
              <a:rPr lang="en-US" dirty="0" smtClean="0"/>
              <a:t/>
            </a:r>
            <a:br>
              <a:rPr lang="en-US" dirty="0" smtClean="0"/>
            </a:br>
            <a:endParaRPr lang="en-US" dirty="0"/>
          </a:p>
        </p:txBody>
      </p:sp>
    </p:spTree>
    <p:extLst>
      <p:ext uri="{BB962C8B-B14F-4D97-AF65-F5344CB8AC3E}">
        <p14:creationId xmlns:p14="http://schemas.microsoft.com/office/powerpoint/2010/main" val="3669406914"/>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Background</a:t>
            </a:r>
            <a:endParaRPr lang="en-US" sz="2800" dirty="0"/>
          </a:p>
        </p:txBody>
      </p:sp>
      <p:sp>
        <p:nvSpPr>
          <p:cNvPr id="3" name="Content Placeholder 2"/>
          <p:cNvSpPr>
            <a:spLocks noGrp="1"/>
          </p:cNvSpPr>
          <p:nvPr>
            <p:ph sz="quarter" idx="14"/>
          </p:nvPr>
        </p:nvSpPr>
        <p:spPr>
          <a:xfrm>
            <a:off x="365760" y="1503477"/>
            <a:ext cx="8326438" cy="4389120"/>
          </a:xfrm>
        </p:spPr>
        <p:txBody>
          <a:bodyPr/>
          <a:lstStyle/>
          <a:p>
            <a:pPr>
              <a:lnSpc>
                <a:spcPts val="2000"/>
              </a:lnSpc>
            </a:pPr>
            <a:r>
              <a:rPr lang="en-US" dirty="0" smtClean="0"/>
              <a:t>IEEE member since mid-1970s</a:t>
            </a:r>
          </a:p>
          <a:p>
            <a:pPr>
              <a:lnSpc>
                <a:spcPts val="2000"/>
              </a:lnSpc>
            </a:pPr>
            <a:r>
              <a:rPr lang="en-US" dirty="0" smtClean="0"/>
              <a:t>Recent IEEE participation</a:t>
            </a:r>
          </a:p>
          <a:p>
            <a:pPr lvl="1">
              <a:lnSpc>
                <a:spcPts val="2000"/>
              </a:lnSpc>
            </a:pPr>
            <a:r>
              <a:rPr lang="en-US" sz="1800" dirty="0" smtClean="0"/>
              <a:t>Internet Initiative, President IEEE-SA, Open Access, Board of Directors, Strategic Planning Committee</a:t>
            </a:r>
          </a:p>
          <a:p>
            <a:pPr>
              <a:lnSpc>
                <a:spcPts val="2000"/>
              </a:lnSpc>
            </a:pPr>
            <a:r>
              <a:rPr lang="en-US" dirty="0" smtClean="0"/>
              <a:t>“Advancing Technology for Humanity”</a:t>
            </a:r>
          </a:p>
          <a:p>
            <a:pPr>
              <a:lnSpc>
                <a:spcPts val="2000"/>
              </a:lnSpc>
            </a:pPr>
            <a:r>
              <a:rPr lang="en-US" dirty="0" smtClean="0"/>
              <a:t>Engineering Science major </a:t>
            </a:r>
          </a:p>
          <a:p>
            <a:pPr>
              <a:lnSpc>
                <a:spcPts val="2000"/>
              </a:lnSpc>
            </a:pPr>
            <a:r>
              <a:rPr lang="en-US" dirty="0" smtClean="0"/>
              <a:t>Well-organized and process-oriented</a:t>
            </a:r>
          </a:p>
          <a:p>
            <a:r>
              <a:rPr lang="en-US" sz="2000" dirty="0" smtClean="0"/>
              <a:t>Collaborator</a:t>
            </a:r>
          </a:p>
        </p:txBody>
      </p:sp>
      <p:sp>
        <p:nvSpPr>
          <p:cNvPr id="4" name="Slide Number Placeholder 3"/>
          <p:cNvSpPr>
            <a:spLocks noGrp="1"/>
          </p:cNvSpPr>
          <p:nvPr>
            <p:ph type="sldNum" sz="quarter" idx="15"/>
          </p:nvPr>
        </p:nvSpPr>
        <p:spPr/>
        <p:txBody>
          <a:bodyPr/>
          <a:lstStyle/>
          <a:p>
            <a:fld id="{1F2884EB-C6E3-684C-A39B-0E652C4E0E60}" type="slidenum">
              <a:rPr lang="en-US" smtClean="0"/>
              <a:pPr/>
              <a:t>6</a:t>
            </a:fld>
            <a:endParaRPr lang="en-US" dirty="0"/>
          </a:p>
        </p:txBody>
      </p:sp>
      <p:grpSp>
        <p:nvGrpSpPr>
          <p:cNvPr id="9" name="Group 8"/>
          <p:cNvGrpSpPr/>
          <p:nvPr/>
        </p:nvGrpSpPr>
        <p:grpSpPr>
          <a:xfrm>
            <a:off x="24103" y="4501001"/>
            <a:ext cx="9081260" cy="1687925"/>
            <a:chOff x="24103" y="4526759"/>
            <a:chExt cx="9081260" cy="1687925"/>
          </a:xfrm>
        </p:grpSpPr>
        <p:pic>
          <p:nvPicPr>
            <p:cNvPr id="5"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0239" t="9283" r="29693" b="16774"/>
            <a:stretch/>
          </p:blipFill>
          <p:spPr bwMode="auto">
            <a:xfrm rot="5400000">
              <a:off x="-40688" y="4591550"/>
              <a:ext cx="1687925" cy="155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4295" t="5977" r="5631" b="20518"/>
            <a:stretch/>
          </p:blipFill>
          <p:spPr bwMode="auto">
            <a:xfrm>
              <a:off x="3940933" y="4526759"/>
              <a:ext cx="2757794" cy="1687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3" descr="C:\Users\karenb\Pictures\Rich's Armenia Pictures\IMG_00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0265" y="4526759"/>
              <a:ext cx="2250792" cy="16879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754" t="6029" r="9408" b="10595"/>
            <a:stretch/>
          </p:blipFill>
          <p:spPr bwMode="auto">
            <a:xfrm>
              <a:off x="6761408" y="4526760"/>
              <a:ext cx="2343955" cy="1687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360936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 Highlights/Outcomes</a:t>
            </a:r>
            <a:endParaRPr lang="en-US" dirty="0"/>
          </a:p>
        </p:txBody>
      </p:sp>
      <p:sp>
        <p:nvSpPr>
          <p:cNvPr id="6" name="Content Placeholder 3"/>
          <p:cNvSpPr>
            <a:spLocks noGrp="1"/>
          </p:cNvSpPr>
          <p:nvPr>
            <p:ph sz="quarter" idx="4294967295"/>
          </p:nvPr>
        </p:nvSpPr>
        <p:spPr>
          <a:xfrm>
            <a:off x="365760" y="1556272"/>
            <a:ext cx="8554122" cy="4638339"/>
          </a:xfrm>
          <a:prstGeom prst="rect">
            <a:avLst/>
          </a:prstGeom>
        </p:spPr>
        <p:txBody>
          <a:bodyPr/>
          <a:lstStyle/>
          <a:p>
            <a:pPr lvl="0"/>
            <a:r>
              <a:rPr lang="en-US" sz="1800" dirty="0"/>
              <a:t>Congress declined to move on proposed patent reform legislation in the wake of concerns raised by IEEE-USA and other organizations and companies.</a:t>
            </a:r>
          </a:p>
          <a:p>
            <a:pPr lvl="0"/>
            <a:r>
              <a:rPr lang="en-US" sz="1800" dirty="0"/>
              <a:t>IEEE-USA contacted by the President’s Office of Science and Technology Policy, the U.S. Army Research Laboratory and the Gov’t Accountability Office for assistance in assessing impact of federal travel policies on federal S&amp;T capabilities.</a:t>
            </a:r>
          </a:p>
          <a:p>
            <a:pPr lvl="0"/>
            <a:r>
              <a:rPr lang="en-US" sz="1800" dirty="0"/>
              <a:t>IEEE-USA and PES Joint Working Group input to first Quadrennial Energy Review described as “very, very helpful” by Department of Energy officials.</a:t>
            </a:r>
          </a:p>
          <a:p>
            <a:pPr lvl="0"/>
            <a:r>
              <a:rPr lang="en-US" sz="1800" dirty="0"/>
              <a:t>The U.S. Supreme Court upheld patentability of software in </a:t>
            </a:r>
            <a:r>
              <a:rPr lang="en-US" sz="1800" u="sng" dirty="0"/>
              <a:t>CLS vs. Alice</a:t>
            </a:r>
            <a:r>
              <a:rPr lang="en-US" sz="1800" dirty="0"/>
              <a:t> decision; IEEE-USA’s amicus brief had outlined rationales in favor of software patentability</a:t>
            </a:r>
            <a:r>
              <a:rPr lang="en-US" sz="1800" dirty="0" smtClean="0"/>
              <a:t>.</a:t>
            </a:r>
            <a:r>
              <a:rPr lang="en-US" dirty="0" smtClean="0"/>
              <a:t/>
            </a:r>
            <a:br>
              <a:rPr lang="en-US" dirty="0" smtClean="0"/>
            </a:br>
            <a:endParaRPr lang="en-US" dirty="0"/>
          </a:p>
        </p:txBody>
      </p:sp>
    </p:spTree>
    <p:extLst>
      <p:ext uri="{BB962C8B-B14F-4D97-AF65-F5344CB8AC3E}">
        <p14:creationId xmlns:p14="http://schemas.microsoft.com/office/powerpoint/2010/main" val="4109570135"/>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 Congressional Visits Day</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49" y="1607391"/>
            <a:ext cx="2797175" cy="3719752"/>
          </a:xfrm>
          <a:prstGeom prst="rect">
            <a:avLst/>
          </a:prstGeom>
          <a:solidFill>
            <a:schemeClr val="bg1">
              <a:lumMod val="95000"/>
            </a:schemeClr>
          </a:solidFill>
          <a:ln>
            <a:solidFill>
              <a:schemeClr val="bg1">
                <a:lumMod val="95000"/>
              </a:schemeClr>
            </a:solidFill>
          </a:ln>
          <a:effectLst>
            <a:outerShdw blurRad="50800" dist="38100" dir="2700000" algn="tl" rotWithShape="0">
              <a:prstClr val="black">
                <a:alpha val="40000"/>
              </a:prstClr>
            </a:outerShdw>
          </a:effectLst>
          <a:extLst/>
        </p:spPr>
      </p:pic>
      <p:sp>
        <p:nvSpPr>
          <p:cNvPr id="6" name="Content Placeholder 3"/>
          <p:cNvSpPr>
            <a:spLocks noGrp="1"/>
          </p:cNvSpPr>
          <p:nvPr>
            <p:ph sz="quarter" idx="4294967295"/>
          </p:nvPr>
        </p:nvSpPr>
        <p:spPr>
          <a:xfrm>
            <a:off x="3648074" y="1556272"/>
            <a:ext cx="5271807" cy="4638339"/>
          </a:xfrm>
          <a:prstGeom prst="rect">
            <a:avLst/>
          </a:prstGeom>
        </p:spPr>
        <p:txBody>
          <a:bodyPr/>
          <a:lstStyle/>
          <a:p>
            <a:r>
              <a:rPr lang="en-US" sz="2200" dirty="0"/>
              <a:t>Annual two-day event that brings scientists, engineers, researchers, educators, and technology executives to Washington to raise visibility and support for science, engineering, and technology. </a:t>
            </a:r>
          </a:p>
          <a:p>
            <a:r>
              <a:rPr lang="en-US" sz="2200" dirty="0"/>
              <a:t>Set for 17-18 March 2015</a:t>
            </a:r>
            <a:br>
              <a:rPr lang="en-US" sz="2200" dirty="0"/>
            </a:br>
            <a:r>
              <a:rPr lang="en-US" sz="2200" dirty="0"/>
              <a:t>(Register by 1 March</a:t>
            </a:r>
            <a:r>
              <a:rPr lang="en-US" sz="2200" dirty="0" smtClean="0"/>
              <a:t>)</a:t>
            </a:r>
            <a:endParaRPr lang="en-US" sz="2200" dirty="0"/>
          </a:p>
        </p:txBody>
      </p:sp>
      <p:sp>
        <p:nvSpPr>
          <p:cNvPr id="7" name="Rectangle 6"/>
          <p:cNvSpPr/>
          <p:nvPr/>
        </p:nvSpPr>
        <p:spPr>
          <a:xfrm>
            <a:off x="335047" y="5654159"/>
            <a:ext cx="3230372" cy="369332"/>
          </a:xfrm>
          <a:prstGeom prst="rect">
            <a:avLst/>
          </a:prstGeom>
        </p:spPr>
        <p:txBody>
          <a:bodyPr wrap="none">
            <a:spAutoFit/>
          </a:bodyPr>
          <a:lstStyle/>
          <a:p>
            <a:r>
              <a:rPr lang="en-US" b="1" dirty="0" smtClean="0"/>
              <a:t>ieeeusa.org/policy/</a:t>
            </a:r>
            <a:r>
              <a:rPr lang="en-US" b="1" dirty="0" err="1" smtClean="0"/>
              <a:t>cvd</a:t>
            </a:r>
            <a:endParaRPr lang="en-US" b="1" dirty="0"/>
          </a:p>
        </p:txBody>
      </p:sp>
    </p:spTree>
    <p:extLst>
      <p:ext uri="{BB962C8B-B14F-4D97-AF65-F5344CB8AC3E}">
        <p14:creationId xmlns:p14="http://schemas.microsoft.com/office/powerpoint/2010/main" val="2071495384"/>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Government Fellowships  </a:t>
            </a:r>
            <a:endParaRPr lang="en-US" dirty="0"/>
          </a:p>
        </p:txBody>
      </p:sp>
      <p:graphicFrame>
        <p:nvGraphicFramePr>
          <p:cNvPr id="7" name="Content Placeholder 6"/>
          <p:cNvGraphicFramePr>
            <a:graphicFrameLocks noGrp="1"/>
          </p:cNvGraphicFramePr>
          <p:nvPr>
            <p:ph sz="quarter" idx="14"/>
            <p:extLst>
              <p:ext uri="{D42A27DB-BD31-4B8C-83A1-F6EECF244321}">
                <p14:modId xmlns:p14="http://schemas.microsoft.com/office/powerpoint/2010/main" val="3747429328"/>
              </p:ext>
            </p:extLst>
          </p:nvPr>
        </p:nvGraphicFramePr>
        <p:xfrm>
          <a:off x="584201" y="1485899"/>
          <a:ext cx="7978774" cy="437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2246826" y="6121310"/>
            <a:ext cx="4563035" cy="369332"/>
          </a:xfrm>
          <a:prstGeom prst="rect">
            <a:avLst/>
          </a:prstGeom>
          <a:ln>
            <a:noFill/>
          </a:ln>
        </p:spPr>
        <p:txBody>
          <a:bodyPr wrap="square" rtlCol="0">
            <a:spAutoFit/>
          </a:bodyPr>
          <a:lstStyle/>
          <a:p>
            <a:pPr algn="ctr"/>
            <a:r>
              <a:rPr lang="en-US" b="1" dirty="0" smtClean="0"/>
              <a:t>ieeeusa.org/policy/</a:t>
            </a:r>
            <a:r>
              <a:rPr lang="en-US" b="1" dirty="0" err="1" smtClean="0"/>
              <a:t>govfel</a:t>
            </a:r>
            <a:endParaRPr lang="en-US" b="1" dirty="0" smtClean="0"/>
          </a:p>
        </p:txBody>
      </p:sp>
    </p:spTree>
    <p:extLst>
      <p:ext uri="{BB962C8B-B14F-4D97-AF65-F5344CB8AC3E}">
        <p14:creationId xmlns:p14="http://schemas.microsoft.com/office/powerpoint/2010/main" val="118506333"/>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 Internships for Students of Engineering</a:t>
            </a:r>
            <a:endParaRPr lang="en-US" dirty="0"/>
          </a:p>
        </p:txBody>
      </p:sp>
      <p:sp>
        <p:nvSpPr>
          <p:cNvPr id="3" name="Content Placeholder 2"/>
          <p:cNvSpPr>
            <a:spLocks noGrp="1"/>
          </p:cNvSpPr>
          <p:nvPr>
            <p:ph idx="1"/>
          </p:nvPr>
        </p:nvSpPr>
        <p:spPr>
          <a:xfrm>
            <a:off x="3299012" y="1646238"/>
            <a:ext cx="5567082" cy="4411660"/>
          </a:xfrm>
        </p:spPr>
        <p:txBody>
          <a:bodyPr/>
          <a:lstStyle/>
          <a:p>
            <a:pPr marL="0" indent="0">
              <a:buNone/>
            </a:pPr>
            <a:r>
              <a:rPr lang="en-US" sz="2000" dirty="0"/>
              <a:t>Each year, </a:t>
            </a:r>
            <a:r>
              <a:rPr lang="en-US" sz="2000" dirty="0" smtClean="0"/>
              <a:t>three outstanding IEEE student members are selected to </a:t>
            </a:r>
            <a:r>
              <a:rPr lang="en-US" sz="2000" dirty="0"/>
              <a:t>spend nine weeks in Washington, D.C., learning about the public policy process, including how government officials make decisions on complex technological issues and how engineers can contribute to legislative and regulatory public policy decisions.  </a:t>
            </a:r>
            <a:endParaRPr lang="en-US" sz="2000" dirty="0" smtClean="0"/>
          </a:p>
          <a:p>
            <a:pPr marL="0" indent="0">
              <a:buNone/>
            </a:pPr>
            <a:r>
              <a:rPr lang="en-US" sz="2000" dirty="0" smtClean="0"/>
              <a:t>The </a:t>
            </a:r>
            <a:r>
              <a:rPr lang="en-US" sz="2000" dirty="0"/>
              <a:t>WISE Program is ranked as one of the best Internship opportunities in the U.S. by the </a:t>
            </a:r>
            <a:r>
              <a:rPr lang="en-US" sz="2000" dirty="0">
                <a:hlinkClick r:id="rId2"/>
              </a:rPr>
              <a:t>Princeton Review</a:t>
            </a:r>
            <a:r>
              <a:rPr lang="en-US" sz="2000" dirty="0"/>
              <a:t>.</a:t>
            </a:r>
          </a:p>
          <a:p>
            <a:pPr marL="0" indent="0">
              <a:buNone/>
            </a:pPr>
            <a:endParaRPr lang="en-US" dirty="0"/>
          </a:p>
        </p:txBody>
      </p:sp>
      <p:pic>
        <p:nvPicPr>
          <p:cNvPr id="1026" name="Picture 2" descr="http://wise-intern.org/images/WISE2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1646238"/>
            <a:ext cx="2387599" cy="3811534"/>
          </a:xfrm>
          <a:prstGeom prst="rect">
            <a:avLst/>
          </a:prstGeom>
          <a:solidFill>
            <a:schemeClr val="bg1">
              <a:lumMod val="95000"/>
            </a:schemeClr>
          </a:solidFill>
          <a:ln>
            <a:solidFill>
              <a:schemeClr val="bg1">
                <a:lumMod val="95000"/>
              </a:schemeClr>
            </a:solidFill>
          </a:ln>
          <a:effectLst>
            <a:outerShdw blurRad="50800" dist="38100" dir="2700000" algn="tl" rotWithShape="0">
              <a:prstClr val="black">
                <a:alpha val="40000"/>
              </a:prstClr>
            </a:outerShdw>
          </a:effectLst>
          <a:extLst/>
        </p:spPr>
      </p:pic>
      <p:sp>
        <p:nvSpPr>
          <p:cNvPr id="4" name="TextBox 3"/>
          <p:cNvSpPr txBox="1"/>
          <p:nvPr/>
        </p:nvSpPr>
        <p:spPr>
          <a:xfrm>
            <a:off x="365125" y="5688566"/>
            <a:ext cx="2193229" cy="369332"/>
          </a:xfrm>
          <a:prstGeom prst="rect">
            <a:avLst/>
          </a:prstGeom>
          <a:ln>
            <a:noFill/>
          </a:ln>
        </p:spPr>
        <p:txBody>
          <a:bodyPr wrap="none" rtlCol="0">
            <a:spAutoFit/>
          </a:bodyPr>
          <a:lstStyle/>
          <a:p>
            <a:r>
              <a:rPr lang="en-US" b="1" dirty="0" smtClean="0"/>
              <a:t>wise-intern.org</a:t>
            </a:r>
          </a:p>
        </p:txBody>
      </p:sp>
    </p:spTree>
    <p:extLst>
      <p:ext uri="{BB962C8B-B14F-4D97-AF65-F5344CB8AC3E}">
        <p14:creationId xmlns:p14="http://schemas.microsoft.com/office/powerpoint/2010/main" val="1976666452"/>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Overview of</a:t>
            </a:r>
            <a:br>
              <a:rPr lang="en-US" dirty="0" smtClean="0"/>
            </a:br>
            <a:r>
              <a:rPr lang="en-US" dirty="0" smtClean="0"/>
              <a:t>Communications</a:t>
            </a:r>
            <a:endParaRPr lang="en-US" dirty="0"/>
          </a:p>
        </p:txBody>
      </p:sp>
    </p:spTree>
    <p:extLst>
      <p:ext uri="{BB962C8B-B14F-4D97-AF65-F5344CB8AC3E}">
        <p14:creationId xmlns:p14="http://schemas.microsoft.com/office/powerpoint/2010/main" val="3860093251"/>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eBooks</a:t>
            </a:r>
            <a:endParaRPr lang="en-US" dirty="0"/>
          </a:p>
        </p:txBody>
      </p:sp>
      <p:grpSp>
        <p:nvGrpSpPr>
          <p:cNvPr id="4" name="Group 3"/>
          <p:cNvGrpSpPr/>
          <p:nvPr/>
        </p:nvGrpSpPr>
        <p:grpSpPr>
          <a:xfrm>
            <a:off x="1383254" y="1677045"/>
            <a:ext cx="6377492" cy="4435313"/>
            <a:chOff x="1066800" y="2062527"/>
            <a:chExt cx="7010400" cy="4875489"/>
          </a:xfrm>
        </p:grpSpPr>
        <p:pic>
          <p:nvPicPr>
            <p:cNvPr id="5" name="Picture 2" descr="C:\Documents and Settings\ghill\Administrator's Documents\Staff Request\Chris B\Comms-Slides - May 2014\ebook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062527"/>
              <a:ext cx="7010400" cy="27355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8642" y="4975752"/>
              <a:ext cx="6282163" cy="1962264"/>
            </a:xfrm>
            <a:prstGeom prst="rect">
              <a:avLst/>
            </a:prstGeom>
            <a:noFill/>
          </p:spPr>
          <p:txBody>
            <a:bodyPr wrap="square" rtlCol="0">
              <a:spAutoFit/>
            </a:bodyPr>
            <a:lstStyle/>
            <a:p>
              <a:pPr algn="ctr"/>
              <a:r>
                <a:rPr lang="en-US" b="1" dirty="0" smtClean="0">
                  <a:latin typeface="+mj-lt"/>
                </a:rPr>
                <a:t>157 eBooks in catalog</a:t>
              </a:r>
              <a:br>
                <a:rPr lang="en-US" b="1" dirty="0" smtClean="0">
                  <a:latin typeface="+mj-lt"/>
                </a:rPr>
              </a:br>
              <a:r>
                <a:rPr lang="en-US" dirty="0" smtClean="0">
                  <a:latin typeface="+mj-lt"/>
                </a:rPr>
                <a:t>(available in our new shop)</a:t>
              </a:r>
              <a:br>
                <a:rPr lang="en-US" dirty="0" smtClean="0">
                  <a:latin typeface="+mj-lt"/>
                </a:rPr>
              </a:br>
              <a:endParaRPr lang="en-US" dirty="0" smtClean="0">
                <a:latin typeface="+mj-lt"/>
              </a:endParaRPr>
            </a:p>
            <a:p>
              <a:pPr algn="ctr"/>
              <a:r>
                <a:rPr lang="en-US" b="1" dirty="0">
                  <a:latin typeface="+mj-lt"/>
                </a:rPr>
                <a:t>3</a:t>
              </a:r>
              <a:r>
                <a:rPr lang="en-US" b="1" dirty="0" smtClean="0">
                  <a:latin typeface="+mj-lt"/>
                </a:rPr>
                <a:t>50K+ downloads</a:t>
              </a:r>
              <a:br>
                <a:rPr lang="en-US" b="1" dirty="0" smtClean="0">
                  <a:latin typeface="+mj-lt"/>
                </a:rPr>
              </a:br>
              <a:r>
                <a:rPr lang="en-US" b="1" dirty="0">
                  <a:latin typeface="+mj-lt"/>
                </a:rPr>
                <a:t/>
              </a:r>
              <a:br>
                <a:rPr lang="en-US" b="1" dirty="0">
                  <a:latin typeface="+mj-lt"/>
                </a:rPr>
              </a:br>
              <a:r>
                <a:rPr lang="en-US" sz="2000" b="1" dirty="0" smtClean="0">
                  <a:latin typeface="+mj-lt"/>
                </a:rPr>
                <a:t>ieeeusa.org/communications/</a:t>
              </a:r>
              <a:r>
                <a:rPr lang="en-US" sz="2000" b="1" dirty="0" err="1" smtClean="0">
                  <a:latin typeface="+mj-lt"/>
                </a:rPr>
                <a:t>ebooks</a:t>
              </a:r>
              <a:r>
                <a:rPr lang="en-US" b="1" dirty="0">
                  <a:latin typeface="+mj-lt"/>
                </a:rPr>
                <a:t>/</a:t>
              </a:r>
            </a:p>
          </p:txBody>
        </p:sp>
      </p:grpSp>
    </p:spTree>
    <p:extLst>
      <p:ext uri="{BB962C8B-B14F-4D97-AF65-F5344CB8AC3E}">
        <p14:creationId xmlns:p14="http://schemas.microsoft.com/office/powerpoint/2010/main" val="3978070853"/>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Web Presence: Legacy/Sunsetted </a:t>
            </a:r>
            <a:endParaRPr lang="en-US" dirty="0"/>
          </a:p>
        </p:txBody>
      </p:sp>
      <p:sp>
        <p:nvSpPr>
          <p:cNvPr id="6" name="Slide Number Placeholder 2"/>
          <p:cNvSpPr txBox="1">
            <a:spLocks/>
          </p:cNvSpPr>
          <p:nvPr/>
        </p:nvSpPr>
        <p:spPr>
          <a:xfrm>
            <a:off x="444366" y="6356350"/>
            <a:ext cx="35860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solidFill>
                <a:schemeClr val="bg1">
                  <a:lumMod val="50000"/>
                </a:schemeClr>
              </a:solidFill>
            </a:endParaRPr>
          </a:p>
        </p:txBody>
      </p:sp>
      <p:sp>
        <p:nvSpPr>
          <p:cNvPr id="7" name="Date Placeholder 1"/>
          <p:cNvSpPr txBox="1">
            <a:spLocks/>
          </p:cNvSpPr>
          <p:nvPr/>
        </p:nvSpPr>
        <p:spPr>
          <a:xfrm>
            <a:off x="865777" y="6356350"/>
            <a:ext cx="164253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solidFill>
                <a:schemeClr val="bg1">
                  <a:lumMod val="50000"/>
                </a:schemeClr>
              </a:solidFill>
            </a:endParaRPr>
          </a:p>
        </p:txBody>
      </p:sp>
      <p:pic>
        <p:nvPicPr>
          <p:cNvPr id="9" name="Picture 2" descr="C:\Documents and Settings\ghill\Administrator's Documents\Staff Request\Chris B\Comms-Slides - May 2014\in-action-cv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155" y="1648890"/>
            <a:ext cx="3946271" cy="2605412"/>
          </a:xfrm>
          <a:prstGeom prst="rect">
            <a:avLst/>
          </a:prstGeom>
          <a:noFill/>
          <a:ln>
            <a:solidFill>
              <a:schemeClr val="bg1">
                <a:lumMod val="9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98197" y="4373421"/>
            <a:ext cx="2828185" cy="923330"/>
          </a:xfrm>
          <a:prstGeom prst="rect">
            <a:avLst/>
          </a:prstGeom>
          <a:noFill/>
        </p:spPr>
        <p:txBody>
          <a:bodyPr wrap="square" rtlCol="0">
            <a:spAutoFit/>
          </a:bodyPr>
          <a:lstStyle/>
          <a:p>
            <a:pPr algn="ctr"/>
            <a:r>
              <a:rPr lang="en-US" b="1" dirty="0" smtClean="0">
                <a:latin typeface="+mj-lt"/>
              </a:rPr>
              <a:t>IEEE-USA in ACTION</a:t>
            </a:r>
            <a:br>
              <a:rPr lang="en-US" b="1" dirty="0" smtClean="0">
                <a:latin typeface="+mj-lt"/>
              </a:rPr>
            </a:br>
            <a:r>
              <a:rPr lang="en-US" dirty="0" smtClean="0">
                <a:latin typeface="+mj-lt"/>
              </a:rPr>
              <a:t>Interactive PDF</a:t>
            </a:r>
          </a:p>
          <a:p>
            <a:pPr algn="ctr"/>
            <a:r>
              <a:rPr lang="en-US" dirty="0" smtClean="0">
                <a:latin typeface="+mj-lt"/>
              </a:rPr>
              <a:t>Published: 2010-2013</a:t>
            </a:r>
            <a:endParaRPr lang="en-US" dirty="0">
              <a:latin typeface="+mj-lt"/>
            </a:endParaRPr>
          </a:p>
        </p:txBody>
      </p:sp>
      <p:sp>
        <p:nvSpPr>
          <p:cNvPr id="12" name="TextBox 11"/>
          <p:cNvSpPr txBox="1"/>
          <p:nvPr/>
        </p:nvSpPr>
        <p:spPr>
          <a:xfrm>
            <a:off x="714405" y="4373421"/>
            <a:ext cx="3514164" cy="1200329"/>
          </a:xfrm>
          <a:prstGeom prst="rect">
            <a:avLst/>
          </a:prstGeom>
          <a:noFill/>
        </p:spPr>
        <p:txBody>
          <a:bodyPr wrap="square" rtlCol="0">
            <a:spAutoFit/>
          </a:bodyPr>
          <a:lstStyle/>
          <a:p>
            <a:pPr algn="ctr"/>
            <a:r>
              <a:rPr lang="en-US" b="1" dirty="0" smtClean="0">
                <a:latin typeface="+mj-lt"/>
              </a:rPr>
              <a:t>Today’s Engineer</a:t>
            </a:r>
            <a:br>
              <a:rPr lang="en-US" b="1" dirty="0" smtClean="0">
                <a:latin typeface="+mj-lt"/>
              </a:rPr>
            </a:br>
            <a:r>
              <a:rPr lang="en-US" dirty="0" smtClean="0">
                <a:latin typeface="+mj-lt"/>
              </a:rPr>
              <a:t>First a magazine, transitioned to e-Zine</a:t>
            </a:r>
          </a:p>
          <a:p>
            <a:pPr algn="ctr"/>
            <a:r>
              <a:rPr lang="en-US" dirty="0" smtClean="0">
                <a:latin typeface="+mj-lt"/>
              </a:rPr>
              <a:t>Published: 1998-2014</a:t>
            </a:r>
            <a:endParaRPr lang="en-US" dirty="0">
              <a:latin typeface="+mj-lt"/>
            </a:endParaRPr>
          </a:p>
        </p:txBody>
      </p:sp>
      <p:pic>
        <p:nvPicPr>
          <p:cNvPr id="2050" name="Picture 2" descr="C:\Users\john\Desktop\TE.jpg"/>
          <p:cNvPicPr>
            <a:picLocks noChangeAspect="1" noChangeArrowheads="1"/>
          </p:cNvPicPr>
          <p:nvPr/>
        </p:nvPicPr>
        <p:blipFill rotWithShape="1">
          <a:blip r:embed="rId4">
            <a:extLst>
              <a:ext uri="{28A0092B-C50C-407E-A947-70E740481C1C}">
                <a14:useLocalDpi xmlns:a14="http://schemas.microsoft.com/office/drawing/2010/main" val="0"/>
              </a:ext>
            </a:extLst>
          </a:blip>
          <a:srcRect b="30803"/>
          <a:stretch/>
        </p:blipFill>
        <p:spPr bwMode="auto">
          <a:xfrm>
            <a:off x="370969" y="1648890"/>
            <a:ext cx="4201037" cy="2605412"/>
          </a:xfrm>
          <a:prstGeom prst="rect">
            <a:avLst/>
          </a:prstGeom>
          <a:noFill/>
          <a:ln>
            <a:solidFill>
              <a:schemeClr val="bg1">
                <a:lumMod val="9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731883"/>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5" y="90113"/>
            <a:ext cx="8326438" cy="1076325"/>
          </a:xfrm>
        </p:spPr>
        <p:txBody>
          <a:bodyPr/>
          <a:lstStyle/>
          <a:p>
            <a:r>
              <a:rPr lang="en-US" dirty="0" smtClean="0"/>
              <a:t>Web Presence: InSight</a:t>
            </a:r>
            <a:br>
              <a:rPr lang="en-US" dirty="0" smtClean="0"/>
            </a:br>
            <a:r>
              <a:rPr lang="en-US" sz="2000" dirty="0" smtClean="0"/>
              <a:t>Flagship IEEE-USA Publication</a:t>
            </a:r>
            <a:endParaRPr lang="en-US" sz="2000" dirty="0"/>
          </a:p>
        </p:txBody>
      </p:sp>
      <p:pic>
        <p:nvPicPr>
          <p:cNvPr id="4" name="Picture 3" descr="InSight-CleanDesign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5" y="1534668"/>
            <a:ext cx="4899711" cy="3207658"/>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6" name="Content Placeholder 2"/>
          <p:cNvSpPr>
            <a:spLocks noGrp="1"/>
          </p:cNvSpPr>
          <p:nvPr>
            <p:ph idx="1"/>
          </p:nvPr>
        </p:nvSpPr>
        <p:spPr>
          <a:xfrm>
            <a:off x="5387788" y="1480878"/>
            <a:ext cx="3756213" cy="4471682"/>
          </a:xfrm>
        </p:spPr>
        <p:txBody>
          <a:bodyPr/>
          <a:lstStyle/>
          <a:p>
            <a:r>
              <a:rPr lang="en-US" sz="1600" dirty="0" smtClean="0"/>
              <a:t>Launches Late January 2015</a:t>
            </a:r>
          </a:p>
          <a:p>
            <a:r>
              <a:rPr lang="en-US" sz="1600" dirty="0" smtClean="0"/>
              <a:t>More than a year in development, combines the best of TE and In Action.</a:t>
            </a:r>
          </a:p>
          <a:p>
            <a:r>
              <a:rPr lang="en-US" sz="1600" dirty="0" smtClean="0"/>
              <a:t>Clean, Modern, Responsive Design built from the ground up – scales to any size browser including mobile</a:t>
            </a:r>
          </a:p>
          <a:p>
            <a:r>
              <a:rPr lang="en-US" sz="1600" dirty="0" smtClean="0"/>
              <a:t>Interactive elements - polls, commenting &amp; more</a:t>
            </a:r>
          </a:p>
          <a:p>
            <a:r>
              <a:rPr lang="en-US" sz="1600" dirty="0" smtClean="0"/>
              <a:t>Social Enabled</a:t>
            </a:r>
          </a:p>
          <a:p>
            <a:r>
              <a:rPr lang="en-US" sz="1600" dirty="0" smtClean="0"/>
              <a:t>IEEE Single sign-on</a:t>
            </a:r>
          </a:p>
          <a:p>
            <a:r>
              <a:rPr lang="en-US" sz="1600" dirty="0" smtClean="0"/>
              <a:t>New Ecommerce Shop!</a:t>
            </a:r>
          </a:p>
          <a:p>
            <a:endParaRPr lang="en-US" sz="1800" dirty="0"/>
          </a:p>
        </p:txBody>
      </p:sp>
      <p:sp>
        <p:nvSpPr>
          <p:cNvPr id="7" name="TextBox 6"/>
          <p:cNvSpPr txBox="1"/>
          <p:nvPr/>
        </p:nvSpPr>
        <p:spPr>
          <a:xfrm>
            <a:off x="763495" y="4917566"/>
            <a:ext cx="3907118" cy="646331"/>
          </a:xfrm>
          <a:prstGeom prst="rect">
            <a:avLst/>
          </a:prstGeom>
          <a:noFill/>
        </p:spPr>
        <p:txBody>
          <a:bodyPr wrap="square" rtlCol="0">
            <a:spAutoFit/>
          </a:bodyPr>
          <a:lstStyle/>
          <a:p>
            <a:pPr algn="ctr"/>
            <a:r>
              <a:rPr lang="en-US" b="1" dirty="0" smtClean="0">
                <a:latin typeface="+mj-lt"/>
              </a:rPr>
              <a:t>insight.ieeeeusa.org</a:t>
            </a:r>
            <a:br>
              <a:rPr lang="en-US" b="1" dirty="0" smtClean="0">
                <a:latin typeface="+mj-lt"/>
              </a:rPr>
            </a:br>
            <a:r>
              <a:rPr lang="en-US" b="1" dirty="0" smtClean="0">
                <a:latin typeface="+mj-lt"/>
              </a:rPr>
              <a:t>shop.ieeeusa.org</a:t>
            </a:r>
            <a:endParaRPr lang="en-US" b="1" dirty="0">
              <a:latin typeface="+mj-lt"/>
            </a:endParaRPr>
          </a:p>
        </p:txBody>
      </p:sp>
    </p:spTree>
    <p:extLst>
      <p:ext uri="{BB962C8B-B14F-4D97-AF65-F5344CB8AC3E}">
        <p14:creationId xmlns:p14="http://schemas.microsoft.com/office/powerpoint/2010/main" val="307415447"/>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Presence: IEEE-USA Website</a:t>
            </a:r>
            <a:endParaRPr lang="en-US" dirty="0"/>
          </a:p>
        </p:txBody>
      </p:sp>
      <p:pic>
        <p:nvPicPr>
          <p:cNvPr id="3074" name="Picture 2" descr="C:\Users\john\Desktop\ieeeusa.jpg"/>
          <p:cNvPicPr>
            <a:picLocks noChangeAspect="1" noChangeArrowheads="1"/>
          </p:cNvPicPr>
          <p:nvPr/>
        </p:nvPicPr>
        <p:blipFill rotWithShape="1">
          <a:blip r:embed="rId2">
            <a:extLst>
              <a:ext uri="{28A0092B-C50C-407E-A947-70E740481C1C}">
                <a14:useLocalDpi xmlns:a14="http://schemas.microsoft.com/office/drawing/2010/main" val="0"/>
              </a:ext>
            </a:extLst>
          </a:blip>
          <a:srcRect l="1553" t="764" r="1420" b="46951"/>
          <a:stretch/>
        </p:blipFill>
        <p:spPr bwMode="auto">
          <a:xfrm>
            <a:off x="1976667" y="1619251"/>
            <a:ext cx="5398692" cy="3409432"/>
          </a:xfrm>
          <a:prstGeom prst="rect">
            <a:avLst/>
          </a:prstGeom>
          <a:noFill/>
          <a:ln>
            <a:solidFill>
              <a:schemeClr val="bg1">
                <a:lumMod val="9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99657" y="5212502"/>
            <a:ext cx="3953692" cy="1200329"/>
          </a:xfrm>
          <a:prstGeom prst="rect">
            <a:avLst/>
          </a:prstGeom>
          <a:noFill/>
        </p:spPr>
        <p:txBody>
          <a:bodyPr wrap="square" rtlCol="0">
            <a:spAutoFit/>
          </a:bodyPr>
          <a:lstStyle/>
          <a:p>
            <a:pPr algn="ctr"/>
            <a:r>
              <a:rPr lang="en-US" b="1" dirty="0" smtClean="0">
                <a:latin typeface="+mj-lt"/>
              </a:rPr>
              <a:t>ieeeusa.org</a:t>
            </a:r>
            <a:br>
              <a:rPr lang="en-US" b="1" dirty="0" smtClean="0">
                <a:latin typeface="+mj-lt"/>
              </a:rPr>
            </a:br>
            <a:r>
              <a:rPr lang="en-US" b="1" dirty="0" smtClean="0">
                <a:latin typeface="+mj-lt"/>
              </a:rPr>
              <a:t>New Site Development </a:t>
            </a:r>
            <a:br>
              <a:rPr lang="en-US" b="1" dirty="0" smtClean="0">
                <a:latin typeface="+mj-lt"/>
              </a:rPr>
            </a:br>
            <a:r>
              <a:rPr lang="en-US" dirty="0" smtClean="0">
                <a:latin typeface="+mj-lt"/>
              </a:rPr>
              <a:t>Begins late February with expected launch in early 2016</a:t>
            </a:r>
            <a:endParaRPr lang="en-US" dirty="0">
              <a:latin typeface="+mj-lt"/>
            </a:endParaRPr>
          </a:p>
        </p:txBody>
      </p:sp>
    </p:spTree>
    <p:extLst>
      <p:ext uri="{BB962C8B-B14F-4D97-AF65-F5344CB8AC3E}">
        <p14:creationId xmlns:p14="http://schemas.microsoft.com/office/powerpoint/2010/main" val="1297335086"/>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a:t>
            </a:r>
            <a:endParaRPr lang="en-US" dirty="0"/>
          </a:p>
        </p:txBody>
      </p:sp>
      <p:sp>
        <p:nvSpPr>
          <p:cNvPr id="3" name="Content Placeholder 2"/>
          <p:cNvSpPr>
            <a:spLocks noGrp="1"/>
          </p:cNvSpPr>
          <p:nvPr>
            <p:ph idx="1"/>
          </p:nvPr>
        </p:nvSpPr>
        <p:spPr>
          <a:xfrm>
            <a:off x="4180114" y="1506584"/>
            <a:ext cx="4278086" cy="4484914"/>
          </a:xfrm>
        </p:spPr>
        <p:txBody>
          <a:bodyPr/>
          <a:lstStyle/>
          <a:p>
            <a:r>
              <a:rPr lang="en-US" altLang="en-US" sz="1800" b="1" dirty="0">
                <a:ea typeface="ＭＳ Ｐゴシック" panose="020B0600070205080204" pitchFamily="34" charset="-128"/>
              </a:rPr>
              <a:t>Facebook</a:t>
            </a:r>
            <a:r>
              <a:rPr lang="en-US" altLang="en-US" sz="1800" dirty="0">
                <a:ea typeface="ＭＳ Ｐゴシック" panose="020B0600070205080204" pitchFamily="34" charset="-128"/>
              </a:rPr>
              <a:t> – 3000+ Likes.</a:t>
            </a:r>
          </a:p>
          <a:p>
            <a:r>
              <a:rPr lang="en-US" altLang="en-US" sz="1800" b="1" dirty="0">
                <a:ea typeface="ＭＳ Ｐゴシック" panose="020B0600070205080204" pitchFamily="34" charset="-128"/>
              </a:rPr>
              <a:t>Twitter</a:t>
            </a:r>
            <a:r>
              <a:rPr lang="en-US" altLang="en-US" sz="1800" dirty="0">
                <a:ea typeface="ＭＳ Ｐゴシック" panose="020B0600070205080204" pitchFamily="34" charset="-128"/>
              </a:rPr>
              <a:t> – 11,300+ followers &amp; </a:t>
            </a:r>
            <a:br>
              <a:rPr lang="en-US" altLang="en-US" sz="1800" dirty="0">
                <a:ea typeface="ＭＳ Ｐゴシック" panose="020B0600070205080204" pitchFamily="34" charset="-128"/>
              </a:rPr>
            </a:br>
            <a:r>
              <a:rPr lang="en-US" altLang="en-US" sz="1800" dirty="0">
                <a:ea typeface="ＭＳ Ｐゴシック" panose="020B0600070205080204" pitchFamily="34" charset="-128"/>
              </a:rPr>
              <a:t>expanding rapidly.  Since 2012</a:t>
            </a:r>
            <a:br>
              <a:rPr lang="en-US" altLang="en-US" sz="1800" dirty="0">
                <a:ea typeface="ＭＳ Ｐゴシック" panose="020B0600070205080204" pitchFamily="34" charset="-128"/>
              </a:rPr>
            </a:br>
            <a:r>
              <a:rPr lang="en-US" altLang="en-US" sz="1800" dirty="0">
                <a:ea typeface="ＭＳ Ｐゴシック" panose="020B0600070205080204" pitchFamily="34" charset="-128"/>
              </a:rPr>
              <a:t>Twitter follows are up 151%.</a:t>
            </a:r>
          </a:p>
          <a:p>
            <a:r>
              <a:rPr lang="en-US" altLang="en-US" sz="1800" b="1" dirty="0">
                <a:ea typeface="ＭＳ Ｐゴシック" panose="020B0600070205080204" pitchFamily="34" charset="-128"/>
              </a:rPr>
              <a:t>LinkedIn </a:t>
            </a:r>
            <a:r>
              <a:rPr lang="en-US" altLang="en-US" sz="1800" dirty="0">
                <a:ea typeface="ＭＳ Ｐゴシック" panose="020B0600070205080204" pitchFamily="34" charset="-128"/>
              </a:rPr>
              <a:t>– IEEE-USA Group</a:t>
            </a:r>
            <a:br>
              <a:rPr lang="en-US" altLang="en-US" sz="1800" dirty="0">
                <a:ea typeface="ＭＳ Ｐゴシック" panose="020B0600070205080204" pitchFamily="34" charset="-128"/>
              </a:rPr>
            </a:br>
            <a:r>
              <a:rPr lang="en-US" altLang="en-US" sz="1800" dirty="0">
                <a:ea typeface="ＭＳ Ｐゴシック" panose="020B0600070205080204" pitchFamily="34" charset="-128"/>
              </a:rPr>
              <a:t>5141 Members, Entrepreneurs Group 396 Members.</a:t>
            </a:r>
            <a:endParaRPr lang="en-US" altLang="en-US" sz="1800" b="1" dirty="0">
              <a:ea typeface="ＭＳ Ｐゴシック" panose="020B0600070205080204" pitchFamily="34" charset="-128"/>
            </a:endParaRPr>
          </a:p>
          <a:p>
            <a:r>
              <a:rPr lang="en-US" altLang="en-US" sz="1800" b="1" dirty="0">
                <a:ea typeface="ＭＳ Ｐゴシック" panose="020B0600070205080204" pitchFamily="34" charset="-128"/>
              </a:rPr>
              <a:t>Flipboard </a:t>
            </a:r>
            <a:r>
              <a:rPr lang="en-US" altLang="en-US" sz="1800" dirty="0">
                <a:ea typeface="ＭＳ Ｐゴシック" panose="020B0600070205080204" pitchFamily="34" charset="-128"/>
              </a:rPr>
              <a:t>“Career &amp; Employment Issues” – 14k Viewers, 21k Flips, 246 Articles</a:t>
            </a:r>
            <a:r>
              <a:rPr lang="en-US" altLang="en-US" sz="1800" dirty="0" smtClean="0">
                <a:ea typeface="ＭＳ Ｐゴシック" panose="020B0600070205080204" pitchFamily="34" charset="-128"/>
              </a:rPr>
              <a:t>.</a:t>
            </a:r>
            <a:endParaRPr lang="en-US" altLang="en-US" sz="1800" dirty="0">
              <a:ea typeface="ＭＳ Ｐゴシック" panose="020B0600070205080204" pitchFamily="34" charset="-128"/>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 y="1506584"/>
            <a:ext cx="3321133" cy="3379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815990"/>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Interest in Serving</a:t>
            </a:r>
            <a:endParaRPr lang="en-US" dirty="0"/>
          </a:p>
        </p:txBody>
      </p:sp>
      <p:sp>
        <p:nvSpPr>
          <p:cNvPr id="3" name="Content Placeholder 2"/>
          <p:cNvSpPr>
            <a:spLocks noGrp="1"/>
          </p:cNvSpPr>
          <p:nvPr>
            <p:ph sz="quarter" idx="14"/>
          </p:nvPr>
        </p:nvSpPr>
        <p:spPr>
          <a:xfrm>
            <a:off x="365760" y="1388340"/>
            <a:ext cx="8326438" cy="4389120"/>
          </a:xfrm>
        </p:spPr>
        <p:txBody>
          <a:bodyPr/>
          <a:lstStyle/>
          <a:p>
            <a:r>
              <a:rPr lang="en-US" dirty="0" smtClean="0"/>
              <a:t>Proud member of IEEE</a:t>
            </a:r>
          </a:p>
          <a:p>
            <a:r>
              <a:rPr lang="en-US" dirty="0" smtClean="0"/>
              <a:t>IEEE’s potential </a:t>
            </a:r>
          </a:p>
          <a:p>
            <a:r>
              <a:rPr lang="en-US" dirty="0" smtClean="0"/>
              <a:t>IEEE’s involvement in global public policy </a:t>
            </a:r>
          </a:p>
          <a:p>
            <a:r>
              <a:rPr lang="en-US" dirty="0" smtClean="0"/>
              <a:t>Give back to my profession </a:t>
            </a:r>
          </a:p>
          <a:p>
            <a:r>
              <a:rPr lang="en-US" dirty="0" smtClean="0"/>
              <a:t>Help drive positive change in the world</a:t>
            </a:r>
          </a:p>
        </p:txBody>
      </p:sp>
      <p:sp>
        <p:nvSpPr>
          <p:cNvPr id="4" name="Slide Number Placeholder 3"/>
          <p:cNvSpPr>
            <a:spLocks noGrp="1"/>
          </p:cNvSpPr>
          <p:nvPr>
            <p:ph type="sldNum" sz="quarter" idx="15"/>
          </p:nvPr>
        </p:nvSpPr>
        <p:spPr/>
        <p:txBody>
          <a:bodyPr/>
          <a:lstStyle/>
          <a:p>
            <a:fld id="{1F2884EB-C6E3-684C-A39B-0E652C4E0E60}" type="slidenum">
              <a:rPr lang="en-US" smtClean="0"/>
              <a:pPr/>
              <a:t>7</a:t>
            </a:fld>
            <a:endParaRPr lang="en-US" dirty="0"/>
          </a:p>
        </p:txBody>
      </p:sp>
      <p:sp>
        <p:nvSpPr>
          <p:cNvPr id="5" name="Date Placeholder 4"/>
          <p:cNvSpPr>
            <a:spLocks noGrp="1"/>
          </p:cNvSpPr>
          <p:nvPr>
            <p:ph type="dt" sz="half" idx="16"/>
          </p:nvPr>
        </p:nvSpPr>
        <p:spPr/>
        <p:txBody>
          <a:bodyPr/>
          <a:lstStyle/>
          <a:p>
            <a:fld id="{3137D54C-61CE-1041-9449-8583DE2630BB}" type="datetime1">
              <a:rPr lang="en-US" smtClean="0"/>
              <a:pPr/>
              <a:t>1/24/2015</a:t>
            </a:fld>
            <a:endParaRPr lang="en-US" dirty="0"/>
          </a:p>
        </p:txBody>
      </p:sp>
      <p:grpSp>
        <p:nvGrpSpPr>
          <p:cNvPr id="6" name="Group 5"/>
          <p:cNvGrpSpPr/>
          <p:nvPr/>
        </p:nvGrpSpPr>
        <p:grpSpPr>
          <a:xfrm>
            <a:off x="101568" y="4562837"/>
            <a:ext cx="8941912" cy="1562472"/>
            <a:chOff x="101568" y="4617701"/>
            <a:chExt cx="8941912" cy="1562472"/>
          </a:xfrm>
        </p:grpSpPr>
        <p:pic>
          <p:nvPicPr>
            <p:cNvPr id="10"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7907" r="12995" b="29315"/>
            <a:stretch/>
          </p:blipFill>
          <p:spPr bwMode="auto">
            <a:xfrm>
              <a:off x="2304621" y="4617701"/>
              <a:ext cx="2331208" cy="156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7602" r="4543" b="8079"/>
            <a:stretch/>
          </p:blipFill>
          <p:spPr bwMode="auto">
            <a:xfrm>
              <a:off x="7057625" y="4617701"/>
              <a:ext cx="1985855" cy="155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68" y="4617701"/>
              <a:ext cx="2083296" cy="156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8850" t="8485" r="19663" b="32797"/>
            <a:stretch/>
          </p:blipFill>
          <p:spPr bwMode="auto">
            <a:xfrm>
              <a:off x="4765187" y="4617701"/>
              <a:ext cx="2175814" cy="1558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pic>
      </p:grpSp>
    </p:spTree>
    <p:extLst>
      <p:ext uri="{BB962C8B-B14F-4D97-AF65-F5344CB8AC3E}">
        <p14:creationId xmlns:p14="http://schemas.microsoft.com/office/powerpoint/2010/main" val="25808696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What’s On Your Mind?</a:t>
            </a:r>
            <a:endParaRPr lang="en-US" dirty="0"/>
          </a:p>
        </p:txBody>
      </p:sp>
      <p:pic>
        <p:nvPicPr>
          <p:cNvPr id="6" name="Picture 2" descr="http://en.hdyo.org/assets/ask-question-1-ca45a12e5206bae44014e11cd3ced9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 y="1954530"/>
            <a:ext cx="4621389" cy="349377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4"/>
          </p:nvPr>
        </p:nvSpPr>
        <p:spPr>
          <a:xfrm>
            <a:off x="4750271" y="1493520"/>
            <a:ext cx="4198699" cy="3811905"/>
          </a:xfrm>
        </p:spPr>
        <p:txBody>
          <a:bodyPr/>
          <a:lstStyle/>
          <a:p>
            <a:pPr marL="0" indent="0" algn="ctr">
              <a:buNone/>
            </a:pPr>
            <a:endParaRPr lang="en-US" sz="2800" dirty="0" smtClean="0"/>
          </a:p>
          <a:p>
            <a:pPr marL="0" indent="0" algn="ctr">
              <a:buNone/>
            </a:pPr>
            <a:endParaRPr lang="en-US" sz="2800" dirty="0"/>
          </a:p>
          <a:p>
            <a:pPr marL="0" indent="0" algn="ctr">
              <a:buNone/>
            </a:pPr>
            <a:r>
              <a:rPr lang="en-US" sz="2800" b="1" dirty="0" smtClean="0"/>
              <a:t>Jim Jefferies</a:t>
            </a:r>
            <a:r>
              <a:rPr lang="en-US" sz="2800" dirty="0" smtClean="0"/>
              <a:t/>
            </a:r>
            <a:br>
              <a:rPr lang="en-US" sz="2800" dirty="0" smtClean="0"/>
            </a:br>
            <a:r>
              <a:rPr lang="en-US" dirty="0" smtClean="0">
                <a:hlinkClick r:id="rId3"/>
              </a:rPr>
              <a:t>jjefferies@ieee.org</a:t>
            </a:r>
            <a:endParaRPr lang="en-US" dirty="0" smtClean="0"/>
          </a:p>
          <a:p>
            <a:pPr marL="341313" indent="0" algn="ctr">
              <a:buNone/>
            </a:pPr>
            <a:endParaRPr lang="en-US" sz="2800" dirty="0"/>
          </a:p>
        </p:txBody>
      </p:sp>
    </p:spTree>
    <p:extLst>
      <p:ext uri="{BB962C8B-B14F-4D97-AF65-F5344CB8AC3E}">
        <p14:creationId xmlns:p14="http://schemas.microsoft.com/office/powerpoint/2010/main" val="2721846584"/>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8060" y="255408"/>
            <a:ext cx="8926512" cy="533400"/>
          </a:xfrm>
        </p:spPr>
        <p:txBody>
          <a:bodyPr/>
          <a:lstStyle/>
          <a:p>
            <a:r>
              <a:rPr lang="en-US" altLang="en-US" sz="2400" dirty="0" smtClean="0"/>
              <a:t>Karen Pedersen</a:t>
            </a:r>
            <a:br>
              <a:rPr lang="en-US" altLang="en-US" sz="2400" dirty="0" smtClean="0"/>
            </a:br>
            <a:r>
              <a:rPr lang="en-US" altLang="en-US" sz="2400" dirty="0" smtClean="0"/>
              <a:t>2016 IEEE-USA President-Elect Candidate</a:t>
            </a:r>
            <a:endParaRPr lang="en-US" altLang="en-US" sz="2400" dirty="0" smtClean="0"/>
          </a:p>
        </p:txBody>
      </p:sp>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71</a:t>
            </a:fld>
            <a:endParaRPr lang="en-US" altLang="en-US" sz="1000" smtClean="0">
              <a:solidFill>
                <a:srgbClr val="898989"/>
              </a:solidFill>
              <a:latin typeface="Arial" charset="0"/>
            </a:endParaRPr>
          </a:p>
        </p:txBody>
      </p:sp>
      <p:sp>
        <p:nvSpPr>
          <p:cNvPr id="12293" name="Content Placeholder 2"/>
          <p:cNvSpPr>
            <a:spLocks noGrp="1"/>
          </p:cNvSpPr>
          <p:nvPr>
            <p:ph idx="1"/>
          </p:nvPr>
        </p:nvSpPr>
        <p:spPr>
          <a:xfrm>
            <a:off x="81938" y="1493838"/>
            <a:ext cx="4884703" cy="4862512"/>
          </a:xfrm>
        </p:spPr>
        <p:txBody>
          <a:bodyPr/>
          <a:lstStyle/>
          <a:p>
            <a:r>
              <a:rPr lang="en-US" dirty="0" smtClean="0"/>
              <a:t>35 </a:t>
            </a:r>
            <a:r>
              <a:rPr lang="en-US" dirty="0"/>
              <a:t>years of power industry experience </a:t>
            </a:r>
            <a:r>
              <a:rPr lang="en-US" dirty="0" smtClean="0"/>
              <a:t>across a wide swath, focusing on electric system planning, distribution planning standards and related areas</a:t>
            </a:r>
          </a:p>
          <a:p>
            <a:r>
              <a:rPr lang="en-US" dirty="0"/>
              <a:t>BSEE in </a:t>
            </a:r>
            <a:r>
              <a:rPr lang="en-US" dirty="0" smtClean="0"/>
              <a:t>Electronics </a:t>
            </a:r>
            <a:r>
              <a:rPr lang="en-US" dirty="0"/>
              <a:t>and </a:t>
            </a:r>
            <a:r>
              <a:rPr lang="en-US" dirty="0" smtClean="0"/>
              <a:t>Computers</a:t>
            </a:r>
            <a:r>
              <a:rPr lang="en-US" dirty="0"/>
              <a:t>, Iowa State </a:t>
            </a:r>
            <a:r>
              <a:rPr lang="en-US" dirty="0" smtClean="0"/>
              <a:t>University</a:t>
            </a:r>
          </a:p>
          <a:p>
            <a:r>
              <a:rPr lang="en-US" dirty="0" smtClean="0"/>
              <a:t>MBA </a:t>
            </a:r>
            <a:r>
              <a:rPr lang="en-US" dirty="0"/>
              <a:t>with </a:t>
            </a:r>
            <a:r>
              <a:rPr lang="en-US" dirty="0" smtClean="0"/>
              <a:t>concentration </a:t>
            </a:r>
            <a:r>
              <a:rPr lang="en-US" dirty="0"/>
              <a:t>in </a:t>
            </a:r>
            <a:r>
              <a:rPr lang="en-US" dirty="0" smtClean="0"/>
              <a:t>Economics </a:t>
            </a:r>
            <a:r>
              <a:rPr lang="en-US" dirty="0"/>
              <a:t>from Bentley College, </a:t>
            </a:r>
            <a:r>
              <a:rPr lang="en-US" dirty="0" smtClean="0"/>
              <a:t>Massachusetts</a:t>
            </a:r>
          </a:p>
        </p:txBody>
      </p:sp>
      <p:pic>
        <p:nvPicPr>
          <p:cNvPr id="54274" name="Picture 2" descr="https://media.licdn.com/media/p/2/000/1e3/213/18ed0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582" y="1598997"/>
            <a:ext cx="405765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1488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533400" y="304800"/>
            <a:ext cx="8077200" cy="245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9pPr>
          </a:lstStyle>
          <a:p>
            <a:pPr algn="ctr" eaLnBrk="1" hangingPunct="1">
              <a:lnSpc>
                <a:spcPct val="90000"/>
              </a:lnSpc>
            </a:pPr>
            <a:endParaRPr lang="en-US" altLang="en-US" sz="3200" b="1" dirty="0">
              <a:solidFill>
                <a:srgbClr val="FFFFFF"/>
              </a:solidFill>
              <a:latin typeface="Verdana" pitchFamily="34" charset="0"/>
            </a:endParaRPr>
          </a:p>
          <a:p>
            <a:pPr algn="ctr" eaLnBrk="1" hangingPunct="1">
              <a:lnSpc>
                <a:spcPct val="90000"/>
              </a:lnSpc>
            </a:pPr>
            <a:r>
              <a:rPr lang="en-US" altLang="en-US" sz="4400" b="1" dirty="0">
                <a:solidFill>
                  <a:srgbClr val="FFFFFF"/>
                </a:solidFill>
                <a:latin typeface="Verdana" pitchFamily="34" charset="0"/>
              </a:rPr>
              <a:t>IEEE-USA</a:t>
            </a:r>
          </a:p>
          <a:p>
            <a:pPr algn="ctr" eaLnBrk="1" hangingPunct="1">
              <a:lnSpc>
                <a:spcPct val="90000"/>
              </a:lnSpc>
            </a:pPr>
            <a:r>
              <a:rPr lang="en-US" altLang="en-US" sz="4400" b="1" dirty="0">
                <a:solidFill>
                  <a:srgbClr val="FFFFFF"/>
                </a:solidFill>
                <a:latin typeface="Verdana" pitchFamily="34" charset="0"/>
              </a:rPr>
              <a:t>2016 President-Elect Candidate</a:t>
            </a:r>
          </a:p>
        </p:txBody>
      </p:sp>
      <p:sp>
        <p:nvSpPr>
          <p:cNvPr id="7" name="Text Box 1"/>
          <p:cNvSpPr txBox="1">
            <a:spLocks noChangeArrowheads="1"/>
          </p:cNvSpPr>
          <p:nvPr/>
        </p:nvSpPr>
        <p:spPr bwMode="auto">
          <a:xfrm>
            <a:off x="1271588" y="3962400"/>
            <a:ext cx="5281612" cy="1878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9pPr>
          </a:lstStyle>
          <a:p>
            <a:pPr eaLnBrk="1" hangingPunct="1">
              <a:lnSpc>
                <a:spcPct val="90000"/>
              </a:lnSpc>
              <a:spcBef>
                <a:spcPts val="550"/>
              </a:spcBef>
            </a:pPr>
            <a:r>
              <a:rPr lang="en-US" altLang="en-US" sz="2200" b="1" dirty="0">
                <a:solidFill>
                  <a:srgbClr val="005582"/>
                </a:solidFill>
                <a:latin typeface="Verdana" pitchFamily="34" charset="0"/>
              </a:rPr>
              <a:t>Karen S Pedersen, PE</a:t>
            </a:r>
          </a:p>
          <a:p>
            <a:pPr eaLnBrk="1" hangingPunct="1">
              <a:lnSpc>
                <a:spcPct val="90000"/>
              </a:lnSpc>
              <a:spcBef>
                <a:spcPts val="550"/>
              </a:spcBef>
            </a:pPr>
            <a:endParaRPr lang="en-US" altLang="en-US" sz="2200" b="1" dirty="0">
              <a:solidFill>
                <a:srgbClr val="005582"/>
              </a:solidFill>
              <a:latin typeface="Verdana" pitchFamily="34" charset="0"/>
            </a:endParaRPr>
          </a:p>
          <a:p>
            <a:pPr eaLnBrk="1" hangingPunct="1">
              <a:lnSpc>
                <a:spcPct val="90000"/>
              </a:lnSpc>
              <a:spcBef>
                <a:spcPts val="550"/>
              </a:spcBef>
            </a:pPr>
            <a:r>
              <a:rPr lang="en-US" altLang="en-US" sz="2200" b="1" dirty="0">
                <a:solidFill>
                  <a:srgbClr val="005582"/>
                </a:solidFill>
                <a:latin typeface="Verdana" pitchFamily="34" charset="0"/>
              </a:rPr>
              <a:t>Region 4/6 Annual Meeting</a:t>
            </a:r>
          </a:p>
          <a:p>
            <a:pPr eaLnBrk="1" hangingPunct="1">
              <a:lnSpc>
                <a:spcPct val="90000"/>
              </a:lnSpc>
              <a:spcBef>
                <a:spcPts val="550"/>
              </a:spcBef>
            </a:pPr>
            <a:r>
              <a:rPr lang="en-US" altLang="en-US" sz="2200" b="1" dirty="0">
                <a:solidFill>
                  <a:srgbClr val="005582"/>
                </a:solidFill>
                <a:latin typeface="Verdana" pitchFamily="34" charset="0"/>
              </a:rPr>
              <a:t>San Diego, Calif.</a:t>
            </a:r>
          </a:p>
          <a:p>
            <a:pPr eaLnBrk="1" hangingPunct="1">
              <a:lnSpc>
                <a:spcPct val="90000"/>
              </a:lnSpc>
              <a:spcBef>
                <a:spcPts val="550"/>
              </a:spcBef>
            </a:pPr>
            <a:r>
              <a:rPr lang="en-US" altLang="en-US" sz="2200" b="1" dirty="0">
                <a:solidFill>
                  <a:srgbClr val="005582"/>
                </a:solidFill>
                <a:latin typeface="Verdana" pitchFamily="34" charset="0"/>
              </a:rPr>
              <a:t>January 24, 2015 </a:t>
            </a:r>
          </a:p>
        </p:txBody>
      </p:sp>
    </p:spTree>
    <p:extLst>
      <p:ext uri="{BB962C8B-B14F-4D97-AF65-F5344CB8AC3E}">
        <p14:creationId xmlns:p14="http://schemas.microsoft.com/office/powerpoint/2010/main" val="4168298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85800" y="532600"/>
            <a:ext cx="7767638" cy="838200"/>
          </a:xfrm>
        </p:spPr>
        <p:txBody>
          <a:bodyPr/>
          <a:lstStyle/>
          <a:p>
            <a:r>
              <a:rPr lang="en-US" altLang="en-US" dirty="0" smtClean="0"/>
              <a:t>My IEEE Experience</a:t>
            </a:r>
          </a:p>
        </p:txBody>
      </p:sp>
      <p:sp>
        <p:nvSpPr>
          <p:cNvPr id="4099" name="Content Placeholder 2"/>
          <p:cNvSpPr>
            <a:spLocks noGrp="1"/>
          </p:cNvSpPr>
          <p:nvPr>
            <p:ph idx="1"/>
          </p:nvPr>
        </p:nvSpPr>
        <p:spPr>
          <a:xfrm>
            <a:off x="685800" y="1447800"/>
            <a:ext cx="7767638" cy="4724400"/>
          </a:xfrm>
        </p:spPr>
        <p:txBody>
          <a:bodyPr/>
          <a:lstStyle/>
          <a:p>
            <a:pPr marL="457200" indent="-457200">
              <a:buFont typeface="Arial" pitchFamily="34" charset="0"/>
              <a:buChar char="•"/>
            </a:pPr>
            <a:r>
              <a:rPr lang="en-US" altLang="en-US" sz="2400" smtClean="0"/>
              <a:t>2013-2014 Region 4 Director</a:t>
            </a:r>
          </a:p>
          <a:p>
            <a:pPr marL="457200" indent="-457200">
              <a:buFont typeface="Arial" pitchFamily="34" charset="0"/>
              <a:buChar char="•"/>
            </a:pPr>
            <a:r>
              <a:rPr lang="en-US" altLang="en-US" sz="2400" smtClean="0"/>
              <a:t>2014 Ad Hoc IEEE Code of Conduct and Policy Review Committee Chair</a:t>
            </a:r>
          </a:p>
          <a:p>
            <a:pPr marL="457200" indent="-457200">
              <a:buFont typeface="Arial" pitchFamily="34" charset="0"/>
              <a:buChar char="•"/>
            </a:pPr>
            <a:r>
              <a:rPr lang="en-US" altLang="en-US" sz="2400" smtClean="0"/>
              <a:t>2013 Ad Hoc IEEE Ethics and Compliance Committee Member</a:t>
            </a:r>
          </a:p>
          <a:p>
            <a:pPr marL="457200" indent="-457200">
              <a:buFont typeface="Arial" pitchFamily="34" charset="0"/>
              <a:buChar char="•"/>
            </a:pPr>
            <a:r>
              <a:rPr lang="en-US" altLang="en-US" sz="2400" smtClean="0"/>
              <a:t>2007-2014 Awards and Recognition – Region 4 – MGA – IEEE Awards Board</a:t>
            </a:r>
          </a:p>
          <a:p>
            <a:pPr marL="457200" indent="-457200">
              <a:buFont typeface="Arial" pitchFamily="34" charset="0"/>
              <a:buChar char="•"/>
            </a:pPr>
            <a:r>
              <a:rPr lang="en-US" altLang="en-US" sz="2400" smtClean="0"/>
              <a:t>2010 MGA Strategic Direction and Environmental Assessment Committee</a:t>
            </a:r>
          </a:p>
          <a:p>
            <a:pPr marL="457200" indent="-457200">
              <a:buFont typeface="Arial" pitchFamily="34" charset="0"/>
              <a:buChar char="•"/>
            </a:pPr>
            <a:r>
              <a:rPr lang="en-US" altLang="en-US" sz="2400" smtClean="0"/>
              <a:t>Section Chair of Central Iowa Section 1983-84 and Iowa-Illinois 2003</a:t>
            </a:r>
          </a:p>
          <a:p>
            <a:pPr marL="457200" indent="-457200">
              <a:buFont typeface="Arial" pitchFamily="34" charset="0"/>
              <a:buChar char="•"/>
            </a:pPr>
            <a:endParaRPr lang="en-US" altLang="en-US" smtClean="0"/>
          </a:p>
        </p:txBody>
      </p:sp>
    </p:spTree>
    <p:extLst>
      <p:ext uri="{BB962C8B-B14F-4D97-AF65-F5344CB8AC3E}">
        <p14:creationId xmlns:p14="http://schemas.microsoft.com/office/powerpoint/2010/main" val="9645981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484475"/>
            <a:ext cx="7767638" cy="1066800"/>
          </a:xfrm>
        </p:spPr>
        <p:txBody>
          <a:bodyPr/>
          <a:lstStyle/>
          <a:p>
            <a:r>
              <a:rPr lang="en-US" altLang="en-US" dirty="0" smtClean="0"/>
              <a:t>My vision for IEEE-USA</a:t>
            </a:r>
          </a:p>
        </p:txBody>
      </p:sp>
      <p:sp>
        <p:nvSpPr>
          <p:cNvPr id="5123" name="Content Placeholder 2"/>
          <p:cNvSpPr>
            <a:spLocks noGrp="1"/>
          </p:cNvSpPr>
          <p:nvPr>
            <p:ph idx="1"/>
          </p:nvPr>
        </p:nvSpPr>
        <p:spPr>
          <a:xfrm>
            <a:off x="762000" y="1623450"/>
            <a:ext cx="7767638" cy="4724400"/>
          </a:xfrm>
        </p:spPr>
        <p:txBody>
          <a:bodyPr/>
          <a:lstStyle/>
          <a:p>
            <a:pPr marL="457200" indent="-457200">
              <a:buFont typeface="Arial" panose="020B0604020202020204" pitchFamily="34" charset="0"/>
              <a:buChar char="•"/>
              <a:defRPr/>
            </a:pPr>
            <a:r>
              <a:rPr lang="en-US" altLang="en-US" sz="2400" dirty="0" smtClean="0"/>
              <a:t>The average age of IEEE-USA members is younger than it is </a:t>
            </a:r>
            <a:r>
              <a:rPr lang="en-US" altLang="en-US" sz="2400" dirty="0" smtClean="0"/>
              <a:t>today</a:t>
            </a:r>
            <a:endParaRPr lang="en-US" altLang="en-US" sz="2400" dirty="0" smtClean="0"/>
          </a:p>
          <a:p>
            <a:pPr marL="400050" lvl="1" indent="0">
              <a:buFont typeface="Times New Roman" pitchFamily="16" charset="0"/>
              <a:buNone/>
              <a:defRPr/>
            </a:pPr>
            <a:r>
              <a:rPr lang="en-US" altLang="en-US" sz="1800" dirty="0" smtClean="0"/>
              <a:t>IEEE Total 44.3 – Higher Grade 47.8 – Students – 26.8</a:t>
            </a:r>
          </a:p>
          <a:p>
            <a:pPr marL="400050" lvl="1" indent="0">
              <a:buFont typeface="Times New Roman" pitchFamily="16" charset="0"/>
              <a:buNone/>
              <a:defRPr/>
            </a:pPr>
            <a:r>
              <a:rPr lang="en-US" altLang="en-US" sz="1800" dirty="0" smtClean="0"/>
              <a:t>IEEE-USA Total 48 – Higher Grade 50.6 – Students - 28             </a:t>
            </a:r>
          </a:p>
          <a:p>
            <a:pPr marL="457200" indent="-457200">
              <a:buFont typeface="Arial" panose="020B0604020202020204" pitchFamily="34" charset="0"/>
              <a:buChar char="•"/>
              <a:defRPr/>
            </a:pPr>
            <a:r>
              <a:rPr lang="en-US" altLang="en-US" sz="2400" dirty="0" smtClean="0"/>
              <a:t>The </a:t>
            </a:r>
            <a:r>
              <a:rPr lang="en-US" altLang="en-US" sz="2400" dirty="0" smtClean="0"/>
              <a:t>future IEEE members consist of equal #s of Young Professionals, Mid-Career Professionals and Experienced </a:t>
            </a:r>
            <a:r>
              <a:rPr lang="en-US" altLang="en-US" sz="2400" dirty="0" smtClean="0"/>
              <a:t>members</a:t>
            </a:r>
          </a:p>
          <a:p>
            <a:pPr marL="457200" indent="-457200">
              <a:buFont typeface="Arial" panose="020B0604020202020204" pitchFamily="34" charset="0"/>
              <a:buChar char="•"/>
              <a:defRPr/>
            </a:pPr>
            <a:r>
              <a:rPr lang="en-US" altLang="en-US" sz="2400" dirty="0" smtClean="0"/>
              <a:t>An </a:t>
            </a:r>
            <a:r>
              <a:rPr lang="en-US" altLang="en-US" sz="2400" dirty="0" smtClean="0"/>
              <a:t>IEEE-USA that attracts young professionals as part of their career path.</a:t>
            </a:r>
          </a:p>
        </p:txBody>
      </p:sp>
      <p:sp>
        <p:nvSpPr>
          <p:cNvPr id="5124" name="Date Placeholder 3"/>
          <p:cNvSpPr>
            <a:spLocks noGrp="1"/>
          </p:cNvSpPr>
          <p:nvPr>
            <p:ph type="dt" sz="quarter" idx="10"/>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9pPr>
          </a:lstStyle>
          <a:p>
            <a:pPr>
              <a:buFont typeface="Times New Roman" pitchFamily="18" charset="0"/>
              <a:buNone/>
            </a:pPr>
            <a:r>
              <a:rPr lang="en-US" altLang="en-US" smtClean="0">
                <a:solidFill>
                  <a:srgbClr val="000000"/>
                </a:solidFill>
              </a:rPr>
              <a:t>01/24/15</a:t>
            </a:r>
          </a:p>
        </p:txBody>
      </p:sp>
    </p:spTree>
    <p:extLst>
      <p:ext uri="{BB962C8B-B14F-4D97-AF65-F5344CB8AC3E}">
        <p14:creationId xmlns:p14="http://schemas.microsoft.com/office/powerpoint/2010/main" val="2309950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5800" y="542225"/>
            <a:ext cx="7767638" cy="838200"/>
          </a:xfrm>
        </p:spPr>
        <p:txBody>
          <a:bodyPr/>
          <a:lstStyle/>
          <a:p>
            <a:r>
              <a:rPr lang="en-US" altLang="en-US" dirty="0" smtClean="0"/>
              <a:t>My vision for IEEE-USA</a:t>
            </a:r>
          </a:p>
        </p:txBody>
      </p:sp>
      <p:sp>
        <p:nvSpPr>
          <p:cNvPr id="10243" name="Content Placeholder 2"/>
          <p:cNvSpPr>
            <a:spLocks noGrp="1"/>
          </p:cNvSpPr>
          <p:nvPr>
            <p:ph idx="1"/>
          </p:nvPr>
        </p:nvSpPr>
        <p:spPr>
          <a:xfrm>
            <a:off x="685800" y="1828800"/>
            <a:ext cx="7767638" cy="4110038"/>
          </a:xfrm>
        </p:spPr>
        <p:txBody>
          <a:bodyPr/>
          <a:lstStyle/>
          <a:p>
            <a:pPr marL="457200" indent="-457200">
              <a:buFont typeface="Arial" panose="020B0604020202020204" pitchFamily="34" charset="0"/>
              <a:buChar char="•"/>
              <a:defRPr/>
            </a:pPr>
            <a:r>
              <a:rPr lang="en-US" altLang="en-US" dirty="0"/>
              <a:t>L</a:t>
            </a:r>
            <a:r>
              <a:rPr lang="en-US" altLang="en-US" dirty="0" smtClean="0"/>
              <a:t>eadership opportunity that works in the today’s careers.</a:t>
            </a:r>
          </a:p>
          <a:p>
            <a:pPr marL="457200" indent="-457200">
              <a:buFont typeface="Arial" panose="020B0604020202020204" pitchFamily="34" charset="0"/>
              <a:buChar char="•"/>
              <a:defRPr/>
            </a:pPr>
            <a:endParaRPr lang="en-US" altLang="en-US" dirty="0" smtClean="0"/>
          </a:p>
          <a:p>
            <a:pPr marL="457200" indent="-457200">
              <a:buFont typeface="Arial" panose="020B0604020202020204" pitchFamily="34" charset="0"/>
              <a:buChar char="•"/>
              <a:defRPr/>
            </a:pPr>
            <a:r>
              <a:rPr lang="en-US" altLang="en-US" dirty="0" smtClean="0"/>
              <a:t>Volunteer advancement based on experience regardless of boundaries.</a:t>
            </a:r>
          </a:p>
          <a:p>
            <a:pPr>
              <a:buFont typeface="Times New Roman" pitchFamily="16" charset="0"/>
              <a:buNone/>
              <a:defRPr/>
            </a:pPr>
            <a:endParaRPr lang="en-US" altLang="en-US" dirty="0" smtClean="0"/>
          </a:p>
        </p:txBody>
      </p:sp>
      <p:sp>
        <p:nvSpPr>
          <p:cNvPr id="6148" name="Date Placeholder 3"/>
          <p:cNvSpPr>
            <a:spLocks noGrp="1"/>
          </p:cNvSpPr>
          <p:nvPr>
            <p:ph type="dt" sz="quarter" idx="10"/>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9pPr>
          </a:lstStyle>
          <a:p>
            <a:pPr>
              <a:buFont typeface="Times New Roman" pitchFamily="18" charset="0"/>
              <a:buNone/>
            </a:pPr>
            <a:r>
              <a:rPr lang="en-US" altLang="en-US" smtClean="0">
                <a:solidFill>
                  <a:srgbClr val="000000"/>
                </a:solidFill>
              </a:rPr>
              <a:t>01/24/15</a:t>
            </a:r>
          </a:p>
        </p:txBody>
      </p:sp>
    </p:spTree>
    <p:extLst>
      <p:ext uri="{BB962C8B-B14F-4D97-AF65-F5344CB8AC3E}">
        <p14:creationId xmlns:p14="http://schemas.microsoft.com/office/powerpoint/2010/main" val="14337227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799" y="423688"/>
            <a:ext cx="8005763" cy="1076325"/>
          </a:xfrm>
        </p:spPr>
        <p:txBody>
          <a:bodyPr/>
          <a:lstStyle/>
          <a:p>
            <a:r>
              <a:rPr lang="en-US" altLang="en-US" dirty="0" smtClean="0"/>
              <a:t>How do we get there?</a:t>
            </a:r>
          </a:p>
        </p:txBody>
      </p:sp>
      <p:sp>
        <p:nvSpPr>
          <p:cNvPr id="7171" name="Content Placeholder 2"/>
          <p:cNvSpPr>
            <a:spLocks noGrp="1"/>
          </p:cNvSpPr>
          <p:nvPr>
            <p:ph idx="1"/>
          </p:nvPr>
        </p:nvSpPr>
        <p:spPr>
          <a:xfrm>
            <a:off x="685800" y="1500013"/>
            <a:ext cx="7767638" cy="4724400"/>
          </a:xfrm>
        </p:spPr>
        <p:txBody>
          <a:bodyPr/>
          <a:lstStyle/>
          <a:p>
            <a:pPr marL="457200" indent="-457200">
              <a:buFont typeface="Arial" panose="020B0604020202020204" pitchFamily="34" charset="0"/>
              <a:buChar char="•"/>
              <a:defRPr/>
            </a:pPr>
            <a:r>
              <a:rPr lang="en-US" altLang="en-US" dirty="0"/>
              <a:t>F</a:t>
            </a:r>
            <a:r>
              <a:rPr lang="en-US" altLang="en-US" dirty="0" smtClean="0"/>
              <a:t>ocus groups to recommend changes in IEEE-USA to take us to the future.</a:t>
            </a:r>
          </a:p>
          <a:p>
            <a:pPr marL="457200" indent="-457200">
              <a:buFont typeface="Arial" panose="020B0604020202020204" pitchFamily="34" charset="0"/>
              <a:buChar char="•"/>
              <a:defRPr/>
            </a:pPr>
            <a:endParaRPr lang="en-US" altLang="en-US" dirty="0" smtClean="0"/>
          </a:p>
          <a:p>
            <a:pPr marL="457200" indent="-457200">
              <a:buFont typeface="Arial" panose="020B0604020202020204" pitchFamily="34" charset="0"/>
              <a:buChar char="•"/>
              <a:defRPr/>
            </a:pPr>
            <a:r>
              <a:rPr lang="en-US" altLang="en-US" dirty="0" smtClean="0"/>
              <a:t>IEEE-USA structure that not only works for the volunteer, but the companies that employ our volunteers.</a:t>
            </a:r>
          </a:p>
          <a:p>
            <a:pPr marL="457200" indent="-457200">
              <a:buFont typeface="Arial" panose="020B0604020202020204" pitchFamily="34" charset="0"/>
              <a:buChar char="•"/>
              <a:defRPr/>
            </a:pPr>
            <a:endParaRPr lang="en-US" altLang="en-US" dirty="0"/>
          </a:p>
          <a:p>
            <a:pPr marL="457200" indent="-457200">
              <a:buFont typeface="Arial" panose="020B0604020202020204" pitchFamily="34" charset="0"/>
              <a:buChar char="•"/>
              <a:defRPr/>
            </a:pPr>
            <a:r>
              <a:rPr lang="en-US" altLang="en-US" dirty="0" smtClean="0"/>
              <a:t>An IEEE-USA that adds value to the USA volunteer that is not already available.</a:t>
            </a:r>
          </a:p>
          <a:p>
            <a:pPr>
              <a:buFont typeface="Times New Roman" pitchFamily="16" charset="0"/>
              <a:buNone/>
              <a:defRPr/>
            </a:pPr>
            <a:r>
              <a:rPr lang="en-US" altLang="en-US" dirty="0" smtClean="0"/>
              <a:t> </a:t>
            </a:r>
          </a:p>
          <a:p>
            <a:pPr>
              <a:buFont typeface="Times New Roman" pitchFamily="16" charset="0"/>
              <a:buNone/>
              <a:defRPr/>
            </a:pPr>
            <a:endParaRPr lang="en-US" altLang="en-US" dirty="0" smtClean="0"/>
          </a:p>
          <a:p>
            <a:pPr>
              <a:buFont typeface="Times New Roman" pitchFamily="16" charset="0"/>
              <a:buNone/>
              <a:defRPr/>
            </a:pPr>
            <a:endParaRPr lang="en-US" altLang="en-US" dirty="0" smtClean="0"/>
          </a:p>
        </p:txBody>
      </p:sp>
      <p:sp>
        <p:nvSpPr>
          <p:cNvPr id="7172" name="Date Placeholder 3"/>
          <p:cNvSpPr>
            <a:spLocks noGrp="1"/>
          </p:cNvSpPr>
          <p:nvPr>
            <p:ph type="dt" sz="quarter" idx="10"/>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9pPr>
          </a:lstStyle>
          <a:p>
            <a:pPr>
              <a:buFont typeface="Times New Roman" pitchFamily="18" charset="0"/>
              <a:buNone/>
            </a:pPr>
            <a:r>
              <a:rPr lang="en-US" altLang="en-US" smtClean="0">
                <a:solidFill>
                  <a:srgbClr val="000000"/>
                </a:solidFill>
              </a:rPr>
              <a:t>01/24/15</a:t>
            </a:r>
          </a:p>
        </p:txBody>
      </p:sp>
    </p:spTree>
    <p:extLst>
      <p:ext uri="{BB962C8B-B14F-4D97-AF65-F5344CB8AC3E}">
        <p14:creationId xmlns:p14="http://schemas.microsoft.com/office/powerpoint/2010/main" val="37955049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87141" y="134938"/>
            <a:ext cx="8104422" cy="1076325"/>
          </a:xfrm>
        </p:spPr>
        <p:txBody>
          <a:bodyPr/>
          <a:lstStyle/>
          <a:p>
            <a:r>
              <a:rPr lang="en-US" altLang="en-US" dirty="0" smtClean="0"/>
              <a:t>Charge the focus groups with the following goals</a:t>
            </a:r>
          </a:p>
        </p:txBody>
      </p:sp>
      <p:sp>
        <p:nvSpPr>
          <p:cNvPr id="8195" name="Content Placeholder 2"/>
          <p:cNvSpPr>
            <a:spLocks noGrp="1"/>
          </p:cNvSpPr>
          <p:nvPr>
            <p:ph idx="1"/>
          </p:nvPr>
        </p:nvSpPr>
        <p:spPr>
          <a:xfrm>
            <a:off x="685800" y="1828800"/>
            <a:ext cx="7767638" cy="4191000"/>
          </a:xfrm>
        </p:spPr>
        <p:txBody>
          <a:bodyPr/>
          <a:lstStyle/>
          <a:p>
            <a:pPr marL="857250" lvl="1" indent="-457200">
              <a:buFont typeface="Arial" pitchFamily="34" charset="0"/>
              <a:buChar char="•"/>
            </a:pPr>
            <a:r>
              <a:rPr lang="en-US" altLang="en-US" smtClean="0"/>
              <a:t> An average volunteer age that is 10% younger.</a:t>
            </a:r>
          </a:p>
          <a:p>
            <a:pPr marL="857250" lvl="1" indent="-457200">
              <a:buFont typeface="Arial" pitchFamily="34" charset="0"/>
              <a:buChar char="•"/>
            </a:pPr>
            <a:endParaRPr lang="en-US" altLang="en-US" smtClean="0"/>
          </a:p>
          <a:p>
            <a:pPr marL="857250" lvl="1" indent="-457200">
              <a:buFont typeface="Arial" pitchFamily="34" charset="0"/>
              <a:buChar char="•"/>
            </a:pPr>
            <a:r>
              <a:rPr lang="en-US" altLang="en-US" smtClean="0"/>
              <a:t>A structure the allows volunteers to succeed in IEEE as they advance in their careers.</a:t>
            </a:r>
          </a:p>
          <a:p>
            <a:pPr marL="857250" lvl="1" indent="-457200">
              <a:buFont typeface="Arial" pitchFamily="34" charset="0"/>
              <a:buChar char="•"/>
            </a:pPr>
            <a:endParaRPr lang="en-US" altLang="en-US" smtClean="0"/>
          </a:p>
          <a:p>
            <a:pPr marL="857250" lvl="1" indent="-457200">
              <a:buFont typeface="Arial" pitchFamily="34" charset="0"/>
              <a:buChar char="•"/>
            </a:pPr>
            <a:r>
              <a:rPr lang="en-US" altLang="en-US" smtClean="0"/>
              <a:t>What else should IEEE-USA do or be to attract the volunteer of the future?</a:t>
            </a:r>
          </a:p>
        </p:txBody>
      </p:sp>
      <p:sp>
        <p:nvSpPr>
          <p:cNvPr id="8196" name="Date Placeholder 3"/>
          <p:cNvSpPr>
            <a:spLocks noGrp="1"/>
          </p:cNvSpPr>
          <p:nvPr>
            <p:ph type="dt" sz="quarter" idx="10"/>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9pPr>
          </a:lstStyle>
          <a:p>
            <a:pPr>
              <a:buFont typeface="Times New Roman" pitchFamily="18" charset="0"/>
              <a:buNone/>
            </a:pPr>
            <a:r>
              <a:rPr lang="en-US" altLang="en-US" smtClean="0">
                <a:solidFill>
                  <a:srgbClr val="000000"/>
                </a:solidFill>
              </a:rPr>
              <a:t>01/24/15</a:t>
            </a:r>
          </a:p>
        </p:txBody>
      </p:sp>
    </p:spTree>
    <p:extLst>
      <p:ext uri="{BB962C8B-B14F-4D97-AF65-F5344CB8AC3E}">
        <p14:creationId xmlns:p14="http://schemas.microsoft.com/office/powerpoint/2010/main" val="34830168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85800" y="609600"/>
            <a:ext cx="7767638" cy="762000"/>
          </a:xfrm>
        </p:spPr>
        <p:txBody>
          <a:bodyPr/>
          <a:lstStyle/>
          <a:p>
            <a:r>
              <a:rPr lang="en-US" altLang="en-US" smtClean="0"/>
              <a:t>I am asking for your vote.</a:t>
            </a:r>
          </a:p>
        </p:txBody>
      </p:sp>
      <p:sp>
        <p:nvSpPr>
          <p:cNvPr id="9219" name="Content Placeholder 2"/>
          <p:cNvSpPr>
            <a:spLocks noGrp="1"/>
          </p:cNvSpPr>
          <p:nvPr>
            <p:ph idx="1"/>
          </p:nvPr>
        </p:nvSpPr>
        <p:spPr>
          <a:xfrm>
            <a:off x="533400" y="1524000"/>
            <a:ext cx="8382000" cy="4567238"/>
          </a:xfrm>
        </p:spPr>
        <p:txBody>
          <a:bodyPr/>
          <a:lstStyle/>
          <a:p>
            <a:pPr marL="0" indent="0">
              <a:buNone/>
            </a:pPr>
            <a:r>
              <a:rPr lang="en-US" altLang="en-US" sz="2400" dirty="0" smtClean="0"/>
              <a:t>As 2016 President-Elect I would support your efforts to move IEEE-USA towards the future. </a:t>
            </a:r>
          </a:p>
          <a:p>
            <a:pPr marL="0" indent="0">
              <a:buNone/>
            </a:pPr>
            <a:r>
              <a:rPr lang="en-US" altLang="en-US" sz="2400" dirty="0" smtClean="0"/>
              <a:t>Please </a:t>
            </a:r>
            <a:r>
              <a:rPr lang="en-US" altLang="en-US" sz="2400" dirty="0" smtClean="0"/>
              <a:t>join me.</a:t>
            </a:r>
          </a:p>
          <a:p>
            <a:pPr marL="0" indent="0">
              <a:buNone/>
            </a:pPr>
            <a:r>
              <a:rPr lang="en-US" altLang="en-US" sz="2400" dirty="0" smtClean="0"/>
              <a:t>Karen </a:t>
            </a:r>
            <a:r>
              <a:rPr lang="en-US" altLang="en-US" sz="2400" dirty="0" smtClean="0"/>
              <a:t>S. Pedersen, P.E.</a:t>
            </a:r>
          </a:p>
          <a:p>
            <a:pPr marL="0" indent="0">
              <a:buNone/>
            </a:pPr>
            <a:r>
              <a:rPr lang="en-US" altLang="en-US" sz="2400" dirty="0" smtClean="0">
                <a:hlinkClick r:id="rId2"/>
              </a:rPr>
              <a:t>kspedersen@ieee.org</a:t>
            </a:r>
            <a:endParaRPr lang="en-US" altLang="en-US" sz="2400" dirty="0" smtClean="0"/>
          </a:p>
          <a:p>
            <a:pPr marL="0" indent="0">
              <a:buNone/>
            </a:pPr>
            <a:r>
              <a:rPr lang="en-US" altLang="en-US" sz="2400" dirty="0" smtClean="0">
                <a:hlinkClick r:id="rId3"/>
              </a:rPr>
              <a:t>Kspedersen@kspedersenpowersolutions.com</a:t>
            </a:r>
            <a:endParaRPr lang="en-US" altLang="en-US" sz="2400" dirty="0" smtClean="0"/>
          </a:p>
          <a:p>
            <a:pPr marL="0" indent="0">
              <a:buNone/>
            </a:pPr>
            <a:r>
              <a:rPr lang="en-US" altLang="en-US" sz="2400" dirty="0" smtClean="0"/>
              <a:t>563 </a:t>
            </a:r>
            <a:r>
              <a:rPr lang="en-US" altLang="en-US" sz="2400" dirty="0" smtClean="0"/>
              <a:t>340-2139</a:t>
            </a:r>
          </a:p>
        </p:txBody>
      </p:sp>
    </p:spTree>
    <p:extLst>
      <p:ext uri="{BB962C8B-B14F-4D97-AF65-F5344CB8AC3E}">
        <p14:creationId xmlns:p14="http://schemas.microsoft.com/office/powerpoint/2010/main" val="30657667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Title 4"/>
          <p:cNvSpPr>
            <a:spLocks noGrp="1"/>
          </p:cNvSpPr>
          <p:nvPr>
            <p:ph type="ctrTitle"/>
          </p:nvPr>
        </p:nvSpPr>
        <p:spPr>
          <a:xfrm>
            <a:off x="609600" y="762000"/>
            <a:ext cx="7772400" cy="1470025"/>
          </a:xfrm>
        </p:spPr>
        <p:txBody>
          <a:bodyPr/>
          <a:lstStyle/>
          <a:p>
            <a:r>
              <a:rPr lang="en-US" altLang="en-US" smtClean="0"/>
              <a:t>IEEE-USA</a:t>
            </a:r>
          </a:p>
        </p:txBody>
      </p:sp>
      <p:sp>
        <p:nvSpPr>
          <p:cNvPr id="10243" name="Subtitle 5"/>
          <p:cNvSpPr>
            <a:spLocks noGrp="1"/>
          </p:cNvSpPr>
          <p:nvPr>
            <p:ph type="subTitle" idx="1"/>
          </p:nvPr>
        </p:nvSpPr>
        <p:spPr>
          <a:xfrm>
            <a:off x="838200" y="1676400"/>
            <a:ext cx="7620000" cy="4419600"/>
          </a:xfrm>
        </p:spPr>
        <p:txBody>
          <a:bodyPr/>
          <a:lstStyle/>
          <a:p>
            <a:pPr marL="457200" indent="-457200" algn="l">
              <a:buFont typeface="Arial" pitchFamily="34" charset="0"/>
              <a:buChar char="•"/>
            </a:pPr>
            <a:r>
              <a:rPr lang="en-US" altLang="en-US" dirty="0" smtClean="0"/>
              <a:t> Focus on programs that bring value to volunteers and members.</a:t>
            </a:r>
          </a:p>
          <a:p>
            <a:pPr marL="457200" indent="-457200" algn="l">
              <a:buFont typeface="Arial" pitchFamily="34" charset="0"/>
              <a:buChar char="•"/>
            </a:pPr>
            <a:endParaRPr lang="en-US" altLang="en-US" dirty="0" smtClean="0"/>
          </a:p>
          <a:p>
            <a:pPr marL="457200" indent="-457200" algn="l">
              <a:buFont typeface="Arial" pitchFamily="34" charset="0"/>
              <a:buChar char="•"/>
            </a:pPr>
            <a:r>
              <a:rPr lang="en-US" altLang="en-US" dirty="0" smtClean="0"/>
              <a:t>Make IEEE-USA the technical society of choice to the career engineer.</a:t>
            </a:r>
          </a:p>
          <a:p>
            <a:pPr marL="457200" indent="-457200" algn="l">
              <a:buFont typeface="Arial" pitchFamily="34" charset="0"/>
              <a:buChar char="•"/>
            </a:pPr>
            <a:endParaRPr lang="en-US" altLang="en-US" dirty="0" smtClean="0"/>
          </a:p>
          <a:p>
            <a:pPr algn="l"/>
            <a:r>
              <a:rPr lang="en-US" altLang="en-US" dirty="0" smtClean="0"/>
              <a:t>IEEE-USA’s strength is in being able to influence government on behalf of the </a:t>
            </a:r>
            <a:r>
              <a:rPr lang="en-US" altLang="en-US" dirty="0" smtClean="0"/>
              <a:t>engineer</a:t>
            </a:r>
            <a:endParaRPr lang="en-US" altLang="en-US" dirty="0" smtClean="0"/>
          </a:p>
          <a:p>
            <a:pPr marL="457200" indent="-457200" algn="l">
              <a:buFont typeface="Arial" pitchFamily="34" charset="0"/>
              <a:buChar char="•"/>
            </a:pPr>
            <a:endParaRPr lang="en-US" altLang="en-US" dirty="0" smtClean="0"/>
          </a:p>
        </p:txBody>
      </p:sp>
      <p:sp>
        <p:nvSpPr>
          <p:cNvPr id="10244" name="Date Placeholder 3"/>
          <p:cNvSpPr>
            <a:spLocks noGrp="1"/>
          </p:cNvSpPr>
          <p:nvPr>
            <p:ph type="dt" sz="quarter" idx="4294967295"/>
          </p:nvPr>
        </p:nvSpPr>
        <p:spPr>
          <a:xfrm>
            <a:off x="1219200" y="6124575"/>
            <a:ext cx="3119438" cy="458788"/>
          </a:xfrm>
          <a:prstGeom prst="rect">
            <a:avLst/>
          </a:prstGeom>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itchFamily="34" charset="0"/>
                <a:ea typeface="ＭＳ Ｐゴシック" pitchFamily="34" charset="-128"/>
              </a:defRPr>
            </a:lvl9pPr>
          </a:lstStyle>
          <a:p>
            <a:pPr>
              <a:buFont typeface="Times New Roman" pitchFamily="18" charset="0"/>
              <a:buNone/>
            </a:pPr>
            <a:r>
              <a:rPr lang="en-US" altLang="en-US" smtClean="0">
                <a:solidFill>
                  <a:srgbClr val="000000"/>
                </a:solidFill>
              </a:rPr>
              <a:t>01/24/15</a:t>
            </a:r>
          </a:p>
        </p:txBody>
      </p:sp>
    </p:spTree>
    <p:extLst>
      <p:ext uri="{BB962C8B-B14F-4D97-AF65-F5344CB8AC3E}">
        <p14:creationId xmlns:p14="http://schemas.microsoft.com/office/powerpoint/2010/main" val="31203840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Qualities for IEEE</a:t>
            </a:r>
            <a:endParaRPr lang="en-US" dirty="0"/>
          </a:p>
        </p:txBody>
      </p:sp>
      <p:sp>
        <p:nvSpPr>
          <p:cNvPr id="3" name="Content Placeholder 2"/>
          <p:cNvSpPr>
            <a:spLocks noGrp="1"/>
          </p:cNvSpPr>
          <p:nvPr>
            <p:ph sz="quarter" idx="14"/>
          </p:nvPr>
        </p:nvSpPr>
        <p:spPr>
          <a:xfrm>
            <a:off x="365760" y="1388340"/>
            <a:ext cx="8778240" cy="4389120"/>
          </a:xfrm>
        </p:spPr>
        <p:txBody>
          <a:bodyPr/>
          <a:lstStyle/>
          <a:p>
            <a:r>
              <a:rPr lang="en-US" dirty="0" smtClean="0"/>
              <a:t>Consensus building</a:t>
            </a:r>
          </a:p>
          <a:p>
            <a:r>
              <a:rPr lang="en-US" dirty="0" smtClean="0"/>
              <a:t>Industry perspective </a:t>
            </a:r>
          </a:p>
          <a:p>
            <a:r>
              <a:rPr lang="en-US" dirty="0" smtClean="0"/>
              <a:t>Customer focus</a:t>
            </a:r>
          </a:p>
          <a:p>
            <a:r>
              <a:rPr lang="en-US" dirty="0" smtClean="0"/>
              <a:t>Partnership between volunteers and staff</a:t>
            </a:r>
          </a:p>
          <a:p>
            <a:r>
              <a:rPr lang="en-US" dirty="0" smtClean="0"/>
              <a:t>Globalization </a:t>
            </a:r>
          </a:p>
        </p:txBody>
      </p:sp>
      <p:sp>
        <p:nvSpPr>
          <p:cNvPr id="4" name="Slide Number Placeholder 3"/>
          <p:cNvSpPr>
            <a:spLocks noGrp="1"/>
          </p:cNvSpPr>
          <p:nvPr>
            <p:ph type="sldNum" sz="quarter" idx="15"/>
          </p:nvPr>
        </p:nvSpPr>
        <p:spPr/>
        <p:txBody>
          <a:bodyPr/>
          <a:lstStyle/>
          <a:p>
            <a:fld id="{1F2884EB-C6E3-684C-A39B-0E652C4E0E60}" type="slidenum">
              <a:rPr lang="en-US" smtClean="0"/>
              <a:pPr/>
              <a:t>8</a:t>
            </a:fld>
            <a:endParaRPr lang="en-US" dirty="0"/>
          </a:p>
        </p:txBody>
      </p:sp>
      <p:sp>
        <p:nvSpPr>
          <p:cNvPr id="5" name="Date Placeholder 4"/>
          <p:cNvSpPr>
            <a:spLocks noGrp="1"/>
          </p:cNvSpPr>
          <p:nvPr>
            <p:ph type="dt" sz="half" idx="16"/>
          </p:nvPr>
        </p:nvSpPr>
        <p:spPr/>
        <p:txBody>
          <a:bodyPr/>
          <a:lstStyle/>
          <a:p>
            <a:fld id="{3137D54C-61CE-1041-9449-8583DE2630BB}" type="datetime1">
              <a:rPr lang="en-US" smtClean="0"/>
              <a:pPr/>
              <a:t>1/24/2015</a:t>
            </a:fld>
            <a:endParaRPr lang="en-US" dirty="0"/>
          </a:p>
        </p:txBody>
      </p:sp>
      <p:grpSp>
        <p:nvGrpSpPr>
          <p:cNvPr id="10" name="Group 9"/>
          <p:cNvGrpSpPr/>
          <p:nvPr/>
        </p:nvGrpSpPr>
        <p:grpSpPr>
          <a:xfrm>
            <a:off x="40341" y="4233998"/>
            <a:ext cx="9067299" cy="1888142"/>
            <a:chOff x="40341" y="4179134"/>
            <a:chExt cx="9067299" cy="1888142"/>
          </a:xfrm>
        </p:grpSpPr>
        <p:pic>
          <p:nvPicPr>
            <p:cNvPr id="11"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24111" t="16832" r="12400" b="31169"/>
            <a:stretch/>
          </p:blipFill>
          <p:spPr bwMode="auto">
            <a:xfrm>
              <a:off x="3684494" y="4185619"/>
              <a:ext cx="3446166" cy="188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1675" r="17907"/>
            <a:stretch/>
          </p:blipFill>
          <p:spPr bwMode="auto">
            <a:xfrm>
              <a:off x="2191871" y="4185619"/>
              <a:ext cx="1425388" cy="188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6724"/>
            <a:stretch/>
          </p:blipFill>
          <p:spPr bwMode="auto">
            <a:xfrm>
              <a:off x="40341" y="4179134"/>
              <a:ext cx="2089324" cy="188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C:\Users\karenb\AppData\Local\Microsoft\Windows\Temporary Internet Files\Content.Outlook\76ZJQRQ4\120_2068.JPG"/>
            <p:cNvPicPr>
              <a:picLocks noChangeAspect="1" noChangeArrowheads="1"/>
            </p:cNvPicPr>
            <p:nvPr/>
          </p:nvPicPr>
          <p:blipFill rotWithShape="1">
            <a:blip r:embed="rId6">
              <a:extLst>
                <a:ext uri="{28A0092B-C50C-407E-A947-70E740481C1C}">
                  <a14:useLocalDpi xmlns:a14="http://schemas.microsoft.com/office/drawing/2010/main" val="0"/>
                </a:ext>
              </a:extLst>
            </a:blip>
            <a:srcRect l="22558" r="9889" b="10875"/>
            <a:stretch/>
          </p:blipFill>
          <p:spPr bwMode="auto">
            <a:xfrm>
              <a:off x="7206024" y="4179134"/>
              <a:ext cx="1901616" cy="1881657"/>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67667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8060" y="255408"/>
            <a:ext cx="8926512" cy="533400"/>
          </a:xfrm>
        </p:spPr>
        <p:txBody>
          <a:bodyPr/>
          <a:lstStyle/>
          <a:p>
            <a:r>
              <a:rPr lang="en-US" altLang="en-US" sz="2400" dirty="0" smtClean="0"/>
              <a:t>Keith </a:t>
            </a:r>
            <a:r>
              <a:rPr lang="en-US" altLang="en-US" sz="2400" dirty="0" err="1" smtClean="0"/>
              <a:t>Grzelak</a:t>
            </a:r>
            <a:r>
              <a:rPr lang="en-US" altLang="en-US" sz="2400" dirty="0" smtClean="0"/>
              <a:t/>
            </a:r>
            <a:br>
              <a:rPr lang="en-US" altLang="en-US" sz="2400" dirty="0" smtClean="0"/>
            </a:br>
            <a:r>
              <a:rPr lang="en-US" altLang="en-US" sz="2400" dirty="0" smtClean="0"/>
              <a:t>2016 IEEE-USA President-Elect Candidate</a:t>
            </a:r>
            <a:endParaRPr lang="en-US" altLang="en-US" sz="2400" dirty="0" smtClean="0"/>
          </a:p>
        </p:txBody>
      </p:sp>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80</a:t>
            </a:fld>
            <a:endParaRPr lang="en-US" altLang="en-US" sz="1000" smtClean="0">
              <a:solidFill>
                <a:srgbClr val="898989"/>
              </a:solidFill>
              <a:latin typeface="Arial" charset="0"/>
            </a:endParaRPr>
          </a:p>
        </p:txBody>
      </p:sp>
      <p:sp>
        <p:nvSpPr>
          <p:cNvPr id="12293" name="Content Placeholder 2"/>
          <p:cNvSpPr>
            <a:spLocks noGrp="1"/>
          </p:cNvSpPr>
          <p:nvPr>
            <p:ph idx="1"/>
          </p:nvPr>
        </p:nvSpPr>
        <p:spPr>
          <a:xfrm>
            <a:off x="81938" y="1493838"/>
            <a:ext cx="6193734" cy="4862512"/>
          </a:xfrm>
        </p:spPr>
        <p:txBody>
          <a:bodyPr/>
          <a:lstStyle/>
          <a:p>
            <a:r>
              <a:rPr lang="en-US" dirty="0" smtClean="0"/>
              <a:t>Director, Wells St. John PS</a:t>
            </a:r>
            <a:r>
              <a:rPr lang="en-US" dirty="0"/>
              <a:t/>
            </a:r>
            <a:br>
              <a:rPr lang="en-US" dirty="0"/>
            </a:br>
            <a:r>
              <a:rPr lang="en-US" dirty="0" smtClean="0"/>
              <a:t>Spokane, WA, USA</a:t>
            </a:r>
            <a:br>
              <a:rPr lang="en-US" dirty="0" smtClean="0"/>
            </a:br>
            <a:r>
              <a:rPr lang="en-US" dirty="0" smtClean="0">
                <a:hlinkClick r:id="rId3"/>
              </a:rPr>
              <a:t>www.keithgrzelak.com</a:t>
            </a:r>
            <a:endParaRPr lang="en-US" dirty="0" smtClean="0"/>
          </a:p>
          <a:p>
            <a:r>
              <a:rPr lang="en-US" dirty="0" smtClean="0"/>
              <a:t>Patent lawyer representing engineers and scientists</a:t>
            </a:r>
          </a:p>
          <a:p>
            <a:r>
              <a:rPr lang="en-US" dirty="0" smtClean="0"/>
              <a:t>Safety and crashworthiness engineer at GM and Ford</a:t>
            </a:r>
          </a:p>
          <a:p>
            <a:r>
              <a:rPr lang="en-US" dirty="0" smtClean="0"/>
              <a:t>Technical experience in electrical, mechanical and medical systems</a:t>
            </a:r>
          </a:p>
          <a:p>
            <a:r>
              <a:rPr lang="en-US" dirty="0" smtClean="0"/>
              <a:t>Employed at Fortune 100 companies to start-ups</a:t>
            </a:r>
          </a:p>
        </p:txBody>
      </p:sp>
      <p:pic>
        <p:nvPicPr>
          <p:cNvPr id="57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5900" y="1493838"/>
            <a:ext cx="2967391" cy="374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5430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8060" y="255408"/>
            <a:ext cx="8926512" cy="533400"/>
          </a:xfrm>
        </p:spPr>
        <p:txBody>
          <a:bodyPr/>
          <a:lstStyle/>
          <a:p>
            <a:r>
              <a:rPr lang="en-US" altLang="en-US" sz="2400" dirty="0" smtClean="0"/>
              <a:t>Keith </a:t>
            </a:r>
            <a:r>
              <a:rPr lang="en-US" altLang="en-US" sz="2400" dirty="0" err="1" smtClean="0"/>
              <a:t>Grzelak</a:t>
            </a:r>
            <a:r>
              <a:rPr lang="en-US" altLang="en-US" sz="2400" dirty="0" smtClean="0"/>
              <a:t/>
            </a:r>
            <a:br>
              <a:rPr lang="en-US" altLang="en-US" sz="2400" dirty="0" smtClean="0"/>
            </a:br>
            <a:r>
              <a:rPr lang="en-US" altLang="en-US" sz="2400" dirty="0" smtClean="0"/>
              <a:t>2016 IEEE-USA President-Elect Candidate</a:t>
            </a:r>
            <a:endParaRPr lang="en-US" altLang="en-US" sz="2400" dirty="0" smtClean="0"/>
          </a:p>
        </p:txBody>
      </p:sp>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81</a:t>
            </a:fld>
            <a:endParaRPr lang="en-US" altLang="en-US" sz="1000" smtClean="0">
              <a:solidFill>
                <a:srgbClr val="898989"/>
              </a:solidFill>
              <a:latin typeface="Arial" charset="0"/>
            </a:endParaRPr>
          </a:p>
        </p:txBody>
      </p:sp>
      <p:sp>
        <p:nvSpPr>
          <p:cNvPr id="12293" name="Content Placeholder 2"/>
          <p:cNvSpPr>
            <a:spLocks noGrp="1"/>
          </p:cNvSpPr>
          <p:nvPr>
            <p:ph idx="1"/>
          </p:nvPr>
        </p:nvSpPr>
        <p:spPr>
          <a:xfrm>
            <a:off x="81938" y="1493838"/>
            <a:ext cx="6193734" cy="4862512"/>
          </a:xfrm>
        </p:spPr>
        <p:txBody>
          <a:bodyPr/>
          <a:lstStyle/>
          <a:p>
            <a:r>
              <a:rPr lang="en-US" dirty="0" smtClean="0"/>
              <a:t>BS Mechanical Engineering &amp;</a:t>
            </a:r>
            <a:br>
              <a:rPr lang="en-US" dirty="0" smtClean="0"/>
            </a:br>
            <a:r>
              <a:rPr lang="en-US" dirty="0" smtClean="0"/>
              <a:t>MS Engineering Mechanics</a:t>
            </a:r>
            <a:br>
              <a:rPr lang="en-US" dirty="0" smtClean="0"/>
            </a:br>
            <a:r>
              <a:rPr lang="en-US" dirty="0" smtClean="0"/>
              <a:t>Michigan Technological University</a:t>
            </a:r>
          </a:p>
          <a:p>
            <a:r>
              <a:rPr lang="en-US" dirty="0" smtClean="0"/>
              <a:t>MS Electrical Engineering</a:t>
            </a:r>
            <a:br>
              <a:rPr lang="en-US" dirty="0" smtClean="0"/>
            </a:br>
            <a:r>
              <a:rPr lang="en-US" dirty="0" smtClean="0"/>
              <a:t>Wayne State University</a:t>
            </a:r>
          </a:p>
          <a:p>
            <a:r>
              <a:rPr lang="en-US" dirty="0" smtClean="0"/>
              <a:t>JD from Michigan State University</a:t>
            </a:r>
          </a:p>
          <a:p>
            <a:r>
              <a:rPr lang="en-US" dirty="0" smtClean="0"/>
              <a:t>Teaches courses to STEM workers on technology policy and legal issues</a:t>
            </a:r>
          </a:p>
        </p:txBody>
      </p:sp>
    </p:spTree>
    <p:extLst>
      <p:ext uri="{BB962C8B-B14F-4D97-AF65-F5344CB8AC3E}">
        <p14:creationId xmlns:p14="http://schemas.microsoft.com/office/powerpoint/2010/main" val="21541539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0664487"/>
              </p:ext>
            </p:extLst>
          </p:nvPr>
        </p:nvGraphicFramePr>
        <p:xfrm>
          <a:off x="1620451" y="577732"/>
          <a:ext cx="5916709" cy="5866295"/>
        </p:xfrm>
        <a:graphic>
          <a:graphicData uri="http://schemas.openxmlformats.org/presentationml/2006/ole">
            <mc:AlternateContent xmlns:mc="http://schemas.openxmlformats.org/markup-compatibility/2006">
              <mc:Choice xmlns:v="urn:schemas-microsoft-com:vml" Requires="v">
                <p:oleObj spid="_x0000_s56337" name="Document" r:id="rId3" imgW="7340600" imgH="7277100" progId="Word.Document.12">
                  <p:embed/>
                </p:oleObj>
              </mc:Choice>
              <mc:Fallback>
                <p:oleObj name="Document" r:id="rId3" imgW="7340600" imgH="7277100" progId="Word.Document.12">
                  <p:embed/>
                  <p:pic>
                    <p:nvPicPr>
                      <p:cNvPr id="0" name=""/>
                      <p:cNvPicPr/>
                      <p:nvPr/>
                    </p:nvPicPr>
                    <p:blipFill>
                      <a:blip r:embed="rId4"/>
                      <a:stretch>
                        <a:fillRect/>
                      </a:stretch>
                    </p:blipFill>
                    <p:spPr>
                      <a:xfrm>
                        <a:off x="1620451" y="577732"/>
                        <a:ext cx="5916709" cy="5866295"/>
                      </a:xfrm>
                      <a:prstGeom prst="rect">
                        <a:avLst/>
                      </a:prstGeom>
                    </p:spPr>
                  </p:pic>
                </p:oleObj>
              </mc:Fallback>
            </mc:AlternateContent>
          </a:graphicData>
        </a:graphic>
      </p:graphicFrame>
    </p:spTree>
    <p:extLst>
      <p:ext uri="{BB962C8B-B14F-4D97-AF65-F5344CB8AC3E}">
        <p14:creationId xmlns:p14="http://schemas.microsoft.com/office/powerpoint/2010/main" val="16317762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83</a:t>
            </a:fld>
            <a:endParaRPr lang="en-US" altLang="en-US" sz="1000" smtClean="0">
              <a:solidFill>
                <a:srgbClr val="898989"/>
              </a:solidFill>
              <a:latin typeface="Arial" charset="0"/>
            </a:endParaRPr>
          </a:p>
        </p:txBody>
      </p:sp>
      <p:sp>
        <p:nvSpPr>
          <p:cNvPr id="12293" name="Content Placeholder 2"/>
          <p:cNvSpPr>
            <a:spLocks noGrp="1"/>
          </p:cNvSpPr>
          <p:nvPr>
            <p:ph idx="1"/>
          </p:nvPr>
        </p:nvSpPr>
        <p:spPr>
          <a:xfrm>
            <a:off x="81938" y="1685924"/>
            <a:ext cx="9196816" cy="4670425"/>
          </a:xfrm>
        </p:spPr>
        <p:txBody>
          <a:bodyPr/>
          <a:lstStyle/>
          <a:p>
            <a:r>
              <a:rPr lang="en-US" sz="1800" b="1" dirty="0"/>
              <a:t>IEEE Accomplishments and </a:t>
            </a:r>
            <a:r>
              <a:rPr lang="en-US" sz="1800" b="1" dirty="0" smtClean="0"/>
              <a:t>Activities </a:t>
            </a:r>
            <a:r>
              <a:rPr lang="en-US" sz="1800" dirty="0" smtClean="0"/>
              <a:t>(S’93-M’95-SM’09</a:t>
            </a:r>
            <a:r>
              <a:rPr lang="en-US" sz="1800" dirty="0"/>
              <a:t>)</a:t>
            </a:r>
          </a:p>
          <a:p>
            <a:r>
              <a:rPr lang="en-US" sz="1800" b="1" i="1" dirty="0" smtClean="0"/>
              <a:t>COMMITTEES/BOARDS</a:t>
            </a:r>
            <a:r>
              <a:rPr lang="en-US" sz="1800" b="1" i="1" dirty="0"/>
              <a:t>:  </a:t>
            </a:r>
            <a:r>
              <a:rPr lang="en-US" sz="1800" i="1" dirty="0"/>
              <a:t>IEEE-USA Vice President for Government Relations (2012-2013);  IEEE-USA Board of Directors (2012-2013)</a:t>
            </a:r>
            <a:r>
              <a:rPr lang="en-US" sz="1800" b="1" i="1" dirty="0"/>
              <a:t>;  </a:t>
            </a:r>
            <a:r>
              <a:rPr lang="en-US" sz="1800" dirty="0"/>
              <a:t>IEEE-USA Intellectual Property Policy Committee (IPC), member 1993-2015, Vice-Chair (2005-2006), Chair (2007-2010 and 2014-2015)</a:t>
            </a:r>
            <a:r>
              <a:rPr lang="en-US" sz="1800" b="1" i="1" dirty="0"/>
              <a:t>;  </a:t>
            </a:r>
            <a:r>
              <a:rPr lang="en-US" sz="1800" dirty="0"/>
              <a:t>IEEE-USA Committee on Communications Policy (CCP), member 2012-2015</a:t>
            </a:r>
            <a:r>
              <a:rPr lang="en-US" sz="1800" b="1" i="1" dirty="0"/>
              <a:t>;  </a:t>
            </a:r>
            <a:r>
              <a:rPr lang="en-US" sz="1800" dirty="0"/>
              <a:t>Participant in preparing IEEE-USA position on the Administration's cyber-security policy proposal;  Government Relations Council (GRC), member (2009-2015), chair (2012-2013)</a:t>
            </a:r>
          </a:p>
          <a:p>
            <a:r>
              <a:rPr lang="en-US" sz="1800" b="1" i="1" dirty="0" smtClean="0"/>
              <a:t>REGION</a:t>
            </a:r>
            <a:r>
              <a:rPr lang="en-US" sz="1800" b="1" i="1" dirty="0"/>
              <a:t>: </a:t>
            </a:r>
            <a:r>
              <a:rPr lang="en-US" sz="1800" dirty="0"/>
              <a:t>Presenter at Region 6 annual meetings (2010, 2013 and 2014</a:t>
            </a:r>
            <a:r>
              <a:rPr lang="en-US" sz="1800" dirty="0" smtClean="0"/>
              <a:t>)</a:t>
            </a:r>
            <a:endParaRPr lang="en-US" sz="1800" dirty="0"/>
          </a:p>
          <a:p>
            <a:pPr marL="0" indent="0">
              <a:buNone/>
            </a:pPr>
            <a:endParaRPr lang="en-US" sz="1800" dirty="0"/>
          </a:p>
        </p:txBody>
      </p:sp>
      <p:sp>
        <p:nvSpPr>
          <p:cNvPr id="6" name="Title 1"/>
          <p:cNvSpPr>
            <a:spLocks noGrp="1"/>
          </p:cNvSpPr>
          <p:nvPr>
            <p:ph type="title"/>
          </p:nvPr>
        </p:nvSpPr>
        <p:spPr>
          <a:xfrm>
            <a:off x="387135" y="417333"/>
            <a:ext cx="8926512" cy="533400"/>
          </a:xfrm>
        </p:spPr>
        <p:txBody>
          <a:bodyPr/>
          <a:lstStyle/>
          <a:p>
            <a:r>
              <a:rPr lang="en-US" sz="2400" dirty="0"/>
              <a:t>IEEE Accomplishments and Activities</a:t>
            </a:r>
            <a:br>
              <a:rPr lang="en-US" sz="2400" dirty="0"/>
            </a:br>
            <a:r>
              <a:rPr lang="en-US" sz="2400" b="0" dirty="0"/>
              <a:t>(S’93-M’95-SM’09)</a:t>
            </a:r>
            <a:endParaRPr lang="en-US" sz="2400" b="0" dirty="0"/>
          </a:p>
        </p:txBody>
      </p:sp>
    </p:spTree>
    <p:extLst>
      <p:ext uri="{BB962C8B-B14F-4D97-AF65-F5344CB8AC3E}">
        <p14:creationId xmlns:p14="http://schemas.microsoft.com/office/powerpoint/2010/main" val="27699206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87135" y="417333"/>
            <a:ext cx="8926512" cy="533400"/>
          </a:xfrm>
        </p:spPr>
        <p:txBody>
          <a:bodyPr/>
          <a:lstStyle/>
          <a:p>
            <a:r>
              <a:rPr lang="en-US" sz="2400" dirty="0"/>
              <a:t>IEEE Accomplishments and Activities</a:t>
            </a:r>
            <a:br>
              <a:rPr lang="en-US" sz="2400" dirty="0"/>
            </a:br>
            <a:r>
              <a:rPr lang="en-US" sz="2400" b="0" dirty="0"/>
              <a:t>(S’93-M’95-SM’09)</a:t>
            </a:r>
            <a:endParaRPr lang="en-US" sz="2400" b="0" dirty="0"/>
          </a:p>
        </p:txBody>
      </p:sp>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84</a:t>
            </a:fld>
            <a:endParaRPr lang="en-US" altLang="en-US" sz="1000" smtClean="0">
              <a:solidFill>
                <a:srgbClr val="898989"/>
              </a:solidFill>
              <a:latin typeface="Arial" charset="0"/>
            </a:endParaRPr>
          </a:p>
        </p:txBody>
      </p:sp>
      <p:sp>
        <p:nvSpPr>
          <p:cNvPr id="12293" name="Content Placeholder 2"/>
          <p:cNvSpPr>
            <a:spLocks noGrp="1"/>
          </p:cNvSpPr>
          <p:nvPr>
            <p:ph idx="1"/>
          </p:nvPr>
        </p:nvSpPr>
        <p:spPr>
          <a:xfrm>
            <a:off x="81938" y="1676400"/>
            <a:ext cx="9196816" cy="4679950"/>
          </a:xfrm>
        </p:spPr>
        <p:txBody>
          <a:bodyPr/>
          <a:lstStyle/>
          <a:p>
            <a:r>
              <a:rPr lang="en-US" sz="1800" b="1" i="1" dirty="0" smtClean="0"/>
              <a:t>SECTIONS/CHAPTERS</a:t>
            </a:r>
            <a:r>
              <a:rPr lang="en-US" sz="1800" b="1" i="1" dirty="0"/>
              <a:t>:  </a:t>
            </a:r>
            <a:r>
              <a:rPr lang="en-US" sz="1800" dirty="0"/>
              <a:t>Participant in local Spokane and Palouse Section meetings and activities; actively conducted educational seminars at local section meetings across country on key STEM policy issues.  </a:t>
            </a:r>
          </a:p>
          <a:p>
            <a:endParaRPr lang="en-US" sz="1800" b="1" i="1" dirty="0" smtClean="0"/>
          </a:p>
          <a:p>
            <a:r>
              <a:rPr lang="en-US" sz="1800" b="1" i="1" dirty="0" smtClean="0"/>
              <a:t>SOCIETIES</a:t>
            </a:r>
            <a:r>
              <a:rPr lang="en-US" sz="1800" b="1" i="1" dirty="0"/>
              <a:t>:  </a:t>
            </a:r>
            <a:r>
              <a:rPr lang="en-US" sz="1800" dirty="0"/>
              <a:t>IEEE Computer Society, member (1993-2015)</a:t>
            </a:r>
            <a:r>
              <a:rPr lang="en-US" sz="1800" b="1" i="1" dirty="0"/>
              <a:t>; </a:t>
            </a:r>
            <a:r>
              <a:rPr lang="en-US" sz="1800" dirty="0"/>
              <a:t>IEEE Circuits and Systems Society, member (1994-2015)</a:t>
            </a:r>
          </a:p>
          <a:p>
            <a:endParaRPr lang="en-US" sz="1800" b="1" i="1" dirty="0" smtClean="0"/>
          </a:p>
          <a:p>
            <a:r>
              <a:rPr lang="en-US" sz="1800" b="1" i="1" dirty="0" smtClean="0"/>
              <a:t>CONFERENCES</a:t>
            </a:r>
            <a:r>
              <a:rPr lang="en-US" sz="1800" b="1" i="1" dirty="0"/>
              <a:t>:  </a:t>
            </a:r>
            <a:r>
              <a:rPr lang="en-US" sz="1800" dirty="0"/>
              <a:t>Presenter at IEEE-USA Annual Meeting (2007, 2011, 2013 and 2014); Organizer of IEEE IP Professionals seminars for members on technology law (http://www.ieeeusa.org/IP-Pros/events.asp)</a:t>
            </a:r>
            <a:endParaRPr lang="en-US" sz="1800" dirty="0"/>
          </a:p>
        </p:txBody>
      </p:sp>
    </p:spTree>
    <p:extLst>
      <p:ext uri="{BB962C8B-B14F-4D97-AF65-F5344CB8AC3E}">
        <p14:creationId xmlns:p14="http://schemas.microsoft.com/office/powerpoint/2010/main" val="26311953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8060" y="255408"/>
            <a:ext cx="8926512" cy="533400"/>
          </a:xfrm>
        </p:spPr>
        <p:txBody>
          <a:bodyPr/>
          <a:lstStyle/>
          <a:p>
            <a:r>
              <a:rPr lang="en-US" altLang="en-US" sz="2400" dirty="0" smtClean="0"/>
              <a:t>IEEE Accomplishments</a:t>
            </a:r>
            <a:endParaRPr lang="en-US" altLang="en-US" sz="2400" dirty="0" smtClean="0"/>
          </a:p>
        </p:txBody>
      </p:sp>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85</a:t>
            </a:fld>
            <a:endParaRPr lang="en-US" altLang="en-US" sz="1000" smtClean="0">
              <a:solidFill>
                <a:srgbClr val="898989"/>
              </a:solidFill>
              <a:latin typeface="Arial" charset="0"/>
            </a:endParaRPr>
          </a:p>
        </p:txBody>
      </p:sp>
      <p:sp>
        <p:nvSpPr>
          <p:cNvPr id="12293" name="Content Placeholder 2"/>
          <p:cNvSpPr>
            <a:spLocks noGrp="1"/>
          </p:cNvSpPr>
          <p:nvPr>
            <p:ph idx="1"/>
          </p:nvPr>
        </p:nvSpPr>
        <p:spPr>
          <a:xfrm>
            <a:off x="81938" y="1409700"/>
            <a:ext cx="9196816" cy="4946650"/>
          </a:xfrm>
        </p:spPr>
        <p:txBody>
          <a:bodyPr/>
          <a:lstStyle/>
          <a:p>
            <a:pPr marL="285750" lvl="0" indent="-285750">
              <a:spcBef>
                <a:spcPts val="0"/>
              </a:spcBef>
              <a:buFont typeface="Arial"/>
              <a:buChar char="•"/>
            </a:pPr>
            <a:r>
              <a:rPr lang="en-US" sz="1800" dirty="0"/>
              <a:t>Representative to IEEE-USA board on numerous Supreme Court briefs filed behalf of IEEE-USA members.</a:t>
            </a:r>
          </a:p>
          <a:p>
            <a:pPr marL="285750" lvl="0" indent="-285750">
              <a:spcBef>
                <a:spcPts val="0"/>
              </a:spcBef>
              <a:buFont typeface="Arial"/>
              <a:buChar char="•"/>
            </a:pPr>
            <a:r>
              <a:rPr lang="en-US" sz="1800" dirty="0"/>
              <a:t>Spokesman for IEEE-USA on STEM policy issues to national press.</a:t>
            </a:r>
          </a:p>
          <a:p>
            <a:pPr marL="285750" lvl="0" indent="-285750">
              <a:spcBef>
                <a:spcPts val="0"/>
              </a:spcBef>
              <a:buFont typeface="Arial"/>
              <a:buChar char="•"/>
            </a:pPr>
            <a:r>
              <a:rPr lang="en-US" sz="1800" dirty="0"/>
              <a:t>Active participant in setting/revising immigration policy strategy.</a:t>
            </a:r>
          </a:p>
          <a:p>
            <a:pPr marL="285750" lvl="0" indent="-285750">
              <a:spcBef>
                <a:spcPts val="0"/>
              </a:spcBef>
              <a:buFont typeface="Arial"/>
              <a:buChar char="•"/>
            </a:pPr>
            <a:r>
              <a:rPr lang="en-US" sz="1800" dirty="0"/>
              <a:t>Active member in submitting extensive rule-making comments to Federal agencies relating to technology policy.</a:t>
            </a:r>
          </a:p>
          <a:p>
            <a:pPr marL="285750" lvl="0" indent="-285750">
              <a:spcBef>
                <a:spcPts val="0"/>
              </a:spcBef>
              <a:buFont typeface="Arial"/>
              <a:buChar char="•"/>
            </a:pPr>
            <a:r>
              <a:rPr lang="en-US" sz="1800" dirty="0"/>
              <a:t>Co-founder of IEEE IP Professionals initiative.</a:t>
            </a:r>
          </a:p>
          <a:p>
            <a:pPr marL="285750" lvl="0" indent="-285750">
              <a:spcBef>
                <a:spcPts val="0"/>
              </a:spcBef>
              <a:buFont typeface="Arial"/>
              <a:buChar char="•"/>
            </a:pPr>
            <a:r>
              <a:rPr lang="en-US" sz="1800" dirty="0"/>
              <a:t>Organizer of conferences on technology law and policy for members.</a:t>
            </a:r>
          </a:p>
          <a:p>
            <a:pPr marL="285750" lvl="0" indent="-285750">
              <a:spcBef>
                <a:spcPts val="0"/>
              </a:spcBef>
              <a:buFont typeface="Arial"/>
              <a:buChar char="•"/>
            </a:pPr>
            <a:r>
              <a:rPr lang="en-US" sz="1800" dirty="0"/>
              <a:t>Lecturer for IEEE-sponsored seminars at national, regional, and section meetings.</a:t>
            </a:r>
          </a:p>
          <a:p>
            <a:pPr marL="285750" lvl="0" indent="-285750">
              <a:spcBef>
                <a:spcPts val="0"/>
              </a:spcBef>
              <a:buFont typeface="Arial"/>
              <a:buChar char="•"/>
            </a:pPr>
            <a:r>
              <a:rPr lang="en-US" sz="1800" dirty="0"/>
              <a:t>Active participant in Congressional visits and meetings with Judiciary Committee staff and Federal Agencies regarding legislative and public policy issues.</a:t>
            </a:r>
          </a:p>
          <a:p>
            <a:pPr marL="285750" lvl="0" indent="-285750">
              <a:spcBef>
                <a:spcPts val="0"/>
              </a:spcBef>
              <a:buFont typeface="Arial"/>
              <a:buChar char="•"/>
            </a:pPr>
            <a:r>
              <a:rPr lang="en-US" sz="1800" dirty="0"/>
              <a:t>Organizer and participant in Congressional staff presentations on technology issues.</a:t>
            </a:r>
          </a:p>
          <a:p>
            <a:pPr marL="285750" lvl="0" indent="-285750">
              <a:spcBef>
                <a:spcPts val="0"/>
              </a:spcBef>
              <a:buFont typeface="Arial"/>
              <a:buChar char="•"/>
            </a:pPr>
            <a:r>
              <a:rPr lang="en-US" sz="1800" dirty="0"/>
              <a:t>Active promoter of IEEE-USA membership to non-members.</a:t>
            </a:r>
          </a:p>
          <a:p>
            <a:pPr marL="285750" lvl="0" indent="-285750">
              <a:spcBef>
                <a:spcPts val="0"/>
              </a:spcBef>
              <a:buFont typeface="Arial"/>
              <a:buChar char="•"/>
            </a:pPr>
            <a:r>
              <a:rPr lang="en-US" sz="1800" dirty="0"/>
              <a:t>Active lecturer on technology policy issues to outside organizations.</a:t>
            </a:r>
          </a:p>
          <a:p>
            <a:pPr>
              <a:spcBef>
                <a:spcPts val="0"/>
              </a:spcBef>
            </a:pPr>
            <a:endParaRPr lang="en-US" sz="1800" dirty="0"/>
          </a:p>
        </p:txBody>
      </p:sp>
    </p:spTree>
    <p:extLst>
      <p:ext uri="{BB962C8B-B14F-4D97-AF65-F5344CB8AC3E}">
        <p14:creationId xmlns:p14="http://schemas.microsoft.com/office/powerpoint/2010/main" val="24452238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8060" y="255408"/>
            <a:ext cx="8926512" cy="533400"/>
          </a:xfrm>
        </p:spPr>
        <p:txBody>
          <a:bodyPr/>
          <a:lstStyle/>
          <a:p>
            <a:r>
              <a:rPr lang="en-US" altLang="en-US" sz="2400" dirty="0" smtClean="0"/>
              <a:t>IEEE Accomplishments</a:t>
            </a:r>
            <a:endParaRPr lang="en-US" altLang="en-US" sz="2400" dirty="0" smtClean="0"/>
          </a:p>
        </p:txBody>
      </p:sp>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86</a:t>
            </a:fld>
            <a:endParaRPr lang="en-US" altLang="en-US" sz="1000" smtClean="0">
              <a:solidFill>
                <a:srgbClr val="898989"/>
              </a:solidFill>
              <a:latin typeface="Arial" charset="0"/>
            </a:endParaRPr>
          </a:p>
        </p:txBody>
      </p:sp>
      <p:sp>
        <p:nvSpPr>
          <p:cNvPr id="12293" name="Content Placeholder 2"/>
          <p:cNvSpPr>
            <a:spLocks noGrp="1"/>
          </p:cNvSpPr>
          <p:nvPr>
            <p:ph idx="1"/>
          </p:nvPr>
        </p:nvSpPr>
        <p:spPr>
          <a:xfrm>
            <a:off x="81938" y="1409700"/>
            <a:ext cx="9012634" cy="4946650"/>
          </a:xfrm>
        </p:spPr>
        <p:txBody>
          <a:bodyPr/>
          <a:lstStyle/>
          <a:p>
            <a:pPr marL="285750" indent="-285750">
              <a:spcBef>
                <a:spcPts val="0"/>
              </a:spcBef>
              <a:buFont typeface="Arial"/>
              <a:buChar char="•"/>
            </a:pPr>
            <a:r>
              <a:rPr lang="en-US" sz="1800" dirty="0"/>
              <a:t>Actively supported local, regional and national level programs for IEEE-USA members ranging from technology policy, innovation, public policy, education and entrepreneurship.  Served on ad hoc committee to identify membership issues and trends.  Identified member, committee and staffing changes while serving as IEEE-USA Vice President for Government Relations, as well as while serving on IEEE-USA Board.</a:t>
            </a:r>
          </a:p>
          <a:p>
            <a:pPr marL="285750" lvl="0" indent="-285750">
              <a:spcBef>
                <a:spcPts val="0"/>
              </a:spcBef>
              <a:buFont typeface="Arial"/>
              <a:buChar char="•"/>
            </a:pPr>
            <a:endParaRPr lang="en-US" sz="1800" dirty="0"/>
          </a:p>
        </p:txBody>
      </p:sp>
    </p:spTree>
    <p:extLst>
      <p:ext uri="{BB962C8B-B14F-4D97-AF65-F5344CB8AC3E}">
        <p14:creationId xmlns:p14="http://schemas.microsoft.com/office/powerpoint/2010/main" val="537136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8060" y="255408"/>
            <a:ext cx="8926512" cy="533400"/>
          </a:xfrm>
        </p:spPr>
        <p:txBody>
          <a:bodyPr/>
          <a:lstStyle/>
          <a:p>
            <a:r>
              <a:rPr lang="en-US" altLang="en-US" sz="2400" dirty="0" smtClean="0"/>
              <a:t>Statement</a:t>
            </a:r>
            <a:endParaRPr lang="en-US" altLang="en-US" sz="2400" dirty="0" smtClean="0"/>
          </a:p>
        </p:txBody>
      </p:sp>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87</a:t>
            </a:fld>
            <a:endParaRPr lang="en-US" altLang="en-US" sz="1000" smtClean="0">
              <a:solidFill>
                <a:srgbClr val="898989"/>
              </a:solidFill>
              <a:latin typeface="Arial" charset="0"/>
            </a:endParaRPr>
          </a:p>
        </p:txBody>
      </p:sp>
      <p:sp>
        <p:nvSpPr>
          <p:cNvPr id="12293" name="Content Placeholder 2"/>
          <p:cNvSpPr>
            <a:spLocks noGrp="1"/>
          </p:cNvSpPr>
          <p:nvPr>
            <p:ph idx="1"/>
          </p:nvPr>
        </p:nvSpPr>
        <p:spPr>
          <a:xfrm>
            <a:off x="81938" y="1409700"/>
            <a:ext cx="9012634" cy="4946650"/>
          </a:xfrm>
        </p:spPr>
        <p:txBody>
          <a:bodyPr/>
          <a:lstStyle/>
          <a:p>
            <a:pPr marL="285750" indent="-285750">
              <a:buFont typeface="Arial"/>
              <a:buChar char="•"/>
            </a:pPr>
            <a:r>
              <a:rPr lang="en-US" sz="1800" dirty="0"/>
              <a:t>IEEE-USA membership is on the decline. </a:t>
            </a:r>
          </a:p>
          <a:p>
            <a:pPr marL="285750" indent="-285750">
              <a:buFont typeface="Arial"/>
              <a:buChar char="•"/>
            </a:pPr>
            <a:r>
              <a:rPr lang="en-US" sz="1800" dirty="0"/>
              <a:t>Our members face challenges trying to maintain steady career paths. </a:t>
            </a:r>
          </a:p>
          <a:p>
            <a:pPr marL="285750" indent="-285750">
              <a:buFont typeface="Arial"/>
              <a:buChar char="•"/>
            </a:pPr>
            <a:r>
              <a:rPr lang="en-US" sz="1800" dirty="0"/>
              <a:t> IEEE-USA needs to listen to those members and ensure that value and results are provided in a way that supports their education, careers and retirement.  </a:t>
            </a:r>
          </a:p>
          <a:p>
            <a:pPr marL="285750" indent="-285750">
              <a:buFont typeface="Arial"/>
              <a:buChar char="•"/>
            </a:pPr>
            <a:r>
              <a:rPr lang="en-US" sz="1800" dirty="0"/>
              <a:t>IEEE-USA is a valuable component of our parent, IEEE, and we need to share what we have learned to do well to support our U.S. member interests with other Regions outside of the U.S</a:t>
            </a:r>
            <a:r>
              <a:rPr lang="en-US" sz="1800" dirty="0" smtClean="0"/>
              <a:t>.</a:t>
            </a:r>
            <a:endParaRPr lang="en-US" sz="1800" dirty="0"/>
          </a:p>
          <a:p>
            <a:pPr marL="285750" indent="-285750">
              <a:buFont typeface="Arial"/>
              <a:buChar char="•"/>
            </a:pPr>
            <a:r>
              <a:rPr lang="en-US" sz="1800" dirty="0"/>
              <a:t>IEEE-USA needs to acknowledge operating concerns of our parent, IEEE, and further needs to contribute in order to ensure that the IEEE and IEEE-USA brands remain “first-rate” in the eyes of STEM workers</a:t>
            </a:r>
            <a:r>
              <a:rPr lang="en-US" sz="1800" dirty="0" smtClean="0"/>
              <a:t>.</a:t>
            </a:r>
            <a:endParaRPr lang="en-US" sz="1800" dirty="0"/>
          </a:p>
          <a:p>
            <a:pPr marL="285750" indent="-285750">
              <a:buFont typeface="Arial"/>
              <a:buChar char="•"/>
            </a:pPr>
            <a:r>
              <a:rPr lang="en-US" sz="1800" dirty="0"/>
              <a:t>To carry out this mission, I will initiate a plan as President-Elect to listen to our member concerns, engage members, and identify changes that can be adopted during my tenure as President.</a:t>
            </a:r>
          </a:p>
          <a:p>
            <a:pPr marL="285750" lvl="0" indent="-285750">
              <a:spcBef>
                <a:spcPts val="0"/>
              </a:spcBef>
              <a:buFont typeface="Arial"/>
              <a:buChar char="•"/>
            </a:pPr>
            <a:endParaRPr lang="en-US" sz="1800" dirty="0"/>
          </a:p>
        </p:txBody>
      </p:sp>
    </p:spTree>
    <p:extLst>
      <p:ext uri="{BB962C8B-B14F-4D97-AF65-F5344CB8AC3E}">
        <p14:creationId xmlns:p14="http://schemas.microsoft.com/office/powerpoint/2010/main" val="41014082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8060" y="255408"/>
            <a:ext cx="8926512" cy="533400"/>
          </a:xfrm>
        </p:spPr>
        <p:txBody>
          <a:bodyPr/>
          <a:lstStyle/>
          <a:p>
            <a:r>
              <a:rPr lang="en-US" altLang="en-US" sz="2400" dirty="0" smtClean="0"/>
              <a:t>Plan</a:t>
            </a:r>
            <a:endParaRPr lang="en-US" altLang="en-US" sz="2400" dirty="0" smtClean="0"/>
          </a:p>
        </p:txBody>
      </p:sp>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88</a:t>
            </a:fld>
            <a:endParaRPr lang="en-US" altLang="en-US" sz="1000" smtClean="0">
              <a:solidFill>
                <a:srgbClr val="898989"/>
              </a:solidFill>
              <a:latin typeface="Arial" charset="0"/>
            </a:endParaRPr>
          </a:p>
        </p:txBody>
      </p:sp>
      <p:sp>
        <p:nvSpPr>
          <p:cNvPr id="12293" name="Content Placeholder 2"/>
          <p:cNvSpPr>
            <a:spLocks noGrp="1"/>
          </p:cNvSpPr>
          <p:nvPr>
            <p:ph idx="1"/>
          </p:nvPr>
        </p:nvSpPr>
        <p:spPr>
          <a:xfrm>
            <a:off x="81938" y="1409700"/>
            <a:ext cx="9012634" cy="4946650"/>
          </a:xfrm>
        </p:spPr>
        <p:txBody>
          <a:bodyPr/>
          <a:lstStyle/>
          <a:p>
            <a:pPr marL="342900" lvl="0" indent="-342900">
              <a:buFont typeface="+mj-lt"/>
              <a:buAutoNum type="arabicParenR"/>
            </a:pPr>
            <a:r>
              <a:rPr lang="en-US" sz="1800" dirty="0"/>
              <a:t>Communicate with our members in ways that they communicate</a:t>
            </a:r>
            <a:r>
              <a:rPr lang="en-US" sz="1800" dirty="0" smtClean="0"/>
              <a:t>.</a:t>
            </a:r>
            <a:endParaRPr lang="en-US" sz="1800" dirty="0"/>
          </a:p>
          <a:p>
            <a:pPr marL="342900" lvl="0" indent="-342900">
              <a:buFont typeface="+mj-lt"/>
              <a:buAutoNum type="arabicParenR"/>
            </a:pPr>
            <a:r>
              <a:rPr lang="en-US" sz="1800" dirty="0"/>
              <a:t>Make our committees dynamic so they follow current issues</a:t>
            </a:r>
            <a:r>
              <a:rPr lang="en-US" sz="1800" dirty="0" smtClean="0"/>
              <a:t>.</a:t>
            </a:r>
            <a:endParaRPr lang="en-US" sz="1800" dirty="0"/>
          </a:p>
          <a:p>
            <a:pPr marL="342900" lvl="0" indent="-342900">
              <a:buFont typeface="+mj-lt"/>
              <a:buAutoNum type="arabicParenR"/>
            </a:pPr>
            <a:r>
              <a:rPr lang="en-US" sz="1800" dirty="0"/>
              <a:t>Continue to improve how we educate our members on career and public policy issues</a:t>
            </a:r>
            <a:r>
              <a:rPr lang="en-US" sz="1800" dirty="0" smtClean="0"/>
              <a:t>.</a:t>
            </a:r>
            <a:endParaRPr lang="en-US" sz="1800" dirty="0"/>
          </a:p>
          <a:p>
            <a:pPr marL="342900" lvl="0" indent="-342900">
              <a:buFont typeface="+mj-lt"/>
              <a:buAutoNum type="arabicParenR"/>
            </a:pPr>
            <a:r>
              <a:rPr lang="en-US" sz="1800" dirty="0"/>
              <a:t>Expand our training of volunteers so that value can be visibly delivered at the local section level to members</a:t>
            </a:r>
            <a:r>
              <a:rPr lang="en-US" sz="1800" dirty="0" smtClean="0"/>
              <a:t>.</a:t>
            </a:r>
            <a:endParaRPr lang="en-US" sz="1800" dirty="0"/>
          </a:p>
          <a:p>
            <a:pPr marL="342900" lvl="0" indent="-342900">
              <a:buFont typeface="+mj-lt"/>
              <a:buAutoNum type="arabicParenR"/>
            </a:pPr>
            <a:r>
              <a:rPr lang="en-US" sz="1800" dirty="0"/>
              <a:t>Lead on proposing and supporting legislation that encourages worthy STEM careers in the U.S., including immigration and intellectual property policies</a:t>
            </a:r>
            <a:r>
              <a:rPr lang="en-US" sz="1800" dirty="0" smtClean="0"/>
              <a:t>.</a:t>
            </a:r>
            <a:endParaRPr lang="en-US" sz="1800" dirty="0"/>
          </a:p>
          <a:p>
            <a:pPr marL="342900" lvl="0" indent="-342900">
              <a:buFont typeface="+mj-lt"/>
              <a:buAutoNum type="arabicParenR"/>
            </a:pPr>
            <a:r>
              <a:rPr lang="en-US" sz="1800" dirty="0"/>
              <a:t>Work on public policy issues that our members feel are important</a:t>
            </a:r>
            <a:r>
              <a:rPr lang="en-US" sz="1800" dirty="0" smtClean="0"/>
              <a:t>.</a:t>
            </a:r>
            <a:endParaRPr lang="en-US" sz="1800" dirty="0"/>
          </a:p>
          <a:p>
            <a:pPr marL="342900" lvl="0" indent="-342900">
              <a:buFont typeface="+mj-lt"/>
              <a:buAutoNum type="arabicParenR"/>
            </a:pPr>
            <a:r>
              <a:rPr lang="en-US" sz="1800" dirty="0"/>
              <a:t>Investigate affiliate membership to expand potential membership base</a:t>
            </a:r>
            <a:r>
              <a:rPr lang="en-US" sz="1800" dirty="0" smtClean="0"/>
              <a:t>.</a:t>
            </a:r>
            <a:endParaRPr lang="en-US" sz="1800" dirty="0"/>
          </a:p>
          <a:p>
            <a:pPr marL="342900" indent="-342900">
              <a:buFont typeface="+mj-lt"/>
              <a:buAutoNum type="arabicParenR"/>
            </a:pPr>
            <a:r>
              <a:rPr lang="en-US" sz="1800" dirty="0"/>
              <a:t>Continue to improve our member engagement with Congressional representatives so they present clearly identified policy issues. </a:t>
            </a:r>
          </a:p>
          <a:p>
            <a:pPr marL="285750" indent="-285750">
              <a:buFont typeface="Arial"/>
              <a:buChar char="•"/>
            </a:pPr>
            <a:endParaRPr lang="en-US" sz="1800" dirty="0"/>
          </a:p>
        </p:txBody>
      </p:sp>
    </p:spTree>
    <p:extLst>
      <p:ext uri="{BB962C8B-B14F-4D97-AF65-F5344CB8AC3E}">
        <p14:creationId xmlns:p14="http://schemas.microsoft.com/office/powerpoint/2010/main" val="10163079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8060" y="255408"/>
            <a:ext cx="8926512" cy="533400"/>
          </a:xfrm>
        </p:spPr>
        <p:txBody>
          <a:bodyPr/>
          <a:lstStyle/>
          <a:p>
            <a:r>
              <a:rPr lang="en-US" altLang="en-US" sz="2400" dirty="0" smtClean="0"/>
              <a:t>Platform Goals</a:t>
            </a:r>
            <a:endParaRPr lang="en-US" altLang="en-US" sz="2400" dirty="0" smtClean="0"/>
          </a:p>
        </p:txBody>
      </p:sp>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89</a:t>
            </a:fld>
            <a:endParaRPr lang="en-US" altLang="en-US" sz="1000" smtClean="0">
              <a:solidFill>
                <a:srgbClr val="898989"/>
              </a:solidFill>
              <a:latin typeface="Arial" charset="0"/>
            </a:endParaRPr>
          </a:p>
        </p:txBody>
      </p:sp>
      <p:sp>
        <p:nvSpPr>
          <p:cNvPr id="12293" name="Content Placeholder 2"/>
          <p:cNvSpPr>
            <a:spLocks noGrp="1"/>
          </p:cNvSpPr>
          <p:nvPr>
            <p:ph idx="1"/>
          </p:nvPr>
        </p:nvSpPr>
        <p:spPr>
          <a:xfrm>
            <a:off x="81938" y="1409700"/>
            <a:ext cx="9012634" cy="4946650"/>
          </a:xfrm>
        </p:spPr>
        <p:txBody>
          <a:bodyPr/>
          <a:lstStyle/>
          <a:p>
            <a:pPr marL="342900" indent="-342900">
              <a:buAutoNum type="arabicParenR"/>
            </a:pPr>
            <a:r>
              <a:rPr lang="en-US" sz="1800" dirty="0"/>
              <a:t>Speak in a language that our members understand</a:t>
            </a:r>
            <a:r>
              <a:rPr lang="en-US" sz="1800" dirty="0" smtClean="0"/>
              <a:t>.</a:t>
            </a:r>
            <a:endParaRPr lang="en-US" sz="1800" dirty="0"/>
          </a:p>
          <a:p>
            <a:pPr marL="342900" indent="-342900">
              <a:buFontTx/>
              <a:buAutoNum type="arabicParenR"/>
            </a:pPr>
            <a:r>
              <a:rPr lang="en-US" sz="1800" dirty="0" smtClean="0"/>
              <a:t>Talk </a:t>
            </a:r>
            <a:r>
              <a:rPr lang="en-US" sz="1800" dirty="0"/>
              <a:t>with our members in a way that they hear us and we hear them</a:t>
            </a:r>
            <a:r>
              <a:rPr lang="en-US" sz="1800" dirty="0"/>
              <a:t>.</a:t>
            </a:r>
            <a:endParaRPr lang="en-US" sz="1800" dirty="0"/>
          </a:p>
          <a:p>
            <a:pPr marL="342900" indent="-342900">
              <a:buFontTx/>
              <a:buAutoNum type="arabicParenR"/>
            </a:pPr>
            <a:r>
              <a:rPr lang="en-US" sz="1800" dirty="0"/>
              <a:t>Show our members value by working on things that directly touch their concerns</a:t>
            </a:r>
            <a:r>
              <a:rPr lang="en-US" sz="1800" dirty="0"/>
              <a:t>.</a:t>
            </a:r>
            <a:endParaRPr lang="en-US" sz="1800" dirty="0"/>
          </a:p>
          <a:p>
            <a:pPr marL="342900" indent="-342900">
              <a:buFontTx/>
              <a:buAutoNum type="arabicParenR"/>
            </a:pPr>
            <a:r>
              <a:rPr lang="en-US" sz="1800" dirty="0" smtClean="0"/>
              <a:t>Share </a:t>
            </a:r>
            <a:r>
              <a:rPr lang="en-US" sz="1800" dirty="0"/>
              <a:t>our members skills with Regions outside of the U.S. </a:t>
            </a:r>
            <a:r>
              <a:rPr lang="en-US" sz="1800" dirty="0"/>
              <a:t>to enhance the IEEE brand.</a:t>
            </a:r>
          </a:p>
        </p:txBody>
      </p:sp>
    </p:spTree>
    <p:extLst>
      <p:ext uri="{BB962C8B-B14F-4D97-AF65-F5344CB8AC3E}">
        <p14:creationId xmlns:p14="http://schemas.microsoft.com/office/powerpoint/2010/main" val="194047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dirty="0" smtClean="0"/>
              <a:t>Thank You</a:t>
            </a:r>
            <a:br>
              <a:rPr lang="en-US" dirty="0" smtClean="0"/>
            </a:br>
            <a:r>
              <a:rPr lang="en-US" dirty="0"/>
              <a:t/>
            </a:r>
            <a:br>
              <a:rPr lang="en-US" dirty="0"/>
            </a:br>
            <a:r>
              <a:rPr lang="en-US" dirty="0" smtClean="0"/>
              <a:t>www.karenbartleson.net</a:t>
            </a:r>
            <a:endParaRPr lang="en-US" dirty="0"/>
          </a:p>
        </p:txBody>
      </p:sp>
      <p:sp>
        <p:nvSpPr>
          <p:cNvPr id="6" name="Slide Number Placeholder 5"/>
          <p:cNvSpPr>
            <a:spLocks noGrp="1"/>
          </p:cNvSpPr>
          <p:nvPr>
            <p:ph type="sldNum" sz="quarter" idx="15"/>
          </p:nvPr>
        </p:nvSpPr>
        <p:spPr/>
        <p:txBody>
          <a:bodyPr/>
          <a:lstStyle/>
          <a:p>
            <a:pPr>
              <a:defRPr/>
            </a:pPr>
            <a:fld id="{A6DEB17E-ADF1-CA40-ACD9-D24AF83ACC49}" type="slidenum">
              <a:rPr lang="en-US" smtClean="0"/>
              <a:pPr>
                <a:defRPr/>
              </a:pPr>
              <a:t>9</a:t>
            </a:fld>
            <a:endParaRPr lang="en-US" dirty="0"/>
          </a:p>
        </p:txBody>
      </p:sp>
    </p:spTree>
    <p:extLst>
      <p:ext uri="{BB962C8B-B14F-4D97-AF65-F5344CB8AC3E}">
        <p14:creationId xmlns:p14="http://schemas.microsoft.com/office/powerpoint/2010/main" val="20112895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68060" y="255408"/>
            <a:ext cx="8926512" cy="533400"/>
          </a:xfrm>
        </p:spPr>
        <p:txBody>
          <a:bodyPr/>
          <a:lstStyle/>
          <a:p>
            <a:endParaRPr lang="en-US" altLang="en-US" sz="2400" dirty="0" smtClean="0"/>
          </a:p>
        </p:txBody>
      </p:sp>
      <p:sp>
        <p:nvSpPr>
          <p:cNvPr id="1229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80000"/>
              <a:buBlip>
                <a:blip r:embed="rId2"/>
              </a:buBlip>
              <a:defRPr sz="2000">
                <a:solidFill>
                  <a:schemeClr val="tx1"/>
                </a:solidFill>
                <a:latin typeface="Verdana" pitchFamily="34" charset="0"/>
                <a:ea typeface="MS PGothic" pitchFamily="34" charset="-128"/>
              </a:defRPr>
            </a:lvl1pPr>
            <a:lvl2pPr marL="742950" indent="-285750">
              <a:spcBef>
                <a:spcPct val="20000"/>
              </a:spcBef>
              <a:buClr>
                <a:srgbClr val="595959"/>
              </a:buClr>
              <a:buChar char="–"/>
              <a:defRPr sz="2000">
                <a:solidFill>
                  <a:schemeClr val="tx1"/>
                </a:solidFill>
                <a:latin typeface="Verdana" pitchFamily="34" charset="0"/>
                <a:ea typeface="MS PGothic" pitchFamily="34" charset="-128"/>
              </a:defRPr>
            </a:lvl2pPr>
            <a:lvl3pPr marL="1143000" indent="-228600">
              <a:spcBef>
                <a:spcPct val="20000"/>
              </a:spcBef>
              <a:buClr>
                <a:srgbClr val="595959"/>
              </a:buClr>
              <a:buFont typeface="Wingdings" pitchFamily="2" charset="2"/>
              <a:buChar char="§"/>
              <a:defRPr>
                <a:solidFill>
                  <a:schemeClr val="tx1"/>
                </a:solidFill>
                <a:latin typeface="Verdana" pitchFamily="34" charset="0"/>
                <a:ea typeface="MS PGothic" pitchFamily="34" charset="-128"/>
              </a:defRPr>
            </a:lvl3pPr>
            <a:lvl4pPr marL="1600200" indent="-228600">
              <a:spcBef>
                <a:spcPct val="20000"/>
              </a:spcBef>
              <a:buClr>
                <a:srgbClr val="595959"/>
              </a:buClr>
              <a:buChar char="–"/>
              <a:defRPr sz="1600">
                <a:solidFill>
                  <a:schemeClr val="tx1"/>
                </a:solidFill>
                <a:latin typeface="Verdana" pitchFamily="34" charset="0"/>
                <a:ea typeface="MS PGothic" pitchFamily="34" charset="-128"/>
              </a:defRPr>
            </a:lvl4pPr>
            <a:lvl5pPr marL="2057400" indent="-228600">
              <a:spcBef>
                <a:spcPct val="20000"/>
              </a:spcBef>
              <a:buClr>
                <a:srgbClr val="595959"/>
              </a:buClr>
              <a:buFont typeface="Wingdings" pitchFamily="2" charset="2"/>
              <a:buChar char="§"/>
              <a:defRPr sz="1400">
                <a:solidFill>
                  <a:schemeClr val="tx1"/>
                </a:solidFill>
                <a:latin typeface="Verdana" pitchFamily="34" charset="0"/>
                <a:ea typeface="MS PGothic" pitchFamily="34" charset="-128"/>
              </a:defRPr>
            </a:lvl5pPr>
            <a:lvl6pPr marL="25146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6pPr>
            <a:lvl7pPr marL="29718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7pPr>
            <a:lvl8pPr marL="34290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8pPr>
            <a:lvl9pPr marL="3886200" indent="-228600" eaLnBrk="0" fontAlgn="base" hangingPunct="0">
              <a:spcBef>
                <a:spcPct val="20000"/>
              </a:spcBef>
              <a:spcAft>
                <a:spcPct val="0"/>
              </a:spcAft>
              <a:buClr>
                <a:srgbClr val="595959"/>
              </a:buClr>
              <a:buFont typeface="Wingdings" pitchFamily="2" charset="2"/>
              <a:buChar char="§"/>
              <a:defRPr sz="1400">
                <a:solidFill>
                  <a:schemeClr val="tx1"/>
                </a:solidFill>
                <a:latin typeface="Verdana" pitchFamily="34" charset="0"/>
                <a:ea typeface="MS PGothic" pitchFamily="34" charset="-128"/>
              </a:defRPr>
            </a:lvl9pPr>
          </a:lstStyle>
          <a:p>
            <a:pPr>
              <a:spcBef>
                <a:spcPct val="0"/>
              </a:spcBef>
              <a:buClrTx/>
              <a:buSzTx/>
              <a:buFontTx/>
              <a:buNone/>
            </a:pPr>
            <a:fld id="{06D4C105-8B12-447D-9E61-74DABEC125E6}" type="slidenum">
              <a:rPr lang="en-US" altLang="en-US" sz="1000" smtClean="0">
                <a:solidFill>
                  <a:srgbClr val="898989"/>
                </a:solidFill>
                <a:latin typeface="Arial" charset="0"/>
              </a:rPr>
              <a:pPr>
                <a:spcBef>
                  <a:spcPct val="0"/>
                </a:spcBef>
                <a:buClrTx/>
                <a:buSzTx/>
                <a:buFontTx/>
                <a:buNone/>
              </a:pPr>
              <a:t>90</a:t>
            </a:fld>
            <a:endParaRPr lang="en-US" altLang="en-US" sz="1000" smtClean="0">
              <a:solidFill>
                <a:srgbClr val="898989"/>
              </a:solidFill>
              <a:latin typeface="Arial" charset="0"/>
            </a:endParaRPr>
          </a:p>
        </p:txBody>
      </p:sp>
      <p:sp>
        <p:nvSpPr>
          <p:cNvPr id="12293" name="Content Placeholder 2"/>
          <p:cNvSpPr>
            <a:spLocks noGrp="1"/>
          </p:cNvSpPr>
          <p:nvPr>
            <p:ph idx="1"/>
          </p:nvPr>
        </p:nvSpPr>
        <p:spPr>
          <a:xfrm>
            <a:off x="81938" y="1409700"/>
            <a:ext cx="9012634" cy="4946650"/>
          </a:xfrm>
        </p:spPr>
        <p:txBody>
          <a:bodyPr/>
          <a:lstStyle/>
          <a:p>
            <a:pPr marL="342900" indent="-342900">
              <a:buFontTx/>
              <a:buAutoNum type="arabicParenR"/>
            </a:pPr>
            <a:r>
              <a:rPr lang="en-US" sz="1800" dirty="0"/>
              <a:t>For additional information, visit my website:  www.keithgrzelak.com; contact me on Skype: </a:t>
            </a:r>
            <a:r>
              <a:rPr lang="en-US" sz="1800" dirty="0" err="1"/>
              <a:t>patentlake</a:t>
            </a:r>
            <a:r>
              <a:rPr lang="en-US" sz="1800" dirty="0"/>
              <a:t>; or reach out to me on LinkedIn </a:t>
            </a:r>
            <a:r>
              <a:rPr lang="en-US" sz="1800" dirty="0">
                <a:hlinkClick r:id="rId3"/>
              </a:rPr>
              <a:t>www.linkedin.com/pub/keith-grzelak/0/183/676/</a:t>
            </a:r>
            <a:endParaRPr lang="en-US" sz="1800" dirty="0"/>
          </a:p>
          <a:p>
            <a:pPr marL="342900" indent="-342900">
              <a:buAutoNum type="arabicParenR"/>
            </a:pPr>
            <a:endParaRPr lang="en-US" sz="1800" dirty="0"/>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3820477" y="2670175"/>
            <a:ext cx="1503045" cy="1517650"/>
          </a:xfrm>
          <a:prstGeom prst="rect">
            <a:avLst/>
          </a:prstGeom>
          <a:noFill/>
          <a:ln>
            <a:noFill/>
          </a:ln>
        </p:spPr>
      </p:pic>
    </p:spTree>
    <p:extLst>
      <p:ext uri="{BB962C8B-B14F-4D97-AF65-F5344CB8AC3E}">
        <p14:creationId xmlns:p14="http://schemas.microsoft.com/office/powerpoint/2010/main" val="2516244694"/>
      </p:ext>
    </p:extLst>
  </p:cSld>
  <p:clrMapOvr>
    <a:masterClrMapping/>
  </p:clrMapOvr>
  <p:timing>
    <p:tnLst>
      <p:par>
        <p:cTn id="1" dur="indefinite" restart="never" nodeType="tmRoot"/>
      </p:par>
    </p:tnLst>
  </p:timing>
</p:sld>
</file>

<file path=ppt/theme/theme1.xml><?xml version="1.0" encoding="utf-8"?>
<a:theme xmlns:a="http://schemas.openxmlformats.org/drawingml/2006/main" name="IEEE Master Brand Template">
  <a:themeElements>
    <a:clrScheme name="IEEE Corporate">
      <a:dk1>
        <a:sysClr val="windowText" lastClr="000000"/>
      </a:dk1>
      <a:lt1>
        <a:sysClr val="window" lastClr="FFFFFF"/>
      </a:lt1>
      <a:dk2>
        <a:srgbClr val="00678F"/>
      </a:dk2>
      <a:lt2>
        <a:srgbClr val="EEECE1"/>
      </a:lt2>
      <a:accent1>
        <a:srgbClr val="0066A1"/>
      </a:accent1>
      <a:accent2>
        <a:srgbClr val="E37222"/>
      </a:accent2>
      <a:accent3>
        <a:srgbClr val="71953D"/>
      </a:accent3>
      <a:accent4>
        <a:srgbClr val="6B1F7C"/>
      </a:accent4>
      <a:accent5>
        <a:srgbClr val="009FDB"/>
      </a:accent5>
      <a:accent6>
        <a:srgbClr val="810031"/>
      </a:accent6>
      <a:hlink>
        <a:srgbClr val="0066A1"/>
      </a:hlink>
      <a:folHlink>
        <a:srgbClr val="541868"/>
      </a:folHlink>
    </a:clrScheme>
    <a:fontScheme name="Office">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IEEE Master Brand Template.thmx</Template>
  <TotalTime>16679</TotalTime>
  <Words>5103</Words>
  <Application>Microsoft Office PowerPoint</Application>
  <PresentationFormat>On-screen Show (4:3)</PresentationFormat>
  <Paragraphs>792</Paragraphs>
  <Slides>90</Slides>
  <Notes>17</Notes>
  <HiddenSlides>1</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90</vt:i4>
      </vt:variant>
    </vt:vector>
  </HeadingPairs>
  <TitlesOfParts>
    <vt:vector size="93" baseType="lpstr">
      <vt:lpstr>IEEE Master Brand Template</vt:lpstr>
      <vt:lpstr>Microsoft Excel Chart</vt:lpstr>
      <vt:lpstr>Document</vt:lpstr>
      <vt:lpstr>Joint Region 4/Region 6 Meeting Region 4 Director Bob Parro Region 6 Director Tom Coughlin</vt:lpstr>
      <vt:lpstr>Karen Bartleson 2016 IEEE President-Elect Candidate</vt:lpstr>
      <vt:lpstr>Karen Bartleson 2016 IEEE President-Elect Candidate</vt:lpstr>
      <vt:lpstr>Karen Bartleson 2016 IEEE President-Elect Candidate</vt:lpstr>
      <vt:lpstr>2016 President-elect Candidate Address</vt:lpstr>
      <vt:lpstr>Background</vt:lpstr>
      <vt:lpstr>Interest in Serving</vt:lpstr>
      <vt:lpstr>Qualities for IEEE</vt:lpstr>
      <vt:lpstr>Thank You  www.karenbartleson.net</vt:lpstr>
      <vt:lpstr>Fred Mintzer 2016 IEEE President-Elect Candidate</vt:lpstr>
      <vt:lpstr>Fred Mintzer 2016 IEEE President-Elect Candidate</vt:lpstr>
      <vt:lpstr>Fred Mintzer</vt:lpstr>
      <vt:lpstr>Professional Biography</vt:lpstr>
      <vt:lpstr>IEEE Accomplishments</vt:lpstr>
      <vt:lpstr>Other IEEE Activities &amp; Accomplishments</vt:lpstr>
      <vt:lpstr>PowerPoint Presentation</vt:lpstr>
      <vt:lpstr>In summary</vt:lpstr>
      <vt:lpstr>Lawrence Wong 2015 VP MGA</vt:lpstr>
      <vt:lpstr>MGA – 2015 Goals &amp; Directions  </vt:lpstr>
      <vt:lpstr>2015 MGA Board</vt:lpstr>
      <vt:lpstr>MGA Mission &amp; Vision </vt:lpstr>
      <vt:lpstr>MGA Winning Aspiration</vt:lpstr>
      <vt:lpstr>MGA Strategy</vt:lpstr>
      <vt:lpstr>A look into the future</vt:lpstr>
      <vt:lpstr>Challenges</vt:lpstr>
      <vt:lpstr>Higher Grade* Members </vt:lpstr>
      <vt:lpstr>PowerPoint Presentation</vt:lpstr>
      <vt:lpstr>A glimpse of our potential …</vt:lpstr>
      <vt:lpstr>Opportunity (High Level) Exceptional Member Experience</vt:lpstr>
      <vt:lpstr>Opportunity (High Level) Improve Inter-OU Cooperation</vt:lpstr>
      <vt:lpstr>Opportunity (High Level) Modernize &amp; Improve Volunteer Experience</vt:lpstr>
      <vt:lpstr>Opportunity (High Level) Cohesive &amp; Coordinated Global Strategy</vt:lpstr>
      <vt:lpstr>MGA Priority Projects in 2015</vt:lpstr>
      <vt:lpstr>Additional Items under Consideration</vt:lpstr>
      <vt:lpstr>End of Presentation</vt:lpstr>
      <vt:lpstr>Jim Jefferies 2015 IEEE-USA President</vt:lpstr>
      <vt:lpstr>Jim Jefferies 2015 IEEE-USA President</vt:lpstr>
      <vt:lpstr>Overview</vt:lpstr>
      <vt:lpstr>IEEE History of  Professional Activities</vt:lpstr>
      <vt:lpstr>What do you think of  when you think IEEE-USA?</vt:lpstr>
      <vt:lpstr>Overview of  Career Resources</vt:lpstr>
      <vt:lpstr>Career and Professional Resources</vt:lpstr>
      <vt:lpstr>Career Navigator</vt:lpstr>
      <vt:lpstr>Salary Service</vt:lpstr>
      <vt:lpstr>JobSite</vt:lpstr>
      <vt:lpstr>Consultants Database</vt:lpstr>
      <vt:lpstr>Entrepreneurs Activities</vt:lpstr>
      <vt:lpstr>Webinars</vt:lpstr>
      <vt:lpstr>Emphasis on Engagement of Students and Young Professionals</vt:lpstr>
      <vt:lpstr>Student Professional Activities (SPA|x) </vt:lpstr>
      <vt:lpstr>Student Professional Activities (SPA|x) </vt:lpstr>
      <vt:lpstr>2016 Student | Young Professional Conference</vt:lpstr>
      <vt:lpstr>K-12 Stem Education</vt:lpstr>
      <vt:lpstr>Overview of  Government Relations </vt:lpstr>
      <vt:lpstr>Types of Gov’t Relations Activity</vt:lpstr>
      <vt:lpstr>IEEE-USA Gov’t Relations Committees &amp; Issue Networks</vt:lpstr>
      <vt:lpstr>Policy Priorities 114th Congress (2015-2016)</vt:lpstr>
      <vt:lpstr>Policy Priorities 114th Congress (2015-2016)</vt:lpstr>
      <vt:lpstr>2014 Highlights/Outcomes</vt:lpstr>
      <vt:lpstr>2014 Highlights/Outcomes</vt:lpstr>
      <vt:lpstr>SET Congressional Visits Day</vt:lpstr>
      <vt:lpstr>Government Fellowships  </vt:lpstr>
      <vt:lpstr>Washington Internships for Students of Engineering</vt:lpstr>
      <vt:lpstr>Overview of Communications</vt:lpstr>
      <vt:lpstr>eBooks</vt:lpstr>
      <vt:lpstr>Web Presence: Legacy/Sunsetted </vt:lpstr>
      <vt:lpstr>Web Presence: InSight Flagship IEEE-USA Publication</vt:lpstr>
      <vt:lpstr>Web Presence: IEEE-USA Website</vt:lpstr>
      <vt:lpstr>Social Media</vt:lpstr>
      <vt:lpstr>What’s On Your Mind?</vt:lpstr>
      <vt:lpstr>Karen Pedersen 2016 IEEE-USA President-Elect Candidate</vt:lpstr>
      <vt:lpstr>PowerPoint Presentation</vt:lpstr>
      <vt:lpstr>My IEEE Experience</vt:lpstr>
      <vt:lpstr>My vision for IEEE-USA</vt:lpstr>
      <vt:lpstr>My vision for IEEE-USA</vt:lpstr>
      <vt:lpstr>How do we get there?</vt:lpstr>
      <vt:lpstr>Charge the focus groups with the following goals</vt:lpstr>
      <vt:lpstr>I am asking for your vote.</vt:lpstr>
      <vt:lpstr>IEEE-USA</vt:lpstr>
      <vt:lpstr>Keith Grzelak 2016 IEEE-USA President-Elect Candidate</vt:lpstr>
      <vt:lpstr>Keith Grzelak 2016 IEEE-USA President-Elect Candidate</vt:lpstr>
      <vt:lpstr>PowerPoint Presentation</vt:lpstr>
      <vt:lpstr>IEEE Accomplishments and Activities (S’93-M’95-SM’09)</vt:lpstr>
      <vt:lpstr>IEEE Accomplishments and Activities (S’93-M’95-SM’09)</vt:lpstr>
      <vt:lpstr>IEEE Accomplishments</vt:lpstr>
      <vt:lpstr>IEEE Accomplishments</vt:lpstr>
      <vt:lpstr>Statement</vt:lpstr>
      <vt:lpstr>Plan</vt:lpstr>
      <vt:lpstr>Platform Goals</vt:lpstr>
      <vt:lpstr>PowerPoint Presentation</vt:lpstr>
    </vt:vector>
  </TitlesOfParts>
  <Company>IEEE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IEEE Priorities</dc:title>
  <dc:creator>Engel, Lisa Lisa.</dc:creator>
  <cp:lastModifiedBy>Bob Parro</cp:lastModifiedBy>
  <cp:revision>392</cp:revision>
  <cp:lastPrinted>2014-01-28T14:20:58Z</cp:lastPrinted>
  <dcterms:created xsi:type="dcterms:W3CDTF">2013-02-25T19:27:55Z</dcterms:created>
  <dcterms:modified xsi:type="dcterms:W3CDTF">2015-01-25T01:47:24Z</dcterms:modified>
</cp:coreProperties>
</file>