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8" r:id="rId3"/>
    <p:sldId id="262" r:id="rId4"/>
    <p:sldId id="280" r:id="rId5"/>
    <p:sldId id="282" r:id="rId6"/>
    <p:sldId id="281" r:id="rId7"/>
    <p:sldId id="283" r:id="rId8"/>
    <p:sldId id="284" r:id="rId9"/>
    <p:sldId id="285" r:id="rId10"/>
    <p:sldId id="279" r:id="rId11"/>
    <p:sldId id="263" r:id="rId12"/>
    <p:sldId id="264" r:id="rId13"/>
    <p:sldId id="265" r:id="rId14"/>
    <p:sldId id="266" r:id="rId15"/>
    <p:sldId id="268" r:id="rId16"/>
    <p:sldId id="259" r:id="rId17"/>
    <p:sldId id="267" r:id="rId18"/>
    <p:sldId id="269" r:id="rId19"/>
    <p:sldId id="270" r:id="rId20"/>
    <p:sldId id="271" r:id="rId21"/>
    <p:sldId id="278" r:id="rId22"/>
    <p:sldId id="288" r:id="rId23"/>
    <p:sldId id="274" r:id="rId24"/>
    <p:sldId id="287" r:id="rId25"/>
    <p:sldId id="286" r:id="rId26"/>
    <p:sldId id="272" r:id="rId27"/>
    <p:sldId id="277" r:id="rId28"/>
    <p:sldId id="276" r:id="rId29"/>
    <p:sldId id="273" r:id="rId30"/>
    <p:sldId id="275" r:id="rId31"/>
    <p:sldId id="260" r:id="rId32"/>
    <p:sldId id="261" r:id="rId33"/>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0"/>
  </p:normalViewPr>
  <p:slideViewPr>
    <p:cSldViewPr>
      <p:cViewPr varScale="1">
        <p:scale>
          <a:sx n="69" d="100"/>
          <a:sy n="69" d="100"/>
        </p:scale>
        <p:origin x="-13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C983D5AA-9912-4564-8678-89FF0704C124}" type="datetimeFigureOut">
              <a:rPr lang="en-US" smtClean="0"/>
              <a:t>1/24/2015</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E71FC5CD-973F-4796-AD27-23E4A734B7F7}" type="slidenum">
              <a:rPr lang="en-US" smtClean="0"/>
              <a:t>‹#›</a:t>
            </a:fld>
            <a:endParaRPr lang="en-US"/>
          </a:p>
        </p:txBody>
      </p:sp>
    </p:spTree>
    <p:extLst>
      <p:ext uri="{BB962C8B-B14F-4D97-AF65-F5344CB8AC3E}">
        <p14:creationId xmlns:p14="http://schemas.microsoft.com/office/powerpoint/2010/main" val="77008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FC5CD-973F-4796-AD27-23E4A734B7F7}" type="slidenum">
              <a:rPr lang="en-US" smtClean="0"/>
              <a:t>4</a:t>
            </a:fld>
            <a:endParaRPr lang="en-US"/>
          </a:p>
        </p:txBody>
      </p:sp>
    </p:spTree>
    <p:extLst>
      <p:ext uri="{BB962C8B-B14F-4D97-AF65-F5344CB8AC3E}">
        <p14:creationId xmlns:p14="http://schemas.microsoft.com/office/powerpoint/2010/main" val="244770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FC5CD-973F-4796-AD27-23E4A734B7F7}" type="slidenum">
              <a:rPr lang="en-US" smtClean="0"/>
              <a:t>8</a:t>
            </a:fld>
            <a:endParaRPr lang="en-US"/>
          </a:p>
        </p:txBody>
      </p:sp>
    </p:spTree>
    <p:extLst>
      <p:ext uri="{BB962C8B-B14F-4D97-AF65-F5344CB8AC3E}">
        <p14:creationId xmlns:p14="http://schemas.microsoft.com/office/powerpoint/2010/main" val="171285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FC5CD-973F-4796-AD27-23E4A734B7F7}" type="slidenum">
              <a:rPr lang="en-US" smtClean="0"/>
              <a:t>9</a:t>
            </a:fld>
            <a:endParaRPr lang="en-US"/>
          </a:p>
        </p:txBody>
      </p:sp>
    </p:spTree>
    <p:extLst>
      <p:ext uri="{BB962C8B-B14F-4D97-AF65-F5344CB8AC3E}">
        <p14:creationId xmlns:p14="http://schemas.microsoft.com/office/powerpoint/2010/main" val="133859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FC5CD-973F-4796-AD27-23E4A734B7F7}" type="slidenum">
              <a:rPr lang="en-US" smtClean="0"/>
              <a:t>13</a:t>
            </a:fld>
            <a:endParaRPr lang="en-US"/>
          </a:p>
        </p:txBody>
      </p:sp>
    </p:spTree>
    <p:extLst>
      <p:ext uri="{BB962C8B-B14F-4D97-AF65-F5344CB8AC3E}">
        <p14:creationId xmlns:p14="http://schemas.microsoft.com/office/powerpoint/2010/main" val="155634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FC5CD-973F-4796-AD27-23E4A734B7F7}" type="slidenum">
              <a:rPr lang="en-US" smtClean="0"/>
              <a:t>17</a:t>
            </a:fld>
            <a:endParaRPr lang="en-US"/>
          </a:p>
        </p:txBody>
      </p:sp>
    </p:spTree>
    <p:extLst>
      <p:ext uri="{BB962C8B-B14F-4D97-AF65-F5344CB8AC3E}">
        <p14:creationId xmlns:p14="http://schemas.microsoft.com/office/powerpoint/2010/main" val="412860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FC5CD-973F-4796-AD27-23E4A734B7F7}" type="slidenum">
              <a:rPr lang="en-US" smtClean="0"/>
              <a:t>21</a:t>
            </a:fld>
            <a:endParaRPr lang="en-US"/>
          </a:p>
        </p:txBody>
      </p:sp>
    </p:spTree>
    <p:extLst>
      <p:ext uri="{BB962C8B-B14F-4D97-AF65-F5344CB8AC3E}">
        <p14:creationId xmlns:p14="http://schemas.microsoft.com/office/powerpoint/2010/main" val="415122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1/24/2015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9892142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1/24/2015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1442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1/24/2015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8800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1/24/2015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5178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1/24/2015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242954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1/24/2015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8081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1/24/2015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7363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1/24/2015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522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1/24/2015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0691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1/24/2015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976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1/24/2015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2417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1/24/2015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563791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google.com/search?q=define+intention&amp;sa=X&amp;ei=VqPAVLa_KY70oAStkIHIDg&amp;ved=0CCYQ_SowAA" TargetMode="External"/><Relationship Id="rId3" Type="http://schemas.openxmlformats.org/officeDocument/2006/relationships/hyperlink" Target="https://www.google.com/search?q=define+objective&amp;sa=X&amp;ei=VqPAVLa_KY70oAStkIHIDg&amp;ved=0CCEQ_SowAA" TargetMode="External"/><Relationship Id="rId7" Type="http://schemas.openxmlformats.org/officeDocument/2006/relationships/hyperlink" Target="https://www.google.com/search?q=define+design&amp;sa=X&amp;ei=VqPAVLa_KY70oAStkIHIDg&amp;ved=0CCUQ_SowAA"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google.com/search?q=define+target&amp;sa=X&amp;ei=VqPAVLa_KY70oAStkIHIDg&amp;ved=0CCQQ_SowAA" TargetMode="External"/><Relationship Id="rId11" Type="http://schemas.openxmlformats.org/officeDocument/2006/relationships/hyperlink" Target="https://www.google.com/search?q=define+purpose&amp;sa=X&amp;ei=VqPAVLa_KY70oAStkIHIDg&amp;ved=0CCkQ_SowAA" TargetMode="External"/><Relationship Id="rId5" Type="http://schemas.openxmlformats.org/officeDocument/2006/relationships/hyperlink" Target="https://www.google.com/search?q=define+end&amp;sa=X&amp;ei=VqPAVLa_KY70oAStkIHIDg&amp;ved=0CCMQ_SowAA" TargetMode="External"/><Relationship Id="rId10" Type="http://schemas.openxmlformats.org/officeDocument/2006/relationships/hyperlink" Target="https://www.google.com/search?q=define+plan&amp;sa=X&amp;ei=VqPAVLa_KY70oAStkIHIDg&amp;ved=0CCgQ_SowAA" TargetMode="External"/><Relationship Id="rId4" Type="http://schemas.openxmlformats.org/officeDocument/2006/relationships/hyperlink" Target="https://www.google.com/search?q=define+aim&amp;sa=X&amp;ei=VqPAVLa_KY70oAStkIHIDg&amp;ved=0CCIQ_SowAA" TargetMode="External"/><Relationship Id="rId9" Type="http://schemas.openxmlformats.org/officeDocument/2006/relationships/hyperlink" Target="https://www.google.com/search?q=define+intent&amp;sa=X&amp;ei=VqPAVLa_KY70oAStkIHIDg&amp;ved=0CCcQ_SowA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google.com/search?q=define+hope&amp;sa=X&amp;ei=eaHAVNyiNs7ooATqxoGgDA&amp;ved=0CCIQ_SowAA" TargetMode="External"/><Relationship Id="rId7" Type="http://schemas.openxmlformats.org/officeDocument/2006/relationships/hyperlink" Target="https://www.google.com/search?q=define+yearning&amp;sa=X&amp;ei=eaHAVNyiNs7ooATqxoGgDA&amp;ved=0CCYQ_SowAA" TargetMode="External"/><Relationship Id="rId2" Type="http://schemas.openxmlformats.org/officeDocument/2006/relationships/hyperlink" Target="https://www.google.com/search?q=define+desire&amp;sa=X&amp;ei=eaHAVNyiNs7ooATqxoGgDA&amp;ved=0CCEQ_SowAA" TargetMode="External"/><Relationship Id="rId1" Type="http://schemas.openxmlformats.org/officeDocument/2006/relationships/slideLayout" Target="../slideLayouts/slideLayout2.xml"/><Relationship Id="rId6" Type="http://schemas.openxmlformats.org/officeDocument/2006/relationships/hyperlink" Target="https://www.google.com/search?q=define+longing&amp;sa=X&amp;ei=eaHAVNyiNs7ooATqxoGgDA&amp;ved=0CCUQ_SowAA" TargetMode="External"/><Relationship Id="rId5" Type="http://schemas.openxmlformats.org/officeDocument/2006/relationships/hyperlink" Target="https://www.google.com/search?q=define+wish&amp;sa=X&amp;ei=eaHAVNyiNs7ooATqxoGgDA&amp;ved=0CCQQ_SowAA" TargetMode="External"/><Relationship Id="rId4" Type="http://schemas.openxmlformats.org/officeDocument/2006/relationships/hyperlink" Target="https://www.google.com/search?q=define+dream&amp;sa=X&amp;ei=eaHAVNyiNs7ooATqxoGgDA&amp;ved=0CCMQ_SowAA"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ortune.com/magazines/fortune/best-companies/2012/states/CA.html" TargetMode="External"/><Relationship Id="rId2" Type="http://schemas.openxmlformats.org/officeDocument/2006/relationships/hyperlink" Target="http://www.pmi.org/"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washingtonpost.com/blogs/govbeat/wp/2014/06/23/map-the-largest-company-by-revenue-in-every-stat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karen.j.day@iee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5033"/>
          <a:stretch/>
        </p:blipFill>
        <p:spPr>
          <a:xfrm>
            <a:off x="5306864" y="4724401"/>
            <a:ext cx="3243906" cy="1657350"/>
          </a:xfrm>
          <a:prstGeom prst="rect">
            <a:avLst/>
          </a:prstGeom>
          <a:ln>
            <a:noFill/>
          </a:ln>
          <a:effectLst>
            <a:softEdge rad="112500"/>
          </a:effectLst>
        </p:spPr>
      </p:pic>
      <p:sp>
        <p:nvSpPr>
          <p:cNvPr id="2" name="Title 1"/>
          <p:cNvSpPr>
            <a:spLocks noGrp="1"/>
          </p:cNvSpPr>
          <p:nvPr>
            <p:ph type="ctrTitle"/>
          </p:nvPr>
        </p:nvSpPr>
        <p:spPr/>
        <p:txBody>
          <a:bodyPr>
            <a:normAutofit fontScale="90000"/>
          </a:bodyPr>
          <a:lstStyle/>
          <a:p>
            <a:pPr lvl="0"/>
            <a:r>
              <a:rPr lang="en-US" dirty="0">
                <a:effectLst/>
              </a:rPr>
              <a:t>Project Planning for </a:t>
            </a:r>
            <a:r>
              <a:rPr lang="en-US" dirty="0" smtClean="0">
                <a:effectLst/>
              </a:rPr>
              <a:t>Region 6</a:t>
            </a:r>
            <a:r>
              <a:rPr lang="en-US" dirty="0">
                <a:effectLst/>
              </a:rPr>
              <a:t/>
            </a:r>
            <a:br>
              <a:rPr lang="en-US" dirty="0">
                <a:effectLst/>
              </a:rPr>
            </a:br>
            <a:endParaRPr lang="en-US" dirty="0"/>
          </a:p>
        </p:txBody>
      </p:sp>
      <p:sp>
        <p:nvSpPr>
          <p:cNvPr id="3" name="Subtitle 2"/>
          <p:cNvSpPr>
            <a:spLocks noGrp="1"/>
          </p:cNvSpPr>
          <p:nvPr>
            <p:ph type="subTitle" idx="1"/>
          </p:nvPr>
        </p:nvSpPr>
        <p:spPr>
          <a:xfrm>
            <a:off x="609600" y="2743200"/>
            <a:ext cx="7854696" cy="1752600"/>
          </a:xfrm>
        </p:spPr>
        <p:txBody>
          <a:bodyPr>
            <a:normAutofit fontScale="92500" lnSpcReduction="10000"/>
          </a:bodyPr>
          <a:lstStyle/>
          <a:p>
            <a:r>
              <a:rPr lang="en-US" dirty="0" smtClean="0"/>
              <a:t>For </a:t>
            </a:r>
          </a:p>
          <a:p>
            <a:r>
              <a:rPr lang="en-US" dirty="0" smtClean="0"/>
              <a:t>Region 6 – Region 4 Joint Meeting</a:t>
            </a:r>
          </a:p>
          <a:p>
            <a:r>
              <a:rPr lang="en-US" dirty="0" smtClean="0"/>
              <a:t>Jan 24</a:t>
            </a:r>
            <a:r>
              <a:rPr lang="en-US" baseline="30000" dirty="0" smtClean="0"/>
              <a:t>rd</a:t>
            </a:r>
            <a:r>
              <a:rPr lang="en-US" dirty="0" smtClean="0"/>
              <a:t>, 2014</a:t>
            </a:r>
          </a:p>
          <a:p>
            <a:r>
              <a:rPr lang="en-US" dirty="0" smtClean="0"/>
              <a:t>Karen Day - PM</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95800"/>
            <a:ext cx="4572000" cy="188595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82" y="284766"/>
            <a:ext cx="2112818" cy="1572609"/>
          </a:xfrm>
          <a:prstGeom prst="rect">
            <a:avLst/>
          </a:prstGeom>
          <a:ln>
            <a:noFill/>
          </a:ln>
          <a:effectLst>
            <a:softEdge rad="112500"/>
          </a:effectLst>
        </p:spPr>
      </p:pic>
    </p:spTree>
    <p:extLst>
      <p:ext uri="{BB962C8B-B14F-4D97-AF65-F5344CB8AC3E}">
        <p14:creationId xmlns:p14="http://schemas.microsoft.com/office/powerpoint/2010/main" val="3905279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5409"/>
            <a:ext cx="8229600" cy="1143000"/>
          </a:xfrm>
        </p:spPr>
        <p:txBody>
          <a:bodyPr>
            <a:normAutofit fontScale="90000"/>
          </a:bodyPr>
          <a:lstStyle/>
          <a:p>
            <a:r>
              <a:rPr lang="en-US" dirty="0" smtClean="0"/>
              <a:t>3 Words describing Project Management</a:t>
            </a:r>
            <a:endParaRPr lang="en-US" dirty="0"/>
          </a:p>
        </p:txBody>
      </p:sp>
      <p:sp>
        <p:nvSpPr>
          <p:cNvPr id="3" name="Content Placeholder 2"/>
          <p:cNvSpPr>
            <a:spLocks noGrp="1"/>
          </p:cNvSpPr>
          <p:nvPr>
            <p:ph idx="1"/>
          </p:nvPr>
        </p:nvSpPr>
        <p:spPr>
          <a:xfrm>
            <a:off x="457200" y="2258408"/>
            <a:ext cx="4800600" cy="4066191"/>
          </a:xfrm>
        </p:spPr>
        <p:txBody>
          <a:bodyPr>
            <a:normAutofit fontScale="92500" lnSpcReduction="10000"/>
          </a:bodyPr>
          <a:lstStyle/>
          <a:p>
            <a:pPr marL="0" indent="0">
              <a:buNone/>
            </a:pPr>
            <a:r>
              <a:rPr lang="en-US" dirty="0" smtClean="0"/>
              <a:t>= Planning, Communicating, 	Delivering</a:t>
            </a:r>
          </a:p>
          <a:p>
            <a:pPr marL="0" indent="0">
              <a:buNone/>
            </a:pPr>
            <a:r>
              <a:rPr lang="en-US" dirty="0" smtClean="0"/>
              <a:t>= Plan, Schedule, Control </a:t>
            </a:r>
          </a:p>
          <a:p>
            <a:pPr marL="0" indent="0">
              <a:buNone/>
            </a:pPr>
            <a:r>
              <a:rPr lang="en-US" dirty="0" smtClean="0"/>
              <a:t>= Plan, Execute, Measure</a:t>
            </a:r>
            <a:endParaRPr lang="en-US" dirty="0"/>
          </a:p>
          <a:p>
            <a:pPr marL="0" indent="0">
              <a:buNone/>
            </a:pPr>
            <a:r>
              <a:rPr lang="en-US" dirty="0" smtClean="0"/>
              <a:t>= Herding Wild Cats</a:t>
            </a:r>
          </a:p>
          <a:p>
            <a:pPr marL="0" indent="0">
              <a:buNone/>
            </a:pPr>
            <a:r>
              <a:rPr lang="en-US" dirty="0" smtClean="0"/>
              <a:t>= Accomplish Business        	Objectives</a:t>
            </a:r>
          </a:p>
          <a:p>
            <a:pPr marL="0" indent="0">
              <a:buNone/>
            </a:pPr>
            <a:r>
              <a:rPr lang="en-US" dirty="0" smtClean="0"/>
              <a:t>= Make Things Happen</a:t>
            </a:r>
          </a:p>
          <a:p>
            <a:pPr marL="0" indent="0">
              <a:buNone/>
            </a:pPr>
            <a:r>
              <a:rPr lang="en-US" dirty="0" smtClean="0"/>
              <a:t>= Manage Your Mess</a:t>
            </a:r>
          </a:p>
          <a:p>
            <a:pPr marL="0" indent="0">
              <a:buNone/>
            </a:pPr>
            <a:r>
              <a:rPr lang="en-US" dirty="0" smtClean="0"/>
              <a:t>= Bring Future Present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685800"/>
            <a:ext cx="2112818" cy="1572609"/>
          </a:xfrm>
          <a:prstGeom prst="rect">
            <a:avLst/>
          </a:prstGeom>
          <a:ln>
            <a:noFill/>
          </a:ln>
          <a:effectLst>
            <a:softEdge rad="112500"/>
          </a:effectLst>
        </p:spPr>
      </p:pic>
      <p:sp>
        <p:nvSpPr>
          <p:cNvPr id="5" name="TextBox 4"/>
          <p:cNvSpPr txBox="1"/>
          <p:nvPr/>
        </p:nvSpPr>
        <p:spPr>
          <a:xfrm>
            <a:off x="4953000" y="1905000"/>
            <a:ext cx="3657600" cy="3416320"/>
          </a:xfrm>
          <a:prstGeom prst="rect">
            <a:avLst/>
          </a:prstGeom>
          <a:noFill/>
        </p:spPr>
        <p:txBody>
          <a:bodyPr wrap="square" rtlCol="0">
            <a:spAutoFit/>
          </a:bodyPr>
          <a:lstStyle/>
          <a:p>
            <a:r>
              <a:rPr lang="en-US" dirty="0" smtClean="0"/>
              <a:t>Other Ideas: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181551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80">
                                          <p:stCondLst>
                                            <p:cond delay="0"/>
                                          </p:stCondLst>
                                        </p:cTn>
                                        <p:tgtEl>
                                          <p:spTgt spid="3">
                                            <p:txEl>
                                              <p:pRg st="5" end="5"/>
                                            </p:txEl>
                                          </p:spTgt>
                                        </p:tgtEl>
                                      </p:cBhvr>
                                    </p:animEffect>
                                    <p:anim calcmode="lin" valueType="num">
                                      <p:cBhvr>
                                        <p:cTn id="4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5" end="5"/>
                                            </p:txEl>
                                          </p:spTgt>
                                        </p:tgtEl>
                                      </p:cBhvr>
                                      <p:to x="100000" y="60000"/>
                                    </p:animScale>
                                    <p:animScale>
                                      <p:cBhvr>
                                        <p:cTn id="49" dur="166" decel="50000">
                                          <p:stCondLst>
                                            <p:cond delay="676"/>
                                          </p:stCondLst>
                                        </p:cTn>
                                        <p:tgtEl>
                                          <p:spTgt spid="3">
                                            <p:txEl>
                                              <p:pRg st="5" end="5"/>
                                            </p:txEl>
                                          </p:spTgt>
                                        </p:tgtEl>
                                      </p:cBhvr>
                                      <p:to x="100000" y="100000"/>
                                    </p:animScale>
                                    <p:animScale>
                                      <p:cBhvr>
                                        <p:cTn id="50" dur="26">
                                          <p:stCondLst>
                                            <p:cond delay="1312"/>
                                          </p:stCondLst>
                                        </p:cTn>
                                        <p:tgtEl>
                                          <p:spTgt spid="3">
                                            <p:txEl>
                                              <p:pRg st="5" end="5"/>
                                            </p:txEl>
                                          </p:spTgt>
                                        </p:tgtEl>
                                      </p:cBhvr>
                                      <p:to x="100000" y="80000"/>
                                    </p:animScale>
                                    <p:animScale>
                                      <p:cBhvr>
                                        <p:cTn id="51" dur="166" decel="50000">
                                          <p:stCondLst>
                                            <p:cond delay="1338"/>
                                          </p:stCondLst>
                                        </p:cTn>
                                        <p:tgtEl>
                                          <p:spTgt spid="3">
                                            <p:txEl>
                                              <p:pRg st="5" end="5"/>
                                            </p:txEl>
                                          </p:spTgt>
                                        </p:tgtEl>
                                      </p:cBhvr>
                                      <p:to x="100000" y="100000"/>
                                    </p:animScale>
                                    <p:animScale>
                                      <p:cBhvr>
                                        <p:cTn id="52" dur="26">
                                          <p:stCondLst>
                                            <p:cond delay="1642"/>
                                          </p:stCondLst>
                                        </p:cTn>
                                        <p:tgtEl>
                                          <p:spTgt spid="3">
                                            <p:txEl>
                                              <p:pRg st="5" end="5"/>
                                            </p:txEl>
                                          </p:spTgt>
                                        </p:tgtEl>
                                      </p:cBhvr>
                                      <p:to x="100000" y="90000"/>
                                    </p:animScale>
                                    <p:animScale>
                                      <p:cBhvr>
                                        <p:cTn id="53" dur="166" decel="50000">
                                          <p:stCondLst>
                                            <p:cond delay="1668"/>
                                          </p:stCondLst>
                                        </p:cTn>
                                        <p:tgtEl>
                                          <p:spTgt spid="3">
                                            <p:txEl>
                                              <p:pRg st="5" end="5"/>
                                            </p:txEl>
                                          </p:spTgt>
                                        </p:tgtEl>
                                      </p:cBhvr>
                                      <p:to x="100000" y="100000"/>
                                    </p:animScale>
                                    <p:animScale>
                                      <p:cBhvr>
                                        <p:cTn id="54" dur="26">
                                          <p:stCondLst>
                                            <p:cond delay="1808"/>
                                          </p:stCondLst>
                                        </p:cTn>
                                        <p:tgtEl>
                                          <p:spTgt spid="3">
                                            <p:txEl>
                                              <p:pRg st="5" end="5"/>
                                            </p:txEl>
                                          </p:spTgt>
                                        </p:tgtEl>
                                      </p:cBhvr>
                                      <p:to x="100000" y="95000"/>
                                    </p:animScale>
                                    <p:animScale>
                                      <p:cBhvr>
                                        <p:cTn id="55" dur="166" decel="50000">
                                          <p:stCondLst>
                                            <p:cond delay="1834"/>
                                          </p:stCondLst>
                                        </p:cTn>
                                        <p:tgtEl>
                                          <p:spTgt spid="3">
                                            <p:txEl>
                                              <p:pRg st="5" end="5"/>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2000"/>
                                        <p:tgtEl>
                                          <p:spTgt spid="3">
                                            <p:txEl>
                                              <p:pRg st="6" end="6"/>
                                            </p:txEl>
                                          </p:spTgt>
                                        </p:tgtEl>
                                      </p:cBhvr>
                                    </p:animEffect>
                                    <p:anim calcmode="lin" valueType="num">
                                      <p:cBhvr>
                                        <p:cTn id="61"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62" dur="2000" fill="hold"/>
                                        <p:tgtEl>
                                          <p:spTgt spid="3">
                                            <p:txEl>
                                              <p:pRg st="6" end="6"/>
                                            </p:txEl>
                                          </p:spTgt>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2000"/>
                                        <p:tgtEl>
                                          <p:spTgt spid="3">
                                            <p:txEl>
                                              <p:pRg st="7" end="7"/>
                                            </p:txEl>
                                          </p:spTgt>
                                        </p:tgtEl>
                                      </p:cBhvr>
                                    </p:animEffect>
                                    <p:anim calcmode="lin" valueType="num">
                                      <p:cBhvr>
                                        <p:cTn id="66"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7"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Effect transition="in" filter="wipe(down)">
                                      <p:cBhvr>
                                        <p:cTn id="72" dur="580">
                                          <p:stCondLst>
                                            <p:cond delay="0"/>
                                          </p:stCondLst>
                                        </p:cTn>
                                        <p:tgtEl>
                                          <p:spTgt spid="5">
                                            <p:txEl>
                                              <p:pRg st="0" end="0"/>
                                            </p:txEl>
                                          </p:spTgt>
                                        </p:tgtEl>
                                      </p:cBhvr>
                                    </p:animEffect>
                                    <p:anim calcmode="lin" valueType="num">
                                      <p:cBhvr>
                                        <p:cTn id="7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5">
                                            <p:txEl>
                                              <p:pRg st="0" end="0"/>
                                            </p:txEl>
                                          </p:spTgt>
                                        </p:tgtEl>
                                      </p:cBhvr>
                                      <p:to x="100000" y="60000"/>
                                    </p:animScale>
                                    <p:animScale>
                                      <p:cBhvr>
                                        <p:cTn id="79" dur="166" decel="50000">
                                          <p:stCondLst>
                                            <p:cond delay="676"/>
                                          </p:stCondLst>
                                        </p:cTn>
                                        <p:tgtEl>
                                          <p:spTgt spid="5">
                                            <p:txEl>
                                              <p:pRg st="0" end="0"/>
                                            </p:txEl>
                                          </p:spTgt>
                                        </p:tgtEl>
                                      </p:cBhvr>
                                      <p:to x="100000" y="100000"/>
                                    </p:animScale>
                                    <p:animScale>
                                      <p:cBhvr>
                                        <p:cTn id="80" dur="26">
                                          <p:stCondLst>
                                            <p:cond delay="1312"/>
                                          </p:stCondLst>
                                        </p:cTn>
                                        <p:tgtEl>
                                          <p:spTgt spid="5">
                                            <p:txEl>
                                              <p:pRg st="0" end="0"/>
                                            </p:txEl>
                                          </p:spTgt>
                                        </p:tgtEl>
                                      </p:cBhvr>
                                      <p:to x="100000" y="80000"/>
                                    </p:animScale>
                                    <p:animScale>
                                      <p:cBhvr>
                                        <p:cTn id="81" dur="166" decel="50000">
                                          <p:stCondLst>
                                            <p:cond delay="1338"/>
                                          </p:stCondLst>
                                        </p:cTn>
                                        <p:tgtEl>
                                          <p:spTgt spid="5">
                                            <p:txEl>
                                              <p:pRg st="0" end="0"/>
                                            </p:txEl>
                                          </p:spTgt>
                                        </p:tgtEl>
                                      </p:cBhvr>
                                      <p:to x="100000" y="100000"/>
                                    </p:animScale>
                                    <p:animScale>
                                      <p:cBhvr>
                                        <p:cTn id="82" dur="26">
                                          <p:stCondLst>
                                            <p:cond delay="1642"/>
                                          </p:stCondLst>
                                        </p:cTn>
                                        <p:tgtEl>
                                          <p:spTgt spid="5">
                                            <p:txEl>
                                              <p:pRg st="0" end="0"/>
                                            </p:txEl>
                                          </p:spTgt>
                                        </p:tgtEl>
                                      </p:cBhvr>
                                      <p:to x="100000" y="90000"/>
                                    </p:animScale>
                                    <p:animScale>
                                      <p:cBhvr>
                                        <p:cTn id="83" dur="166" decel="50000">
                                          <p:stCondLst>
                                            <p:cond delay="1668"/>
                                          </p:stCondLst>
                                        </p:cTn>
                                        <p:tgtEl>
                                          <p:spTgt spid="5">
                                            <p:txEl>
                                              <p:pRg st="0" end="0"/>
                                            </p:txEl>
                                          </p:spTgt>
                                        </p:tgtEl>
                                      </p:cBhvr>
                                      <p:to x="100000" y="100000"/>
                                    </p:animScale>
                                    <p:animScale>
                                      <p:cBhvr>
                                        <p:cTn id="84" dur="26">
                                          <p:stCondLst>
                                            <p:cond delay="1808"/>
                                          </p:stCondLst>
                                        </p:cTn>
                                        <p:tgtEl>
                                          <p:spTgt spid="5">
                                            <p:txEl>
                                              <p:pRg st="0" end="0"/>
                                            </p:txEl>
                                          </p:spTgt>
                                        </p:tgtEl>
                                      </p:cBhvr>
                                      <p:to x="100000" y="95000"/>
                                    </p:animScale>
                                    <p:animScale>
                                      <p:cBhvr>
                                        <p:cTn id="85"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229600" cy="691816"/>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Project  </a:t>
            </a:r>
            <a:r>
              <a:rPr lang="en-US" sz="3600" dirty="0"/>
              <a:t>&amp; Program </a:t>
            </a:r>
            <a:r>
              <a:rPr lang="en-US" sz="3600" dirty="0" smtClean="0"/>
              <a:t>Management</a:t>
            </a:r>
            <a:r>
              <a:rPr lang="en-US" dirty="0"/>
              <a:t/>
            </a:r>
            <a:br>
              <a:rPr lang="en-US" dirty="0"/>
            </a:br>
            <a:endParaRPr lang="en-US" dirty="0"/>
          </a:p>
        </p:txBody>
      </p:sp>
      <p:sp>
        <p:nvSpPr>
          <p:cNvPr id="3" name="Content Placeholder 2"/>
          <p:cNvSpPr>
            <a:spLocks noGrp="1"/>
          </p:cNvSpPr>
          <p:nvPr>
            <p:ph idx="1"/>
          </p:nvPr>
        </p:nvSpPr>
        <p:spPr>
          <a:xfrm>
            <a:off x="457200" y="1600200"/>
            <a:ext cx="8229600" cy="4724400"/>
          </a:xfrm>
        </p:spPr>
        <p:txBody>
          <a:bodyPr/>
          <a:lstStyle/>
          <a:p>
            <a:pPr marL="0" indent="0">
              <a:buNone/>
            </a:pPr>
            <a:r>
              <a:rPr lang="en-US" sz="1800" dirty="0" smtClean="0"/>
              <a:t>PMI defines Project Management as a temporary </a:t>
            </a:r>
            <a:r>
              <a:rPr lang="en-US" sz="2000" b="1" dirty="0" smtClean="0"/>
              <a:t>group activity</a:t>
            </a:r>
          </a:p>
          <a:p>
            <a:pPr marL="0" indent="0">
              <a:buNone/>
            </a:pPr>
            <a:r>
              <a:rPr lang="en-US" sz="1800" dirty="0" smtClean="0"/>
              <a:t>Designed to produce a unique product, service, or result.</a:t>
            </a:r>
          </a:p>
          <a:p>
            <a:pPr marL="0" indent="0">
              <a:buNone/>
            </a:pPr>
            <a:endParaRPr lang="en-US" sz="1800" dirty="0"/>
          </a:p>
          <a:p>
            <a:pPr marL="0" indent="0">
              <a:buNone/>
            </a:pPr>
            <a:r>
              <a:rPr lang="en-US" sz="1800" dirty="0" smtClean="0"/>
              <a:t>Project Management, then, is the application of knowledge, skills, and techniques to execute projects effectively and efficiently.  It’s a strategic competency for organizations (IEEE) enabling the to tie </a:t>
            </a:r>
            <a:r>
              <a:rPr lang="en-US" sz="1800" b="1" dirty="0" smtClean="0"/>
              <a:t>project results to business goals</a:t>
            </a:r>
            <a:r>
              <a:rPr lang="en-US" sz="1800" dirty="0" smtClean="0"/>
              <a:t> – and thus, better compete in the markets.</a:t>
            </a:r>
          </a:p>
          <a:p>
            <a:pPr marL="0" indent="0">
              <a:buNone/>
            </a:pPr>
            <a:endParaRPr lang="en-US" sz="1800" dirty="0"/>
          </a:p>
          <a:p>
            <a:pPr marL="0" indent="0">
              <a:buNone/>
            </a:pPr>
            <a:r>
              <a:rPr lang="en-US" sz="1800" dirty="0" smtClean="0"/>
              <a:t>Mike Andrews ask a question last year that resonates:</a:t>
            </a:r>
          </a:p>
          <a:p>
            <a:pPr marL="0" indent="0">
              <a:buNone/>
            </a:pPr>
            <a:r>
              <a:rPr lang="en-US" sz="1800" dirty="0" smtClean="0"/>
              <a:t>What would your section be like if you (the leaders) acted like the CEO</a:t>
            </a:r>
          </a:p>
          <a:p>
            <a:pPr marL="0" indent="0">
              <a:buNone/>
            </a:pPr>
            <a:endParaRPr lang="en-US" sz="1800" dirty="0"/>
          </a:p>
          <a:p>
            <a:pPr marL="0" indent="0">
              <a:buNone/>
            </a:pPr>
            <a:r>
              <a:rPr lang="en-US" sz="1800" dirty="0" smtClean="0"/>
              <a:t>What are your section Goals, Priorities, or Initiatives?</a:t>
            </a:r>
          </a:p>
          <a:p>
            <a:pPr marL="0" indent="0">
              <a:buNone/>
            </a:pPr>
            <a:endParaRPr lang="en-US" sz="1800" dirty="0" smtClean="0"/>
          </a:p>
          <a:p>
            <a:pPr marL="0" indent="0">
              <a:buNone/>
            </a:pPr>
            <a:r>
              <a:rPr lang="en-US" sz="1800" dirty="0" smtClean="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182" y="609600"/>
            <a:ext cx="2112818" cy="1572609"/>
          </a:xfrm>
          <a:prstGeom prst="rect">
            <a:avLst/>
          </a:prstGeom>
          <a:ln>
            <a:noFill/>
          </a:ln>
          <a:effectLst>
            <a:softEdge rad="112500"/>
          </a:effectLst>
        </p:spPr>
      </p:pic>
    </p:spTree>
    <p:extLst>
      <p:ext uri="{BB962C8B-B14F-4D97-AF65-F5344CB8AC3E}">
        <p14:creationId xmlns:p14="http://schemas.microsoft.com/office/powerpoint/2010/main" val="63374969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229600" cy="691816"/>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Project  </a:t>
            </a:r>
            <a:r>
              <a:rPr lang="en-US" sz="3600" dirty="0"/>
              <a:t>&amp; Program </a:t>
            </a:r>
            <a:r>
              <a:rPr lang="en-US" sz="3600" dirty="0" smtClean="0"/>
              <a:t>Management</a:t>
            </a:r>
            <a:r>
              <a:rPr lang="en-US" dirty="0"/>
              <a:t/>
            </a:r>
            <a:br>
              <a:rPr lang="en-US" dirty="0"/>
            </a:b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marL="0" indent="0">
              <a:buNone/>
            </a:pPr>
            <a:r>
              <a:rPr lang="en-US" sz="1800" dirty="0" smtClean="0"/>
              <a:t>Project Management Processes:</a:t>
            </a:r>
          </a:p>
          <a:p>
            <a:pPr marL="0" indent="0">
              <a:buNone/>
            </a:pPr>
            <a:endParaRPr lang="en-US" sz="1800" dirty="0"/>
          </a:p>
          <a:p>
            <a:pPr marL="0" indent="0">
              <a:buNone/>
            </a:pPr>
            <a:r>
              <a:rPr lang="en-US" dirty="0"/>
              <a:t>Project Life Cycle </a:t>
            </a:r>
            <a:r>
              <a:rPr lang="en-US" dirty="0" smtClean="0"/>
              <a:t> - The </a:t>
            </a:r>
            <a:r>
              <a:rPr lang="en-US" dirty="0"/>
              <a:t>PMI process groups are called</a:t>
            </a:r>
            <a:r>
              <a:rPr lang="en-US" dirty="0" smtClean="0"/>
              <a:t>:</a:t>
            </a:r>
          </a:p>
          <a:p>
            <a:pPr marL="0" indent="0">
              <a:buNone/>
            </a:pPr>
            <a:endParaRPr lang="en-US" sz="1800" dirty="0"/>
          </a:p>
          <a:p>
            <a:r>
              <a:rPr lang="en-US" dirty="0"/>
              <a:t>Initiating</a:t>
            </a:r>
          </a:p>
          <a:p>
            <a:r>
              <a:rPr lang="en-US" dirty="0"/>
              <a:t>Planning</a:t>
            </a:r>
          </a:p>
          <a:p>
            <a:r>
              <a:rPr lang="en-US" dirty="0"/>
              <a:t>Executing</a:t>
            </a:r>
          </a:p>
          <a:p>
            <a:r>
              <a:rPr lang="en-US" dirty="0"/>
              <a:t>Control &amp; Monitoring</a:t>
            </a:r>
          </a:p>
          <a:p>
            <a:r>
              <a:rPr lang="en-US" dirty="0"/>
              <a:t>Closing</a:t>
            </a:r>
          </a:p>
          <a:p>
            <a:pPr marL="0" indent="0">
              <a:buNone/>
            </a:pPr>
            <a:endParaRPr lang="en-US" sz="1800" dirty="0" smtClean="0"/>
          </a:p>
          <a:p>
            <a:pPr marL="0" indent="0">
              <a:buNone/>
            </a:pPr>
            <a:r>
              <a:rPr lang="en-US" sz="1800" dirty="0" smtClean="0"/>
              <a:t>You </a:t>
            </a:r>
            <a:r>
              <a:rPr lang="en-US" sz="1800" dirty="0"/>
              <a:t>may need to repeat these processes repeatedly in a large project. These processes will integrate with your particular organizational or industry project management methodology.</a:t>
            </a:r>
          </a:p>
          <a:p>
            <a:pPr marL="0" indent="0">
              <a:buNone/>
            </a:pPr>
            <a:endParaRPr lang="en-US" sz="1800" dirty="0" smtClean="0"/>
          </a:p>
          <a:p>
            <a:pPr marL="0" indent="0">
              <a:buNone/>
            </a:pPr>
            <a:endParaRPr lang="en-US" sz="1800" dirty="0" smtClean="0"/>
          </a:p>
          <a:p>
            <a:pPr marL="0" indent="0">
              <a:buNone/>
            </a:pPr>
            <a:r>
              <a:rPr lang="en-US" sz="1800" dirty="0" smtClean="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182" y="609600"/>
            <a:ext cx="2112818" cy="1572609"/>
          </a:xfrm>
          <a:prstGeom prst="rect">
            <a:avLst/>
          </a:prstGeom>
          <a:ln>
            <a:noFill/>
          </a:ln>
          <a:effectLst>
            <a:softEdge rad="112500"/>
          </a:effectLst>
        </p:spPr>
      </p:pic>
    </p:spTree>
    <p:extLst>
      <p:ext uri="{BB962C8B-B14F-4D97-AF65-F5344CB8AC3E}">
        <p14:creationId xmlns:p14="http://schemas.microsoft.com/office/powerpoint/2010/main" val="213611005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229600" cy="691816"/>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Project  </a:t>
            </a:r>
            <a:r>
              <a:rPr lang="en-US" sz="3600" dirty="0"/>
              <a:t>&amp; Program </a:t>
            </a:r>
            <a:r>
              <a:rPr lang="en-US" sz="3600" dirty="0" smtClean="0"/>
              <a:t>Management</a:t>
            </a:r>
            <a:r>
              <a:rPr lang="en-US" dirty="0"/>
              <a:t/>
            </a:r>
            <a:br>
              <a:rPr lang="en-US" dirty="0"/>
            </a:br>
            <a:endParaRPr lang="en-US" dirty="0"/>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sz="1800" dirty="0" smtClean="0"/>
              <a:t>Project Management Processes:</a:t>
            </a:r>
          </a:p>
          <a:p>
            <a:pPr marL="0" indent="0">
              <a:buNone/>
            </a:pPr>
            <a:endParaRPr lang="en-US" sz="1800" dirty="0"/>
          </a:p>
          <a:p>
            <a:pPr marL="0" indent="0">
              <a:buNone/>
            </a:pPr>
            <a:endParaRPr lang="en-US" sz="1800" dirty="0" smtClean="0"/>
          </a:p>
          <a:p>
            <a:pPr marL="0" indent="0">
              <a:buNone/>
            </a:pPr>
            <a:endParaRPr lang="en-US" sz="1800" dirty="0" smtClean="0"/>
          </a:p>
          <a:p>
            <a:pPr marL="0" indent="0">
              <a:buNone/>
            </a:pPr>
            <a:r>
              <a:rPr lang="en-US" sz="1800" dirty="0" smtClean="0"/>
              <a:t>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182" y="609600"/>
            <a:ext cx="2112818" cy="1572609"/>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1" y="1905000"/>
            <a:ext cx="7480496" cy="4832400"/>
          </a:xfrm>
          <a:prstGeom prst="rect">
            <a:avLst/>
          </a:prstGeom>
        </p:spPr>
      </p:pic>
    </p:spTree>
    <p:extLst>
      <p:ext uri="{BB962C8B-B14F-4D97-AF65-F5344CB8AC3E}">
        <p14:creationId xmlns:p14="http://schemas.microsoft.com/office/powerpoint/2010/main" val="233321780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229600" cy="691816"/>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Project  </a:t>
            </a:r>
            <a:r>
              <a:rPr lang="en-US" sz="3600" dirty="0"/>
              <a:t>&amp; Program </a:t>
            </a:r>
            <a:r>
              <a:rPr lang="en-US" sz="3600" dirty="0" smtClean="0"/>
              <a:t>Management</a:t>
            </a:r>
            <a:r>
              <a:rPr lang="en-US" dirty="0"/>
              <a:t/>
            </a:r>
            <a:br>
              <a:rPr lang="en-US" dirty="0"/>
            </a:br>
            <a:endParaRPr lang="en-US" dirty="0"/>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sz="1800" dirty="0" smtClean="0"/>
              <a:t>Project  &amp; Program Management Processes:  Simplified </a:t>
            </a:r>
          </a:p>
          <a:p>
            <a:pPr marL="0" indent="0">
              <a:buNone/>
            </a:pPr>
            <a:endParaRPr lang="en-US" sz="18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182" y="609600"/>
            <a:ext cx="2112818" cy="157260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2" y="2003696"/>
            <a:ext cx="7905748" cy="4625704"/>
          </a:xfrm>
          <a:prstGeom prst="rect">
            <a:avLst/>
          </a:prstGeom>
        </p:spPr>
      </p:pic>
    </p:spTree>
    <p:extLst>
      <p:ext uri="{BB962C8B-B14F-4D97-AF65-F5344CB8AC3E}">
        <p14:creationId xmlns:p14="http://schemas.microsoft.com/office/powerpoint/2010/main" val="55260672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305800" cy="1143000"/>
          </a:xfrm>
        </p:spPr>
        <p:txBody>
          <a:bodyPr>
            <a:normAutofit fontScale="90000"/>
          </a:bodyPr>
          <a:lstStyle/>
          <a:p>
            <a:r>
              <a:rPr lang="en-US" sz="3600" dirty="0"/>
              <a:t>Project  &amp; Program Management</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182" y="665018"/>
            <a:ext cx="2112818" cy="1572609"/>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 y="2237627"/>
            <a:ext cx="8896350" cy="2409825"/>
          </a:xfrm>
          <a:prstGeom prst="rect">
            <a:avLst/>
          </a:prstGeom>
        </p:spPr>
      </p:pic>
      <p:sp>
        <p:nvSpPr>
          <p:cNvPr id="5" name="TextBox 4"/>
          <p:cNvSpPr txBox="1"/>
          <p:nvPr/>
        </p:nvSpPr>
        <p:spPr>
          <a:xfrm>
            <a:off x="457200" y="4953000"/>
            <a:ext cx="8305800" cy="923330"/>
          </a:xfrm>
          <a:prstGeom prst="rect">
            <a:avLst/>
          </a:prstGeom>
          <a:noFill/>
        </p:spPr>
        <p:txBody>
          <a:bodyPr wrap="square" rtlCol="0">
            <a:spAutoFit/>
          </a:bodyPr>
          <a:lstStyle/>
          <a:p>
            <a:r>
              <a:rPr lang="en-US" dirty="0" smtClean="0"/>
              <a:t>I have seen groups within IEEE use this method very effectively !! But, I have also seen many areas ,where, if this were adopted groups, chapters, sections, and committees could run more effectively.</a:t>
            </a:r>
            <a:endParaRPr lang="en-US" dirty="0"/>
          </a:p>
        </p:txBody>
      </p:sp>
    </p:spTree>
    <p:extLst>
      <p:ext uri="{BB962C8B-B14F-4D97-AF65-F5344CB8AC3E}">
        <p14:creationId xmlns:p14="http://schemas.microsoft.com/office/powerpoint/2010/main" val="89298732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smtClean="0"/>
              <a:t>Communication </a:t>
            </a:r>
            <a:endParaRPr lang="en-US" sz="4000" dirty="0"/>
          </a:p>
        </p:txBody>
      </p:sp>
      <p:sp>
        <p:nvSpPr>
          <p:cNvPr id="3" name="Content Placeholder 2"/>
          <p:cNvSpPr>
            <a:spLocks noGrp="1"/>
          </p:cNvSpPr>
          <p:nvPr>
            <p:ph idx="1"/>
          </p:nvPr>
        </p:nvSpPr>
        <p:spPr/>
        <p:txBody>
          <a:bodyPr/>
          <a:lstStyle/>
          <a:p>
            <a:pPr marL="0" indent="0">
              <a:buNone/>
            </a:pPr>
            <a:r>
              <a:rPr lang="en-US" dirty="0" smtClean="0"/>
              <a:t>The methodologies are useless without  teams that have an open line of communication. </a:t>
            </a:r>
            <a:r>
              <a:rPr lang="en-US" dirty="0"/>
              <a:t> </a:t>
            </a:r>
            <a:r>
              <a:rPr lang="en-US" dirty="0" smtClean="0"/>
              <a:t>The most amazing plans, ideas, and initiatives  are  </a:t>
            </a:r>
            <a:r>
              <a:rPr lang="en-US" dirty="0"/>
              <a:t>less </a:t>
            </a:r>
            <a:r>
              <a:rPr lang="en-US" dirty="0" smtClean="0"/>
              <a:t>likely </a:t>
            </a:r>
            <a:r>
              <a:rPr lang="en-US" dirty="0"/>
              <a:t>to accomplish milestone </a:t>
            </a:r>
            <a:r>
              <a:rPr lang="en-US" dirty="0" smtClean="0"/>
              <a:t>timely,  experience scope creep / changes, project burn out, and higher rate of failure.  Y I K E 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114800"/>
            <a:ext cx="3438525" cy="2552700"/>
          </a:xfrm>
          <a:prstGeom prst="rect">
            <a:avLst/>
          </a:prstGeom>
        </p:spPr>
      </p:pic>
    </p:spTree>
    <p:extLst>
      <p:ext uri="{BB962C8B-B14F-4D97-AF65-F5344CB8AC3E}">
        <p14:creationId xmlns:p14="http://schemas.microsoft.com/office/powerpoint/2010/main" val="592307274"/>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smtClean="0"/>
              <a:t>Communication </a:t>
            </a:r>
            <a:endParaRPr lang="en-US" sz="40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Virtual Project Management ~ Seven Best Practices</a:t>
            </a:r>
          </a:p>
          <a:p>
            <a:pPr marL="514350" indent="-514350">
              <a:buClrTx/>
              <a:buFont typeface="+mj-lt"/>
              <a:buAutoNum type="arabicPeriod"/>
            </a:pPr>
            <a:r>
              <a:rPr lang="en-US" dirty="0" smtClean="0"/>
              <a:t>Establish a Clear Communication Plan</a:t>
            </a:r>
          </a:p>
          <a:p>
            <a:pPr marL="365760" lvl="1" indent="0">
              <a:buClrTx/>
              <a:buNone/>
            </a:pPr>
            <a:r>
              <a:rPr lang="en-US" dirty="0"/>
              <a:t>	</a:t>
            </a:r>
            <a:r>
              <a:rPr lang="en-US" dirty="0" smtClean="0"/>
              <a:t>Communication Matrix with escalation plan </a:t>
            </a:r>
          </a:p>
          <a:p>
            <a:pPr marL="514350" indent="-514350">
              <a:buClrTx/>
              <a:buFont typeface="+mj-lt"/>
              <a:buAutoNum type="arabicPeriod"/>
            </a:pPr>
            <a:r>
              <a:rPr lang="en-US" dirty="0" smtClean="0"/>
              <a:t>Account for Informal Discussion</a:t>
            </a:r>
          </a:p>
          <a:p>
            <a:pPr marL="365760" lvl="1" indent="0">
              <a:buClrTx/>
              <a:buNone/>
            </a:pPr>
            <a:r>
              <a:rPr lang="en-US" dirty="0"/>
              <a:t>	</a:t>
            </a:r>
            <a:r>
              <a:rPr lang="en-US" dirty="0" smtClean="0"/>
              <a:t>Establish a personal rapport with team members</a:t>
            </a:r>
          </a:p>
          <a:p>
            <a:pPr marL="514350" indent="-514350">
              <a:buClrTx/>
              <a:buFont typeface="+mj-lt"/>
              <a:buAutoNum type="arabicPeriod"/>
            </a:pPr>
            <a:r>
              <a:rPr lang="en-US" dirty="0" smtClean="0"/>
              <a:t>Be a Master of Technology (IMPORTANT)  </a:t>
            </a:r>
          </a:p>
          <a:p>
            <a:pPr marL="0" indent="0">
              <a:buClrTx/>
              <a:buNone/>
            </a:pPr>
            <a:r>
              <a:rPr lang="en-US" dirty="0"/>
              <a:t>	</a:t>
            </a:r>
            <a:r>
              <a:rPr lang="en-US" sz="2400" dirty="0" smtClean="0"/>
              <a:t>This seams obvious, but I have seen it catastrophically 	occur 2 x in the last two months.</a:t>
            </a:r>
          </a:p>
          <a:p>
            <a:pPr marL="0" indent="0">
              <a:buClrTx/>
              <a:buNone/>
            </a:pPr>
            <a:r>
              <a:rPr lang="en-US" sz="2400" dirty="0"/>
              <a:t>	</a:t>
            </a:r>
            <a:r>
              <a:rPr lang="en-US" sz="2400" dirty="0" smtClean="0"/>
              <a:t>Know your software (WebEx) and how to use it to 	share control or present your material efficiently</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spTree>
    <p:extLst>
      <p:ext uri="{BB962C8B-B14F-4D97-AF65-F5344CB8AC3E}">
        <p14:creationId xmlns:p14="http://schemas.microsoft.com/office/powerpoint/2010/main" val="4207290936"/>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smtClean="0"/>
              <a:t>Communication </a:t>
            </a:r>
            <a:endParaRPr lang="en-US" sz="40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Virtual Project Management ~ Seven Best Practices</a:t>
            </a:r>
          </a:p>
          <a:p>
            <a:pPr marL="514350" indent="-514350">
              <a:buClrTx/>
              <a:buFont typeface="+mj-lt"/>
              <a:buAutoNum type="arabicPeriod"/>
            </a:pPr>
            <a:r>
              <a:rPr lang="en-US" dirty="0" smtClean="0"/>
              <a:t>Establish a Clear Communication Plan</a:t>
            </a:r>
          </a:p>
          <a:p>
            <a:pPr marL="365760" lvl="1" indent="0">
              <a:buClrTx/>
              <a:buNone/>
            </a:pPr>
            <a:r>
              <a:rPr lang="en-US" dirty="0"/>
              <a:t>	</a:t>
            </a:r>
            <a:r>
              <a:rPr lang="en-US" dirty="0" smtClean="0"/>
              <a:t>Communication Matrix  </a:t>
            </a:r>
          </a:p>
          <a:p>
            <a:pPr marL="0" indent="0">
              <a:buClrTx/>
              <a:buNone/>
            </a:pPr>
            <a:r>
              <a:rPr lang="en-US" dirty="0" smtClean="0"/>
              <a:t>2. Account for Informal Discussion</a:t>
            </a:r>
          </a:p>
          <a:p>
            <a:pPr marL="365760" lvl="1" indent="0">
              <a:buClrTx/>
              <a:buNone/>
            </a:pPr>
            <a:r>
              <a:rPr lang="en-US" dirty="0"/>
              <a:t>	</a:t>
            </a:r>
            <a:r>
              <a:rPr lang="en-US" dirty="0" smtClean="0"/>
              <a:t>Establish a personal rapport with team members</a:t>
            </a:r>
          </a:p>
          <a:p>
            <a:pPr marL="0" indent="0">
              <a:buClrTx/>
              <a:buNone/>
            </a:pPr>
            <a:r>
              <a:rPr lang="en-US" dirty="0" smtClean="0"/>
              <a:t>3. Be a Master of Technology (IMPORTANT)  </a:t>
            </a:r>
          </a:p>
          <a:p>
            <a:pPr marL="0" indent="0">
              <a:buClrTx/>
              <a:buNone/>
            </a:pPr>
            <a:r>
              <a:rPr lang="en-US" dirty="0"/>
              <a:t>	</a:t>
            </a:r>
            <a:r>
              <a:rPr lang="en-US" sz="2400" dirty="0" smtClean="0"/>
              <a:t>This seams obvious, but I have seen it catastrophically 	occur 2 x in the last two months.</a:t>
            </a:r>
          </a:p>
          <a:p>
            <a:pPr marL="0" indent="0">
              <a:buClrTx/>
              <a:buNone/>
            </a:pPr>
            <a:r>
              <a:rPr lang="en-US" sz="2400" dirty="0"/>
              <a:t>	</a:t>
            </a:r>
            <a:r>
              <a:rPr lang="en-US" sz="2400" dirty="0" smtClean="0"/>
              <a:t>Know your software (WebEx) and how to use it to 	share control or present your material efficiently.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7931"/>
            <a:ext cx="2362200" cy="1829478"/>
          </a:xfrm>
          <a:prstGeom prst="rect">
            <a:avLst/>
          </a:prstGeom>
          <a:ln>
            <a:noFill/>
          </a:ln>
          <a:effectLst>
            <a:softEdge rad="112500"/>
          </a:effectLst>
        </p:spPr>
      </p:pic>
    </p:spTree>
    <p:extLst>
      <p:ext uri="{BB962C8B-B14F-4D97-AF65-F5344CB8AC3E}">
        <p14:creationId xmlns:p14="http://schemas.microsoft.com/office/powerpoint/2010/main" val="2985047383"/>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smtClean="0"/>
              <a:t>Communication </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Virtual Project Management ~ Seven Best Practices</a:t>
            </a:r>
          </a:p>
          <a:p>
            <a:pPr marL="0" indent="0">
              <a:buClrTx/>
              <a:buNone/>
            </a:pPr>
            <a:r>
              <a:rPr lang="en-US" dirty="0" smtClean="0"/>
              <a:t>4.  Conduct Structured Meetings</a:t>
            </a:r>
          </a:p>
          <a:p>
            <a:pPr marL="365760" lvl="1" indent="0">
              <a:buClrTx/>
              <a:buNone/>
            </a:pPr>
            <a:r>
              <a:rPr lang="en-US" dirty="0"/>
              <a:t>	</a:t>
            </a:r>
            <a:endParaRPr lang="en-US" dirty="0" smtClean="0"/>
          </a:p>
          <a:p>
            <a:pPr marL="0" indent="0">
              <a:buClrTx/>
              <a:buNone/>
            </a:pPr>
            <a:r>
              <a:rPr lang="en-US" dirty="0" smtClean="0"/>
              <a:t>5. Leverage Video When Needed</a:t>
            </a:r>
          </a:p>
          <a:p>
            <a:pPr marL="0" indent="0">
              <a:buClrTx/>
              <a:buNone/>
            </a:pPr>
            <a:endParaRPr lang="en-US" dirty="0"/>
          </a:p>
          <a:p>
            <a:pPr marL="0" indent="0">
              <a:buClrTx/>
              <a:buNone/>
            </a:pPr>
            <a:r>
              <a:rPr lang="en-US" dirty="0" smtClean="0"/>
              <a:t>6. Determine a Range for Time-Zone Differences</a:t>
            </a:r>
          </a:p>
          <a:p>
            <a:pPr marL="0" indent="0">
              <a:buClrTx/>
              <a:buNone/>
            </a:pPr>
            <a:endParaRPr lang="en-US" dirty="0"/>
          </a:p>
          <a:p>
            <a:pPr marL="0" indent="0">
              <a:buClrTx/>
              <a:buNone/>
            </a:pPr>
            <a:r>
              <a:rPr lang="en-US" dirty="0" smtClean="0"/>
              <a:t>7. Use Email Effectively – This could be a 90 min discussion that could lead to the need for paramedics.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7931"/>
            <a:ext cx="2362200" cy="1829478"/>
          </a:xfrm>
          <a:prstGeom prst="rect">
            <a:avLst/>
          </a:prstGeom>
          <a:ln>
            <a:noFill/>
          </a:ln>
          <a:effectLst>
            <a:softEdge rad="112500"/>
          </a:effectLst>
        </p:spPr>
      </p:pic>
    </p:spTree>
    <p:extLst>
      <p:ext uri="{BB962C8B-B14F-4D97-AF65-F5344CB8AC3E}">
        <p14:creationId xmlns:p14="http://schemas.microsoft.com/office/powerpoint/2010/main" val="129800224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Introduction – Who am I?</a:t>
            </a:r>
          </a:p>
          <a:p>
            <a:r>
              <a:rPr lang="en-US" dirty="0" smtClean="0"/>
              <a:t>About our Regions 4 &amp; 6</a:t>
            </a:r>
          </a:p>
          <a:p>
            <a:r>
              <a:rPr lang="en-US" dirty="0" smtClean="0"/>
              <a:t>Project  &amp; Program Management </a:t>
            </a:r>
            <a:r>
              <a:rPr lang="en-US" dirty="0" smtClean="0"/>
              <a:t>– Defined</a:t>
            </a:r>
          </a:p>
          <a:p>
            <a:r>
              <a:rPr lang="en-US" dirty="0" smtClean="0"/>
              <a:t>COMMUNICATION</a:t>
            </a:r>
            <a:endParaRPr lang="en-US" dirty="0" smtClean="0"/>
          </a:p>
          <a:p>
            <a:r>
              <a:rPr lang="en-US" dirty="0" smtClean="0"/>
              <a:t>Cases</a:t>
            </a:r>
            <a:r>
              <a:rPr lang="en-US" dirty="0" smtClean="0"/>
              <a:t> </a:t>
            </a:r>
            <a:r>
              <a:rPr lang="en-US" dirty="0" smtClean="0"/>
              <a:t>– Samples of Current </a:t>
            </a:r>
            <a:r>
              <a:rPr lang="en-US" dirty="0" smtClean="0"/>
              <a:t>Programs</a:t>
            </a:r>
          </a:p>
          <a:p>
            <a:r>
              <a:rPr lang="en-US" dirty="0" smtClean="0"/>
              <a:t>Conclude PM</a:t>
            </a:r>
            <a:endParaRPr lang="en-US" dirty="0" smtClean="0"/>
          </a:p>
          <a:p>
            <a:r>
              <a:rPr lang="en-US" dirty="0"/>
              <a:t>Needs Become Goals</a:t>
            </a:r>
          </a:p>
          <a:p>
            <a:r>
              <a:rPr lang="en-US" dirty="0" smtClean="0"/>
              <a:t>Region </a:t>
            </a:r>
            <a:r>
              <a:rPr lang="en-US" dirty="0" smtClean="0"/>
              <a:t>6 </a:t>
            </a:r>
            <a:r>
              <a:rPr lang="en-US" dirty="0" smtClean="0"/>
              <a:t>–</a:t>
            </a:r>
            <a:r>
              <a:rPr lang="en-US" dirty="0" smtClean="0"/>
              <a:t> Goals </a:t>
            </a:r>
          </a:p>
          <a:p>
            <a:r>
              <a:rPr lang="en-US" dirty="0" smtClean="0"/>
              <a:t>Region 6 Aspirations</a:t>
            </a:r>
            <a:endParaRPr lang="en-US" dirty="0" smtClean="0"/>
          </a:p>
          <a:p>
            <a:r>
              <a:rPr lang="en-US" dirty="0" smtClean="0"/>
              <a:t>My </a:t>
            </a:r>
            <a:r>
              <a:rPr lang="en-US" dirty="0" smtClean="0"/>
              <a:t>IEEE Experience</a:t>
            </a:r>
          </a:p>
          <a:p>
            <a:r>
              <a:rPr lang="en-US" dirty="0" smtClean="0"/>
              <a:t>Where </a:t>
            </a:r>
            <a:r>
              <a:rPr lang="en-US" dirty="0" smtClean="0"/>
              <a:t>do we Go from Here?</a:t>
            </a:r>
          </a:p>
          <a:p>
            <a:r>
              <a:rPr lang="en-US" dirty="0" smtClean="0"/>
              <a:t>Lessons Learn – Take to your Sections</a:t>
            </a:r>
          </a:p>
          <a:p>
            <a:r>
              <a:rPr lang="en-US" dirty="0" smtClean="0"/>
              <a:t>References used and contact information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182" y="609600"/>
            <a:ext cx="2112818" cy="1572609"/>
          </a:xfrm>
          <a:prstGeom prst="rect">
            <a:avLst/>
          </a:prstGeom>
          <a:ln>
            <a:noFill/>
          </a:ln>
          <a:effectLst>
            <a:softEdge rad="112500"/>
          </a:effectLst>
        </p:spPr>
      </p:pic>
    </p:spTree>
    <p:extLst>
      <p:ext uri="{BB962C8B-B14F-4D97-AF65-F5344CB8AC3E}">
        <p14:creationId xmlns:p14="http://schemas.microsoft.com/office/powerpoint/2010/main" val="1020229165"/>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smtClean="0"/>
              <a:t>Business Case</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Review :</a:t>
            </a:r>
          </a:p>
          <a:p>
            <a:pPr marL="0" indent="0">
              <a:buNone/>
            </a:pPr>
            <a:endParaRPr lang="en-US" dirty="0" smtClean="0"/>
          </a:p>
          <a:p>
            <a:pPr marL="0" indent="0">
              <a:buNone/>
            </a:pPr>
            <a:r>
              <a:rPr lang="en-US" dirty="0" smtClean="0"/>
              <a:t>GHTC</a:t>
            </a:r>
          </a:p>
          <a:p>
            <a:pPr marL="0" indent="0">
              <a:buNone/>
            </a:pPr>
            <a:endParaRPr lang="en-US" dirty="0"/>
          </a:p>
          <a:p>
            <a:pPr marL="0" indent="0">
              <a:buNone/>
            </a:pPr>
            <a:r>
              <a:rPr lang="en-US" dirty="0" smtClean="0"/>
              <a:t>Chapter Recordings Project</a:t>
            </a:r>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spTree>
    <p:extLst>
      <p:ext uri="{BB962C8B-B14F-4D97-AF65-F5344CB8AC3E}">
        <p14:creationId xmlns:p14="http://schemas.microsoft.com/office/powerpoint/2010/main" val="2211951054"/>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Conclude PM Section</a:t>
            </a:r>
            <a:endParaRPr lang="en-US" dirty="0"/>
          </a:p>
        </p:txBody>
      </p:sp>
      <p:sp>
        <p:nvSpPr>
          <p:cNvPr id="3" name="TextBox 2"/>
          <p:cNvSpPr txBox="1"/>
          <p:nvPr/>
        </p:nvSpPr>
        <p:spPr>
          <a:xfrm>
            <a:off x="609600" y="2209800"/>
            <a:ext cx="7848600" cy="4524315"/>
          </a:xfrm>
          <a:prstGeom prst="rect">
            <a:avLst/>
          </a:prstGeom>
          <a:noFill/>
        </p:spPr>
        <p:txBody>
          <a:bodyPr wrap="square" rtlCol="0">
            <a:spAutoFit/>
          </a:bodyPr>
          <a:lstStyle/>
          <a:p>
            <a:r>
              <a:rPr lang="en-US" dirty="0" smtClean="0"/>
              <a:t>Ultimately, as leaders, you are Project Managers. You are responsible for setting the tone and leading your team through COMMUNICATION leading to ACTION and CHANGE.</a:t>
            </a:r>
          </a:p>
          <a:p>
            <a:endParaRPr lang="en-US" dirty="0"/>
          </a:p>
          <a:p>
            <a:r>
              <a:rPr lang="en-US" dirty="0" smtClean="0"/>
              <a:t>Your  ability to collaborate, mitigate, delegate, follow through, and most important to Inspire your members will define you as a leader.</a:t>
            </a:r>
          </a:p>
          <a:p>
            <a:endParaRPr lang="en-US" dirty="0"/>
          </a:p>
          <a:p>
            <a:r>
              <a:rPr lang="en-US" dirty="0"/>
              <a:t>Initiating</a:t>
            </a:r>
          </a:p>
          <a:p>
            <a:r>
              <a:rPr lang="en-US" dirty="0"/>
              <a:t>Planning</a:t>
            </a:r>
          </a:p>
          <a:p>
            <a:r>
              <a:rPr lang="en-US" dirty="0"/>
              <a:t>Executing</a:t>
            </a:r>
          </a:p>
          <a:p>
            <a:r>
              <a:rPr lang="en-US" dirty="0"/>
              <a:t>Control &amp; Monitoring</a:t>
            </a:r>
          </a:p>
          <a:p>
            <a:r>
              <a:rPr lang="en-US" dirty="0"/>
              <a:t>Closing</a:t>
            </a:r>
          </a:p>
          <a:p>
            <a:endParaRPr lang="en-US" dirty="0" smtClean="0"/>
          </a:p>
          <a:p>
            <a:r>
              <a:rPr lang="en-US" dirty="0" smtClean="0"/>
              <a:t>REMEMBER:  What would you do if you are the CEO? </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637191"/>
            <a:ext cx="2112818" cy="1572609"/>
          </a:xfrm>
          <a:prstGeom prst="rect">
            <a:avLst/>
          </a:prstGeom>
          <a:ln>
            <a:noFill/>
          </a:ln>
          <a:effectLst>
            <a:softEdge rad="112500"/>
          </a:effectLst>
        </p:spPr>
      </p:pic>
    </p:spTree>
    <p:extLst>
      <p:ext uri="{BB962C8B-B14F-4D97-AF65-F5344CB8AC3E}">
        <p14:creationId xmlns:p14="http://schemas.microsoft.com/office/powerpoint/2010/main" val="222889693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become Goals</a:t>
            </a:r>
            <a:endParaRPr lang="en-US" dirty="0"/>
          </a:p>
        </p:txBody>
      </p:sp>
      <p:sp>
        <p:nvSpPr>
          <p:cNvPr id="3" name="Content Placeholder 2"/>
          <p:cNvSpPr>
            <a:spLocks noGrp="1"/>
          </p:cNvSpPr>
          <p:nvPr>
            <p:ph idx="1"/>
          </p:nvPr>
        </p:nvSpPr>
        <p:spPr/>
        <p:txBody>
          <a:bodyPr/>
          <a:lstStyle/>
          <a:p>
            <a:r>
              <a:rPr lang="en-US" b="1" dirty="0"/>
              <a:t>What members want</a:t>
            </a:r>
            <a:endParaRPr lang="en-US" dirty="0"/>
          </a:p>
          <a:p>
            <a:pPr lvl="0"/>
            <a:r>
              <a:rPr lang="en-US" dirty="0"/>
              <a:t>Ability to network, personal contact</a:t>
            </a:r>
          </a:p>
          <a:p>
            <a:pPr lvl="0"/>
            <a:r>
              <a:rPr lang="en-US" dirty="0"/>
              <a:t>Continuing education through IEEE publications</a:t>
            </a:r>
          </a:p>
          <a:p>
            <a:pPr lvl="0"/>
            <a:r>
              <a:rPr lang="en-US" dirty="0"/>
              <a:t>STEM outreach</a:t>
            </a:r>
          </a:p>
          <a:p>
            <a:pPr lvl="0"/>
            <a:r>
              <a:rPr lang="en-US" dirty="0"/>
              <a:t>Career development opportunities</a:t>
            </a:r>
          </a:p>
          <a:p>
            <a:pPr lvl="0"/>
            <a:r>
              <a:rPr lang="en-US" dirty="0"/>
              <a:t>Support humanitarian projects</a:t>
            </a:r>
          </a:p>
          <a:p>
            <a:pPr lvl="0"/>
            <a:r>
              <a:rPr lang="en-US" dirty="0"/>
              <a:t>Public understanding of who we are and what we do</a:t>
            </a:r>
          </a:p>
          <a:p>
            <a:pPr lvl="0"/>
            <a:r>
              <a:rPr lang="en-US" dirty="0"/>
              <a:t>Partnering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spTree>
    <p:extLst>
      <p:ext uri="{BB962C8B-B14F-4D97-AF65-F5344CB8AC3E}">
        <p14:creationId xmlns:p14="http://schemas.microsoft.com/office/powerpoint/2010/main" val="10979153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a:t>Region 6 </a:t>
            </a:r>
            <a:r>
              <a:rPr lang="en-US" sz="4000" dirty="0" smtClean="0"/>
              <a:t>Goals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graphicFrame>
        <p:nvGraphicFramePr>
          <p:cNvPr id="7" name="Table 6"/>
          <p:cNvGraphicFramePr>
            <a:graphicFrameLocks noGrp="1"/>
          </p:cNvGraphicFramePr>
          <p:nvPr>
            <p:extLst>
              <p:ext uri="{D42A27DB-BD31-4B8C-83A1-F6EECF244321}">
                <p14:modId xmlns:p14="http://schemas.microsoft.com/office/powerpoint/2010/main" val="3021860661"/>
              </p:ext>
            </p:extLst>
          </p:nvPr>
        </p:nvGraphicFramePr>
        <p:xfrm>
          <a:off x="304800" y="5943600"/>
          <a:ext cx="8229600" cy="640080"/>
        </p:xfrm>
        <a:graphic>
          <a:graphicData uri="http://schemas.openxmlformats.org/drawingml/2006/table">
            <a:tbl>
              <a:tblPr/>
              <a:tblGrid>
                <a:gridCol w="3383444"/>
                <a:gridCol w="4846156"/>
              </a:tblGrid>
              <a:tr h="0">
                <a:tc>
                  <a:txBody>
                    <a:bodyPr/>
                    <a:lstStyle/>
                    <a:p>
                      <a:r>
                        <a:rPr lang="en-US" dirty="0">
                          <a:effectLst/>
                        </a:rPr>
                        <a:t>synonyms:</a:t>
                      </a:r>
                    </a:p>
                  </a:txBody>
                  <a:tcPr marR="28575" anchor="ctr">
                    <a:lnL>
                      <a:noFill/>
                    </a:lnL>
                    <a:lnR>
                      <a:noFill/>
                    </a:lnR>
                    <a:lnT>
                      <a:noFill/>
                    </a:lnT>
                    <a:lnB>
                      <a:noFill/>
                    </a:lnB>
                  </a:tcPr>
                </a:tc>
                <a:tc>
                  <a:txBody>
                    <a:bodyPr/>
                    <a:lstStyle/>
                    <a:p>
                      <a:r>
                        <a:rPr lang="en-US" dirty="0">
                          <a:hlinkClick r:id="rId3"/>
                        </a:rPr>
                        <a:t>objective</a:t>
                      </a:r>
                      <a:r>
                        <a:rPr lang="en-US" dirty="0"/>
                        <a:t>, </a:t>
                      </a:r>
                      <a:r>
                        <a:rPr lang="en-US" dirty="0">
                          <a:hlinkClick r:id="rId4"/>
                        </a:rPr>
                        <a:t>aim</a:t>
                      </a:r>
                      <a:r>
                        <a:rPr lang="en-US" dirty="0"/>
                        <a:t>, </a:t>
                      </a:r>
                      <a:r>
                        <a:rPr lang="en-US" dirty="0">
                          <a:hlinkClick r:id="rId5"/>
                        </a:rPr>
                        <a:t>end</a:t>
                      </a:r>
                      <a:r>
                        <a:rPr lang="en-US" dirty="0"/>
                        <a:t>, </a:t>
                      </a:r>
                      <a:r>
                        <a:rPr lang="en-US" dirty="0">
                          <a:hlinkClick r:id="rId6"/>
                        </a:rPr>
                        <a:t>target</a:t>
                      </a:r>
                      <a:r>
                        <a:rPr lang="en-US" dirty="0"/>
                        <a:t>, </a:t>
                      </a:r>
                      <a:r>
                        <a:rPr lang="en-US" dirty="0">
                          <a:hlinkClick r:id="rId7"/>
                        </a:rPr>
                        <a:t>design</a:t>
                      </a:r>
                      <a:r>
                        <a:rPr lang="en-US" dirty="0"/>
                        <a:t>, </a:t>
                      </a:r>
                      <a:r>
                        <a:rPr lang="en-US" dirty="0">
                          <a:hlinkClick r:id="rId8"/>
                        </a:rPr>
                        <a:t>intention</a:t>
                      </a:r>
                      <a:r>
                        <a:rPr lang="en-US" dirty="0"/>
                        <a:t>, </a:t>
                      </a:r>
                      <a:r>
                        <a:rPr lang="en-US" dirty="0">
                          <a:hlinkClick r:id="rId9"/>
                        </a:rPr>
                        <a:t>intent</a:t>
                      </a:r>
                      <a:r>
                        <a:rPr lang="en-US" dirty="0"/>
                        <a:t>, </a:t>
                      </a:r>
                      <a:r>
                        <a:rPr lang="en-US" dirty="0">
                          <a:hlinkClick r:id="rId10"/>
                        </a:rPr>
                        <a:t>plan</a:t>
                      </a:r>
                      <a:r>
                        <a:rPr lang="en-US" dirty="0"/>
                        <a:t>, </a:t>
                      </a:r>
                      <a:r>
                        <a:rPr lang="en-US" dirty="0">
                          <a:hlinkClick r:id="rId11"/>
                        </a:rPr>
                        <a:t>purpose</a:t>
                      </a:r>
                      <a:r>
                        <a:rPr lang="en-US" dirty="0"/>
                        <a:t>;</a:t>
                      </a:r>
                    </a:p>
                  </a:txBody>
                  <a:tcPr anchor="ctr">
                    <a:lnL>
                      <a:noFill/>
                    </a:lnL>
                    <a:lnR>
                      <a:noFill/>
                    </a:lnR>
                    <a:lnT>
                      <a:noFill/>
                    </a:lnT>
                    <a:lnB>
                      <a:noFill/>
                    </a:lnB>
                  </a:tcPr>
                </a:tc>
              </a:tr>
            </a:tbl>
          </a:graphicData>
        </a:graphic>
      </p:graphicFrame>
      <p:sp>
        <p:nvSpPr>
          <p:cNvPr id="10" name="Rectangle 2"/>
          <p:cNvSpPr>
            <a:spLocks noChangeArrowheads="1"/>
          </p:cNvSpPr>
          <p:nvPr/>
        </p:nvSpPr>
        <p:spPr bwMode="auto">
          <a:xfrm>
            <a:off x="68317" y="1759564"/>
            <a:ext cx="8847083"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err="1" smtClean="0">
                <a:ln>
                  <a:noFill/>
                </a:ln>
                <a:solidFill>
                  <a:schemeClr val="tx1"/>
                </a:solidFill>
                <a:effectLst/>
                <a:latin typeface="Arial" charset="0"/>
                <a:cs typeface="Arial" charset="0"/>
              </a:rPr>
              <a:t>ɡōl</a:t>
            </a:r>
            <a:r>
              <a:rPr kumimoji="0" lang="en-US" altLang="en-US" sz="40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cs typeface="Arial" charset="0"/>
              </a:rPr>
              <a:t>noun</a:t>
            </a: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plural noun: </a:t>
            </a:r>
            <a:r>
              <a:rPr kumimoji="0" lang="en-US" altLang="en-US" sz="1800" b="1" i="0" u="none" strike="noStrike" cap="none" normalizeH="0" baseline="0" dirty="0" smtClean="0">
                <a:ln>
                  <a:noFill/>
                </a:ln>
                <a:solidFill>
                  <a:schemeClr val="tx1"/>
                </a:solidFill>
                <a:effectLst/>
                <a:latin typeface="Arial" charset="0"/>
                <a:cs typeface="Arial" charset="0"/>
              </a:rPr>
              <a:t>goals</a:t>
            </a:r>
            <a:r>
              <a:rPr kumimoji="0" lang="en-US" alt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1. (in football, soccer, rugby, hockey, and some other games) a pair of posts linked by a crossbar and often with a net attached behind it, forming a space into or over which the ball has to be sent in order to score.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charset="0"/>
                <a:cs typeface="Arial" charset="0"/>
              </a:rPr>
              <a:t>	</a:t>
            </a:r>
            <a:r>
              <a:rPr kumimoji="0" lang="en-US" altLang="en-US" sz="1800" b="0" i="0" u="none" strike="noStrike" cap="none" normalizeH="0" baseline="0" dirty="0" smtClean="0">
                <a:ln>
                  <a:noFill/>
                </a:ln>
                <a:solidFill>
                  <a:schemeClr val="tx1"/>
                </a:solidFill>
                <a:effectLst/>
                <a:latin typeface="Arial" charset="0"/>
                <a:cs typeface="Arial" charset="0"/>
              </a:rPr>
              <a:t>an instance of sending the ball into or over the goal, especially as a unit of 	scoring in a game. "the decisive opening goal"</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charset="0"/>
                <a:cs typeface="Arial" charset="0"/>
              </a:rPr>
              <a:t>a cage or basket used as a goal in other sports.</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2. The object of a person's ambition or effort; an aim or desired result.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"going to law school has become the most important goal in his life“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2859502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a:t>Region 6 </a:t>
            </a:r>
            <a:r>
              <a:rPr lang="en-US" sz="4000" dirty="0" smtClean="0"/>
              <a:t>Goals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sp>
        <p:nvSpPr>
          <p:cNvPr id="10" name="Rectangle 2"/>
          <p:cNvSpPr>
            <a:spLocks noChangeArrowheads="1"/>
          </p:cNvSpPr>
          <p:nvPr/>
        </p:nvSpPr>
        <p:spPr bwMode="auto">
          <a:xfrm>
            <a:off x="152400" y="2133600"/>
            <a:ext cx="884708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err="1" smtClean="0"/>
              <a:t>Region~Area</a:t>
            </a:r>
            <a:r>
              <a:rPr lang="en-US" b="1" dirty="0" smtClean="0"/>
              <a:t> </a:t>
            </a:r>
            <a:r>
              <a:rPr lang="en-US" b="1" dirty="0"/>
              <a:t>plans/actions/challenges </a:t>
            </a:r>
            <a:endParaRPr lang="en-US" dirty="0"/>
          </a:p>
          <a:p>
            <a:pPr lvl="0"/>
            <a:r>
              <a:rPr lang="en-US" dirty="0" smtClean="0"/>
              <a:t>1. Improve </a:t>
            </a:r>
            <a:r>
              <a:rPr lang="en-US" dirty="0"/>
              <a:t>member engagement</a:t>
            </a:r>
          </a:p>
          <a:p>
            <a:pPr lvl="0"/>
            <a:r>
              <a:rPr lang="en-US" dirty="0" smtClean="0"/>
              <a:t>2. Communications </a:t>
            </a:r>
            <a:r>
              <a:rPr lang="en-US" dirty="0"/>
              <a:t>improvements</a:t>
            </a:r>
          </a:p>
          <a:p>
            <a:r>
              <a:rPr lang="en-US" dirty="0" smtClean="0"/>
              <a:t>	–</a:t>
            </a:r>
            <a:r>
              <a:rPr lang="en-US" dirty="0"/>
              <a:t>Website, social media, SEO, architecture, e-mail, newsletters, </a:t>
            </a:r>
            <a:r>
              <a:rPr lang="en-US" dirty="0" err="1"/>
              <a:t>etc</a:t>
            </a:r>
            <a:endParaRPr lang="en-US" dirty="0"/>
          </a:p>
          <a:p>
            <a:pPr lvl="0"/>
            <a:r>
              <a:rPr lang="en-US" dirty="0" smtClean="0"/>
              <a:t>3. Utilize </a:t>
            </a:r>
            <a:r>
              <a:rPr lang="en-US" dirty="0"/>
              <a:t>IEEE resources (CLE, PACE, Student branches, STEM volunteers)</a:t>
            </a:r>
          </a:p>
          <a:p>
            <a:pPr lvl="0"/>
            <a:r>
              <a:rPr lang="en-US" dirty="0" smtClean="0"/>
              <a:t>4. Inspire </a:t>
            </a:r>
            <a:r>
              <a:rPr lang="en-US" dirty="0"/>
              <a:t>the public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a:p>
            <a:r>
              <a:rPr lang="en-US" b="1" dirty="0"/>
              <a:t>What members want</a:t>
            </a:r>
            <a:endParaRPr lang="en-US" dirty="0"/>
          </a:p>
          <a:p>
            <a:pPr lvl="0"/>
            <a:r>
              <a:rPr lang="en-US" dirty="0"/>
              <a:t>Ability to network, personal contact</a:t>
            </a:r>
          </a:p>
          <a:p>
            <a:pPr lvl="0"/>
            <a:r>
              <a:rPr lang="en-US" dirty="0"/>
              <a:t>Continuing education through IEEE publications</a:t>
            </a:r>
          </a:p>
          <a:p>
            <a:pPr lvl="0"/>
            <a:r>
              <a:rPr lang="en-US" dirty="0"/>
              <a:t>STEM outreach</a:t>
            </a:r>
          </a:p>
          <a:p>
            <a:pPr lvl="0"/>
            <a:r>
              <a:rPr lang="en-US" dirty="0"/>
              <a:t>Career development opportunities</a:t>
            </a:r>
          </a:p>
          <a:p>
            <a:pPr lvl="0"/>
            <a:r>
              <a:rPr lang="en-US" dirty="0"/>
              <a:t>Support humanitarian projects</a:t>
            </a:r>
          </a:p>
          <a:p>
            <a:pPr lvl="0"/>
            <a:r>
              <a:rPr lang="en-US" dirty="0"/>
              <a:t>Public understanding of who we are and what we do</a:t>
            </a:r>
          </a:p>
          <a:p>
            <a:pPr lvl="0"/>
            <a:r>
              <a:rPr lang="en-US" dirty="0"/>
              <a:t>Partnering </a:t>
            </a:r>
          </a:p>
        </p:txBody>
      </p:sp>
    </p:spTree>
    <p:extLst>
      <p:ext uri="{BB962C8B-B14F-4D97-AF65-F5344CB8AC3E}">
        <p14:creationId xmlns:p14="http://schemas.microsoft.com/office/powerpoint/2010/main" val="2344862625"/>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a:t>Region 6 </a:t>
            </a:r>
            <a:r>
              <a:rPr lang="en-US" sz="4000" dirty="0" smtClean="0"/>
              <a:t>Aspirations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5942989"/>
              </p:ext>
            </p:extLst>
          </p:nvPr>
        </p:nvGraphicFramePr>
        <p:xfrm>
          <a:off x="457200" y="4717412"/>
          <a:ext cx="8229600" cy="365760"/>
        </p:xfrm>
        <a:graphic>
          <a:graphicData uri="http://schemas.openxmlformats.org/drawingml/2006/table">
            <a:tbl>
              <a:tblPr/>
              <a:tblGrid>
                <a:gridCol w="3383444"/>
                <a:gridCol w="4846156"/>
              </a:tblGrid>
              <a:tr h="0">
                <a:tc>
                  <a:txBody>
                    <a:bodyPr/>
                    <a:lstStyle/>
                    <a:p>
                      <a:r>
                        <a:rPr lang="en-US" dirty="0">
                          <a:effectLst/>
                        </a:rPr>
                        <a:t>synonyms:</a:t>
                      </a:r>
                    </a:p>
                  </a:txBody>
                  <a:tcPr marR="28575" anchor="ctr">
                    <a:lnL>
                      <a:noFill/>
                    </a:lnL>
                    <a:lnR>
                      <a:noFill/>
                    </a:lnR>
                    <a:lnT>
                      <a:noFill/>
                    </a:lnT>
                    <a:lnB>
                      <a:noFill/>
                    </a:lnB>
                  </a:tcPr>
                </a:tc>
                <a:tc>
                  <a:txBody>
                    <a:bodyPr/>
                    <a:lstStyle/>
                    <a:p>
                      <a:r>
                        <a:rPr lang="en-US" dirty="0">
                          <a:hlinkClick r:id="rId2"/>
                        </a:rPr>
                        <a:t>desire</a:t>
                      </a:r>
                      <a:r>
                        <a:rPr lang="en-US" dirty="0"/>
                        <a:t>, </a:t>
                      </a:r>
                      <a:r>
                        <a:rPr lang="en-US" dirty="0">
                          <a:hlinkClick r:id="rId3"/>
                        </a:rPr>
                        <a:t>hope</a:t>
                      </a:r>
                      <a:r>
                        <a:rPr lang="en-US" dirty="0"/>
                        <a:t>, </a:t>
                      </a:r>
                      <a:r>
                        <a:rPr lang="en-US" dirty="0">
                          <a:hlinkClick r:id="rId4"/>
                        </a:rPr>
                        <a:t>dream</a:t>
                      </a:r>
                      <a:r>
                        <a:rPr lang="en-US" dirty="0"/>
                        <a:t>, </a:t>
                      </a:r>
                      <a:r>
                        <a:rPr lang="en-US" dirty="0">
                          <a:hlinkClick r:id="rId5"/>
                        </a:rPr>
                        <a:t>wish</a:t>
                      </a:r>
                      <a:r>
                        <a:rPr lang="en-US" dirty="0"/>
                        <a:t>, </a:t>
                      </a:r>
                      <a:r>
                        <a:rPr lang="en-US" dirty="0">
                          <a:hlinkClick r:id="rId6"/>
                        </a:rPr>
                        <a:t>longing</a:t>
                      </a:r>
                      <a:r>
                        <a:rPr lang="en-US" dirty="0"/>
                        <a:t>, </a:t>
                      </a:r>
                      <a:r>
                        <a:rPr lang="en-US" dirty="0">
                          <a:hlinkClick r:id="rId7"/>
                        </a:rPr>
                        <a:t>yearning</a:t>
                      </a:r>
                      <a:r>
                        <a:rPr lang="en-US" dirty="0"/>
                        <a:t>;</a:t>
                      </a:r>
                    </a:p>
                  </a:txBody>
                  <a:tcPr anchor="ctr">
                    <a:lnL>
                      <a:noFill/>
                    </a:lnL>
                    <a:lnR>
                      <a:noFill/>
                    </a:lnR>
                    <a:lnT>
                      <a:noFill/>
                    </a:lnT>
                    <a:lnB>
                      <a:noFill/>
                    </a:lnB>
                  </a:tcPr>
                </a:tc>
              </a:tr>
            </a:tbl>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sp>
        <p:nvSpPr>
          <p:cNvPr id="6" name="Rectangle 1"/>
          <p:cNvSpPr>
            <a:spLocks noChangeArrowheads="1"/>
          </p:cNvSpPr>
          <p:nvPr/>
        </p:nvSpPr>
        <p:spPr bwMode="auto">
          <a:xfrm>
            <a:off x="457200" y="1770640"/>
            <a:ext cx="6170279"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0" i="0" u="none" strike="noStrike" cap="none" normalizeH="0" baseline="0" dirty="0" err="1" smtClean="0">
                <a:ln>
                  <a:noFill/>
                </a:ln>
                <a:solidFill>
                  <a:schemeClr val="tx1"/>
                </a:solidFill>
                <a:effectLst/>
                <a:latin typeface="Arial" charset="0"/>
                <a:cs typeface="Arial" charset="0"/>
              </a:rPr>
              <a:t>as·pi·ra·tion</a:t>
            </a:r>
            <a:endParaRPr kumimoji="0" lang="en-US" altLang="en-US" sz="3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Arial" charset="0"/>
                <a:cs typeface="Arial" charset="0"/>
              </a:rPr>
              <a:t>ˌ</a:t>
            </a:r>
            <a:r>
              <a:rPr kumimoji="0" lang="en-US" altLang="en-US" sz="3600" b="0" i="0" u="none" strike="noStrike" cap="none" normalizeH="0" baseline="0" dirty="0" err="1" smtClean="0">
                <a:ln>
                  <a:noFill/>
                </a:ln>
                <a:solidFill>
                  <a:schemeClr val="tx1"/>
                </a:solidFill>
                <a:effectLst/>
                <a:latin typeface="Arial" charset="0"/>
                <a:cs typeface="Arial" charset="0"/>
              </a:rPr>
              <a:t>aspəˈrāSH</a:t>
            </a:r>
            <a:r>
              <a:rPr kumimoji="0" lang="en-US" altLang="en-US" sz="3600" b="0" i="0" u="none" strike="noStrike" cap="none" normalizeH="0" baseline="0" dirty="0" smtClean="0">
                <a:ln>
                  <a:noFill/>
                </a:ln>
                <a:solidFill>
                  <a:schemeClr val="tx1"/>
                </a:solidFill>
                <a:effectLst/>
                <a:latin typeface="Arial" charset="0"/>
                <a:cs typeface="Arial" charset="0"/>
              </a:rPr>
              <a:t>(ə)n/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cs typeface="Arial" charset="0"/>
              </a:rPr>
              <a:t>noun</a:t>
            </a: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plural noun: </a:t>
            </a:r>
            <a:r>
              <a:rPr kumimoji="0" lang="en-US" altLang="en-US" sz="1800" b="1" i="0" u="none" strike="noStrike" cap="none" normalizeH="0" baseline="0" dirty="0" smtClean="0">
                <a:ln>
                  <a:noFill/>
                </a:ln>
                <a:solidFill>
                  <a:schemeClr val="tx1"/>
                </a:solidFill>
                <a:effectLst/>
                <a:latin typeface="Arial" charset="0"/>
                <a:cs typeface="Arial" charset="0"/>
              </a:rPr>
              <a:t>aspirations</a:t>
            </a: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1" i="0" u="none" strike="noStrike" cap="none" normalizeH="0" baseline="0" dirty="0" smtClean="0">
                <a:ln>
                  <a:noFill/>
                </a:ln>
                <a:solidFill>
                  <a:schemeClr val="tx1"/>
                </a:solidFill>
                <a:effectLst/>
                <a:latin typeface="Arial" charset="0"/>
                <a:cs typeface="Arial" charset="0"/>
              </a:rPr>
              <a:t>1</a:t>
            </a:r>
            <a:r>
              <a:rPr kumimoji="0" lang="en-US" alt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a hope or ambition of achieving something.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"he had nothing tangible to back up his literary aspirations"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49455661"/>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a:t>Region 6 </a:t>
            </a:r>
            <a:r>
              <a:rPr lang="en-US" sz="4000" dirty="0" smtClean="0"/>
              <a:t>~ Aspirations</a:t>
            </a:r>
            <a:endParaRPr lang="en-US" sz="4000" dirty="0"/>
          </a:p>
        </p:txBody>
      </p:sp>
      <p:sp>
        <p:nvSpPr>
          <p:cNvPr id="3" name="Content Placeholder 2"/>
          <p:cNvSpPr>
            <a:spLocks noGrp="1"/>
          </p:cNvSpPr>
          <p:nvPr>
            <p:ph idx="1"/>
          </p:nvPr>
        </p:nvSpPr>
        <p:spPr>
          <a:xfrm>
            <a:off x="228600" y="1524000"/>
            <a:ext cx="8458200" cy="5334000"/>
          </a:xfrm>
        </p:spPr>
        <p:txBody>
          <a:bodyPr>
            <a:normAutofit fontScale="40000" lnSpcReduction="20000"/>
          </a:bodyPr>
          <a:lstStyle/>
          <a:p>
            <a:pPr marL="0" indent="0">
              <a:buClrTx/>
              <a:buNone/>
            </a:pPr>
            <a:endParaRPr lang="en-US" sz="3800" dirty="0" smtClean="0">
              <a:latin typeface="+mj-lt"/>
            </a:endParaRPr>
          </a:p>
          <a:p>
            <a:pPr marL="0" indent="0">
              <a:buClrTx/>
              <a:buNone/>
            </a:pPr>
            <a:r>
              <a:rPr lang="en-US" sz="3800" dirty="0" smtClean="0">
                <a:latin typeface="+mj-lt"/>
              </a:rPr>
              <a:t>1. Create </a:t>
            </a:r>
            <a:r>
              <a:rPr lang="en-US" sz="3800" dirty="0">
                <a:latin typeface="+mj-lt"/>
              </a:rPr>
              <a:t>and Implement a model for Area meetings </a:t>
            </a:r>
            <a:endParaRPr lang="en-US" sz="3800" dirty="0" smtClean="0">
              <a:latin typeface="+mj-lt"/>
            </a:endParaRPr>
          </a:p>
          <a:p>
            <a:pPr marL="0" indent="0">
              <a:buNone/>
            </a:pPr>
            <a:endParaRPr lang="en-US" sz="3800" dirty="0">
              <a:latin typeface="+mj-lt"/>
            </a:endParaRPr>
          </a:p>
          <a:p>
            <a:pPr marL="0" indent="0">
              <a:buNone/>
            </a:pPr>
            <a:r>
              <a:rPr lang="en-US" sz="3800" dirty="0">
                <a:latin typeface="+mj-lt"/>
              </a:rPr>
              <a:t>2. Improve Communication and Coverage with Members and the Public. </a:t>
            </a:r>
            <a:r>
              <a:rPr lang="en-US" sz="3800" i="1" dirty="0">
                <a:latin typeface="+mj-lt"/>
              </a:rPr>
              <a:t>(Continuation/Expansion of 2014 Action Item) </a:t>
            </a:r>
            <a:endParaRPr lang="en-US" sz="3800" i="1" dirty="0" smtClean="0">
              <a:latin typeface="+mj-lt"/>
            </a:endParaRPr>
          </a:p>
          <a:p>
            <a:pPr marL="0" indent="0">
              <a:buNone/>
            </a:pPr>
            <a:endParaRPr lang="en-US" sz="3800" dirty="0">
              <a:latin typeface="+mj-lt"/>
            </a:endParaRPr>
          </a:p>
          <a:p>
            <a:pPr marL="0" indent="0">
              <a:buNone/>
            </a:pPr>
            <a:r>
              <a:rPr lang="en-US" sz="3800" dirty="0">
                <a:latin typeface="+mj-lt"/>
              </a:rPr>
              <a:t>3. Develop the capability and Expand the use of Virtual or Hybrid Events </a:t>
            </a:r>
            <a:endParaRPr lang="en-US" sz="3800" dirty="0" smtClean="0">
              <a:latin typeface="+mj-lt"/>
            </a:endParaRPr>
          </a:p>
          <a:p>
            <a:pPr marL="0" indent="0">
              <a:buNone/>
            </a:pPr>
            <a:endParaRPr lang="en-US" sz="3800" dirty="0">
              <a:latin typeface="+mj-lt"/>
            </a:endParaRPr>
          </a:p>
          <a:p>
            <a:pPr marL="0" indent="0">
              <a:buNone/>
            </a:pPr>
            <a:r>
              <a:rPr lang="en-US" sz="3800" dirty="0">
                <a:latin typeface="+mj-lt"/>
              </a:rPr>
              <a:t>4. Create a STEM and </a:t>
            </a:r>
            <a:r>
              <a:rPr lang="en-US" sz="3800" dirty="0" smtClean="0">
                <a:latin typeface="+mj-lt"/>
              </a:rPr>
              <a:t> </a:t>
            </a:r>
            <a:r>
              <a:rPr lang="en-US" sz="3800" dirty="0">
                <a:latin typeface="+mj-lt"/>
              </a:rPr>
              <a:t>affinity group </a:t>
            </a:r>
            <a:endParaRPr lang="en-US" sz="3800" dirty="0" smtClean="0">
              <a:latin typeface="+mj-lt"/>
            </a:endParaRPr>
          </a:p>
          <a:p>
            <a:pPr marL="0" indent="0">
              <a:buNone/>
            </a:pPr>
            <a:endParaRPr lang="en-US" sz="3800" dirty="0">
              <a:latin typeface="+mj-lt"/>
            </a:endParaRPr>
          </a:p>
          <a:p>
            <a:pPr marL="0" indent="0">
              <a:buNone/>
            </a:pPr>
            <a:r>
              <a:rPr lang="en-US" sz="3800" dirty="0">
                <a:latin typeface="+mj-lt"/>
              </a:rPr>
              <a:t>5. Increase industry and public sector outreach that will increase IEEE visibility and clearly state IEEE value and attributes to decision makers. </a:t>
            </a:r>
            <a:r>
              <a:rPr lang="en-US" sz="3800" i="1" dirty="0">
                <a:latin typeface="+mj-lt"/>
              </a:rPr>
              <a:t>(Continuation of 2014 Action Item) </a:t>
            </a:r>
            <a:endParaRPr lang="en-US" sz="3800" i="1" dirty="0" smtClean="0">
              <a:latin typeface="+mj-lt"/>
            </a:endParaRPr>
          </a:p>
          <a:p>
            <a:pPr marL="0" indent="0">
              <a:buNone/>
            </a:pPr>
            <a:endParaRPr lang="en-US" sz="3800" dirty="0">
              <a:latin typeface="+mj-lt"/>
            </a:endParaRPr>
          </a:p>
          <a:p>
            <a:pPr marL="0" indent="0">
              <a:buNone/>
            </a:pPr>
            <a:r>
              <a:rPr lang="en-US" sz="3800" dirty="0">
                <a:latin typeface="+mj-lt"/>
              </a:rPr>
              <a:t>6. Enhance Officer training and create an officer mindset that places them as the CEO of their geographic unit, improve the relationship between sections and chapters, utilize CLE, improve communication conduit to the members, expand the use of the Region 6 speakers bureau (distinguished lecturers, PACE speakers, etc.). </a:t>
            </a:r>
            <a:r>
              <a:rPr lang="en-US" sz="3800" i="1" dirty="0">
                <a:latin typeface="+mj-lt"/>
              </a:rPr>
              <a:t>(Continuation/Expansion of 2014 Action Item) </a:t>
            </a:r>
            <a:endParaRPr lang="en-US" sz="3800" i="1" dirty="0" smtClean="0">
              <a:latin typeface="+mj-lt"/>
            </a:endParaRPr>
          </a:p>
          <a:p>
            <a:pPr marL="0" indent="0">
              <a:buNone/>
            </a:pPr>
            <a:endParaRPr lang="en-US" sz="3800" dirty="0">
              <a:latin typeface="+mj-lt"/>
            </a:endParaRPr>
          </a:p>
          <a:p>
            <a:pPr marL="0" indent="0">
              <a:buNone/>
            </a:pPr>
            <a:r>
              <a:rPr lang="en-US" sz="3800" dirty="0">
                <a:latin typeface="+mj-lt"/>
              </a:rPr>
              <a:t>7. Increase the localized support for outstanding and diverse Student, Young Professional and PACE activities.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spTree>
    <p:extLst>
      <p:ext uri="{BB962C8B-B14F-4D97-AF65-F5344CB8AC3E}">
        <p14:creationId xmlns:p14="http://schemas.microsoft.com/office/powerpoint/2010/main" val="3426779900"/>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smtClean="0"/>
              <a:t>MY IEEE Experience</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Use the tools I was given – What that looked like</a:t>
            </a:r>
          </a:p>
          <a:p>
            <a:pPr marL="0" indent="0">
              <a:buNone/>
            </a:pPr>
            <a:r>
              <a:rPr lang="en-US" dirty="0" smtClean="0"/>
              <a:t>Project Profile – If I was the CEO I would come up with the following:</a:t>
            </a:r>
          </a:p>
          <a:p>
            <a:pPr>
              <a:buFontTx/>
              <a:buChar char="-"/>
            </a:pPr>
            <a:r>
              <a:rPr lang="en-US" dirty="0" smtClean="0"/>
              <a:t>Mobile app for our region that includes a calendar program.</a:t>
            </a:r>
          </a:p>
          <a:p>
            <a:pPr>
              <a:buFontTx/>
              <a:buChar char="-"/>
            </a:pPr>
            <a:r>
              <a:rPr lang="en-US" dirty="0" smtClean="0"/>
              <a:t>Dashboard Utility that links to my most visited IEEE sites, videos, and email</a:t>
            </a:r>
          </a:p>
          <a:p>
            <a:pPr>
              <a:buFontTx/>
              <a:buChar char="-"/>
            </a:pPr>
            <a:r>
              <a:rPr lang="en-US" dirty="0" smtClean="0"/>
              <a:t>Revise the website so I can see what is going on throughout my region. (what I learn from other sections)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spTree>
    <p:extLst>
      <p:ext uri="{BB962C8B-B14F-4D97-AF65-F5344CB8AC3E}">
        <p14:creationId xmlns:p14="http://schemas.microsoft.com/office/powerpoint/2010/main" val="2938882637"/>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a:t>Where do we Go from Here?</a:t>
            </a:r>
          </a:p>
        </p:txBody>
      </p:sp>
      <p:sp>
        <p:nvSpPr>
          <p:cNvPr id="3" name="Content Placeholder 2"/>
          <p:cNvSpPr>
            <a:spLocks noGrp="1"/>
          </p:cNvSpPr>
          <p:nvPr>
            <p:ph idx="1"/>
          </p:nvPr>
        </p:nvSpPr>
        <p:spPr/>
        <p:txBody>
          <a:bodyPr>
            <a:normAutofit/>
          </a:bodyPr>
          <a:lstStyle/>
          <a:p>
            <a:pPr marL="0" indent="0">
              <a:buNone/>
            </a:pPr>
            <a:r>
              <a:rPr lang="en-US" dirty="0" smtClean="0"/>
              <a:t>What I have learned from this:</a:t>
            </a:r>
          </a:p>
          <a:p>
            <a:pPr marL="0" indent="0">
              <a:buNone/>
            </a:pPr>
            <a:r>
              <a:rPr lang="en-US" dirty="0" smtClean="0"/>
              <a:t>All of these ideas already exist.</a:t>
            </a:r>
          </a:p>
          <a:p>
            <a:pPr marL="0" indent="0">
              <a:buNone/>
            </a:pPr>
            <a:r>
              <a:rPr lang="en-US" dirty="0" smtClean="0"/>
              <a:t>My ideas are not unique</a:t>
            </a:r>
          </a:p>
          <a:p>
            <a:pPr marL="0" indent="0">
              <a:buNone/>
            </a:pPr>
            <a:endParaRPr lang="en-US" dirty="0"/>
          </a:p>
          <a:p>
            <a:pPr marL="0" indent="0">
              <a:buNone/>
            </a:pPr>
            <a:r>
              <a:rPr lang="en-US" dirty="0" smtClean="0"/>
              <a:t>How do we accomplish these types of projects:</a:t>
            </a:r>
          </a:p>
          <a:p>
            <a:pPr marL="0" indent="0">
              <a:buNone/>
            </a:pPr>
            <a:endParaRPr lang="en-US" dirty="0"/>
          </a:p>
          <a:p>
            <a:pPr marL="0" indent="0">
              <a:buNone/>
            </a:pPr>
            <a:r>
              <a:rPr lang="en-US" dirty="0" smtClean="0"/>
              <a:t>TEAMS – We need teams to accomplish one small chunk at a time. These teams will communicate regularly using virtual </a:t>
            </a:r>
            <a:r>
              <a:rPr lang="en-US" dirty="0" smtClean="0"/>
              <a:t>meetings </a:t>
            </a:r>
            <a:r>
              <a:rPr lang="en-US" dirty="0" smtClean="0"/>
              <a:t>for  task completion.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spTree>
    <p:extLst>
      <p:ext uri="{BB962C8B-B14F-4D97-AF65-F5344CB8AC3E}">
        <p14:creationId xmlns:p14="http://schemas.microsoft.com/office/powerpoint/2010/main" val="3818289502"/>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noAutofit/>
          </a:bodyPr>
          <a:lstStyle/>
          <a:p>
            <a:r>
              <a:rPr lang="en-US" sz="4000" dirty="0" smtClean="0"/>
              <a:t>From out break out sessions, area meetings or sections congress</a:t>
            </a:r>
            <a:endParaRPr lang="en-US" sz="40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r>
              <a:rPr lang="en-US" dirty="0" smtClean="0"/>
              <a:t>Lets take a look at some of the ideas that came from our break out sessions.</a:t>
            </a:r>
          </a:p>
          <a:p>
            <a:pPr marL="0" indent="0">
              <a:buNone/>
            </a:pPr>
            <a:endParaRPr lang="en-US" dirty="0"/>
          </a:p>
          <a:p>
            <a:pPr marL="0" indent="0">
              <a:buNone/>
            </a:pPr>
            <a:r>
              <a:rPr lang="en-US" dirty="0" smtClean="0"/>
              <a:t>What can we start right now!!</a:t>
            </a:r>
          </a:p>
          <a:p>
            <a:pPr marL="0" indent="0">
              <a:buNone/>
            </a:pPr>
            <a:endParaRPr lang="en-US" dirty="0"/>
          </a:p>
          <a:p>
            <a:pPr marL="0" indent="0">
              <a:buNone/>
            </a:pPr>
            <a:r>
              <a:rPr lang="en-US" dirty="0" smtClean="0"/>
              <a:t>Is there a few items that fit in our aspirations or goals that we can start TODAY!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991" y="5562600"/>
            <a:ext cx="2112818" cy="1572609"/>
          </a:xfrm>
          <a:prstGeom prst="rect">
            <a:avLst/>
          </a:prstGeom>
          <a:ln>
            <a:noFill/>
          </a:ln>
          <a:effectLst>
            <a:softEdge rad="112500"/>
          </a:effectLst>
        </p:spPr>
      </p:pic>
    </p:spTree>
    <p:extLst>
      <p:ext uri="{BB962C8B-B14F-4D97-AF65-F5344CB8AC3E}">
        <p14:creationId xmlns:p14="http://schemas.microsoft.com/office/powerpoint/2010/main" val="3976453715"/>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dirty="0" smtClean="0"/>
              <a:t>Brief History &amp; Early Education</a:t>
            </a:r>
          </a:p>
          <a:p>
            <a:pPr marL="0" indent="0">
              <a:buNone/>
            </a:pPr>
            <a:r>
              <a:rPr lang="en-US" dirty="0" smtClean="0"/>
              <a:t>Family &amp; Hobbies</a:t>
            </a:r>
          </a:p>
          <a:p>
            <a:pPr marL="0" indent="0">
              <a:buNone/>
            </a:pPr>
            <a:r>
              <a:rPr lang="en-US" dirty="0" smtClean="0"/>
              <a:t>Professional Career</a:t>
            </a:r>
          </a:p>
          <a:p>
            <a:pPr marL="0" indent="0">
              <a:buNone/>
            </a:pPr>
            <a:r>
              <a:rPr lang="en-US" dirty="0" smtClean="0"/>
              <a:t>Government Projects</a:t>
            </a:r>
          </a:p>
          <a:p>
            <a:pPr marL="0" indent="0">
              <a:buNone/>
            </a:pPr>
            <a:r>
              <a:rPr lang="en-US" dirty="0" smtClean="0"/>
              <a:t>A New Beginning</a:t>
            </a:r>
          </a:p>
          <a:p>
            <a:pPr marL="0" indent="0">
              <a:buNone/>
            </a:pPr>
            <a:r>
              <a:rPr lang="en-US" dirty="0" smtClean="0"/>
              <a:t>Recent Education</a:t>
            </a:r>
          </a:p>
          <a:p>
            <a:pPr marL="0" indent="0">
              <a:buNone/>
            </a:pPr>
            <a:r>
              <a:rPr lang="en-US" dirty="0" smtClean="0"/>
              <a:t>IEEE Membership</a:t>
            </a:r>
          </a:p>
          <a:p>
            <a:pPr marL="0" indent="0">
              <a:buNone/>
            </a:pPr>
            <a:r>
              <a:rPr lang="en-US" dirty="0" smtClean="0"/>
              <a:t>The Future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182" y="609600"/>
            <a:ext cx="2112818" cy="1572609"/>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905000"/>
            <a:ext cx="3086100" cy="2057400"/>
          </a:xfrm>
          <a:prstGeom prst="rect">
            <a:avLst/>
          </a:prstGeom>
          <a:ln>
            <a:noFill/>
          </a:ln>
          <a:effectLst>
            <a:softEdge rad="112500"/>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4091" t="22626" r="30000"/>
          <a:stretch/>
        </p:blipFill>
        <p:spPr>
          <a:xfrm>
            <a:off x="4017818" y="4191000"/>
            <a:ext cx="1759527" cy="2224088"/>
          </a:xfrm>
          <a:prstGeom prst="rect">
            <a:avLst/>
          </a:prstGeom>
          <a:ln>
            <a:noFill/>
          </a:ln>
          <a:effectLst>
            <a:softEdge rad="112500"/>
          </a:effectLst>
        </p:spPr>
      </p:pic>
    </p:spTree>
    <p:extLst>
      <p:ext uri="{BB962C8B-B14F-4D97-AF65-F5344CB8AC3E}">
        <p14:creationId xmlns:p14="http://schemas.microsoft.com/office/powerpoint/2010/main" val="280715056"/>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a:t>Lessons Learn – Take to your Sections</a:t>
            </a:r>
          </a:p>
        </p:txBody>
      </p:sp>
      <p:sp>
        <p:nvSpPr>
          <p:cNvPr id="3" name="Content Placeholder 2"/>
          <p:cNvSpPr>
            <a:spLocks noGrp="1"/>
          </p:cNvSpPr>
          <p:nvPr>
            <p:ph idx="1"/>
          </p:nvPr>
        </p:nvSpPr>
        <p:spPr/>
        <p:txBody>
          <a:bodyPr>
            <a:normAutofit lnSpcReduction="10000"/>
          </a:bodyPr>
          <a:lstStyle/>
          <a:p>
            <a:pPr marL="0" indent="0">
              <a:buNone/>
            </a:pPr>
            <a:r>
              <a:rPr lang="en-US" dirty="0" smtClean="0"/>
              <a:t>We have a few tools that would improve the </a:t>
            </a:r>
            <a:r>
              <a:rPr lang="en-US" dirty="0" smtClean="0"/>
              <a:t>Region </a:t>
            </a:r>
            <a:r>
              <a:rPr lang="en-US" dirty="0" smtClean="0"/>
              <a:t>6 communication plan immediately.</a:t>
            </a:r>
          </a:p>
          <a:p>
            <a:pPr marL="0" indent="0">
              <a:buClrTx/>
              <a:buNone/>
            </a:pPr>
            <a:endParaRPr lang="en-US" dirty="0"/>
          </a:p>
          <a:p>
            <a:pPr marL="514350" indent="-514350">
              <a:buClrTx/>
              <a:buAutoNum type="arabicPeriod"/>
            </a:pPr>
            <a:r>
              <a:rPr lang="en-US" dirty="0" smtClean="0"/>
              <a:t>Utilize and update our database SAMIEEE</a:t>
            </a:r>
          </a:p>
          <a:p>
            <a:pPr marL="514350" indent="-514350">
              <a:buClrTx/>
              <a:buAutoNum type="arabicPeriod"/>
            </a:pPr>
            <a:r>
              <a:rPr lang="en-US" dirty="0" smtClean="0"/>
              <a:t>Post all meetings, gatherings, clubs, competitions, and conferences in </a:t>
            </a:r>
            <a:r>
              <a:rPr lang="en-US" dirty="0" err="1" smtClean="0"/>
              <a:t>Vtools</a:t>
            </a:r>
            <a:r>
              <a:rPr lang="en-US" dirty="0" smtClean="0"/>
              <a:t>.</a:t>
            </a:r>
          </a:p>
          <a:p>
            <a:pPr marL="0" indent="0">
              <a:buClrTx/>
              <a:buNone/>
            </a:pPr>
            <a:endParaRPr lang="en-US" dirty="0"/>
          </a:p>
          <a:p>
            <a:pPr marL="0" indent="0">
              <a:buNone/>
            </a:pPr>
            <a:r>
              <a:rPr lang="en-US" dirty="0" smtClean="0"/>
              <a:t>Lets take a few minutes for Lance to show us a </a:t>
            </a:r>
          </a:p>
          <a:p>
            <a:pPr marL="0" indent="0">
              <a:buNone/>
            </a:pPr>
            <a:r>
              <a:rPr lang="en-US" dirty="0" smtClean="0"/>
              <a:t>Quick 30 +/- min on posting meetings and </a:t>
            </a:r>
          </a:p>
          <a:p>
            <a:pPr marL="0" indent="0">
              <a:buNone/>
            </a:pPr>
            <a:r>
              <a:rPr lang="en-US" dirty="0" smtClean="0"/>
              <a:t>Using this tool.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182" y="5285391"/>
            <a:ext cx="2112818" cy="1572609"/>
          </a:xfrm>
          <a:prstGeom prst="rect">
            <a:avLst/>
          </a:prstGeom>
          <a:ln>
            <a:noFill/>
          </a:ln>
          <a:effectLst>
            <a:softEdge rad="112500"/>
          </a:effectLst>
        </p:spPr>
      </p:pic>
    </p:spTree>
    <p:extLst>
      <p:ext uri="{BB962C8B-B14F-4D97-AF65-F5344CB8AC3E}">
        <p14:creationId xmlns:p14="http://schemas.microsoft.com/office/powerpoint/2010/main" val="934203961"/>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in Presentation</a:t>
            </a:r>
            <a:endParaRPr lang="en-US" dirty="0"/>
          </a:p>
        </p:txBody>
      </p:sp>
      <p:sp>
        <p:nvSpPr>
          <p:cNvPr id="3" name="Content Placeholder 2"/>
          <p:cNvSpPr>
            <a:spLocks noGrp="1"/>
          </p:cNvSpPr>
          <p:nvPr>
            <p:ph idx="1"/>
          </p:nvPr>
        </p:nvSpPr>
        <p:spPr/>
        <p:txBody>
          <a:bodyPr>
            <a:normAutofit/>
          </a:bodyPr>
          <a:lstStyle/>
          <a:p>
            <a:r>
              <a:rPr lang="en-US" sz="1400" dirty="0" smtClean="0"/>
              <a:t>Definitions from PMBOK found at </a:t>
            </a:r>
            <a:r>
              <a:rPr lang="en-US" sz="1400" dirty="0" smtClean="0">
                <a:hlinkClick r:id="rId2"/>
              </a:rPr>
              <a:t>www.pmi.org</a:t>
            </a:r>
            <a:endParaRPr lang="en-US" sz="1400" dirty="0" smtClean="0"/>
          </a:p>
          <a:p>
            <a:r>
              <a:rPr lang="en-US" sz="1400" dirty="0" smtClean="0"/>
              <a:t>Article by Hassan Osman, PMP  </a:t>
            </a:r>
            <a:r>
              <a:rPr lang="en-US" sz="1400" i="1" dirty="0" smtClean="0"/>
              <a:t>“The Virtual Project Manager: Seven Best Practices for Effective Communication” </a:t>
            </a:r>
            <a:r>
              <a:rPr lang="en-US" sz="1400" dirty="0" smtClean="0"/>
              <a:t> from PMI Virtual Library </a:t>
            </a:r>
          </a:p>
          <a:p>
            <a:r>
              <a:rPr lang="en-US" sz="1400" dirty="0" smtClean="0"/>
              <a:t>Agile Transformation Strategy – White Paper, </a:t>
            </a:r>
            <a:r>
              <a:rPr lang="en-US" sz="1400" dirty="0" err="1" smtClean="0"/>
              <a:t>Collaabnet</a:t>
            </a:r>
            <a:endParaRPr lang="en-US" sz="1400" dirty="0" smtClean="0"/>
          </a:p>
          <a:p>
            <a:r>
              <a:rPr lang="en-US" sz="1400" dirty="0" smtClean="0">
                <a:hlinkClick r:id="rId3"/>
              </a:rPr>
              <a:t>www.fortune.com/magazines/fortune/best-companies/2012/states/CA.html</a:t>
            </a:r>
            <a:endParaRPr lang="en-US" sz="1400" dirty="0" smtClean="0"/>
          </a:p>
          <a:p>
            <a:r>
              <a:rPr lang="en-US" sz="1400" dirty="0">
                <a:hlinkClick r:id="rId4"/>
              </a:rPr>
              <a:t>http://www.washingtonpost.com/blogs/govbeat/wp/2014/06/23/map-the-largest-company-by-revenue-in-every-state</a:t>
            </a:r>
            <a:r>
              <a:rPr lang="en-US" sz="1400" dirty="0" smtClean="0">
                <a:hlinkClick r:id="rId4"/>
              </a:rPr>
              <a:t>/</a:t>
            </a:r>
            <a:r>
              <a:rPr lang="en-US" sz="1400" dirty="0" smtClean="0"/>
              <a:t>  Broadview Networks provided maps for article written by </a:t>
            </a:r>
            <a:r>
              <a:rPr lang="en-US" sz="1400" dirty="0" err="1" smtClean="0"/>
              <a:t>Niraj</a:t>
            </a:r>
            <a:r>
              <a:rPr lang="en-US" sz="1400" dirty="0" smtClean="0"/>
              <a:t> </a:t>
            </a:r>
            <a:r>
              <a:rPr lang="en-US" sz="1400" dirty="0" err="1" smtClean="0"/>
              <a:t>Chokshi</a:t>
            </a:r>
            <a:r>
              <a:rPr lang="en-US" sz="1400" dirty="0" smtClean="0"/>
              <a:t> on June 23, 2014</a:t>
            </a:r>
          </a:p>
          <a:p>
            <a:r>
              <a:rPr lang="en-US" sz="1400" dirty="0" smtClean="0"/>
              <a:t>Region 4 &amp; 6 Membership data from </a:t>
            </a:r>
            <a:r>
              <a:rPr lang="en-US" sz="1400" dirty="0" err="1" smtClean="0"/>
              <a:t>Samieee</a:t>
            </a:r>
            <a:r>
              <a:rPr lang="en-US" sz="1400" dirty="0"/>
              <a:t> </a:t>
            </a:r>
            <a:r>
              <a:rPr lang="en-US" sz="1400" dirty="0" smtClean="0"/>
              <a:t>done </a:t>
            </a:r>
            <a:r>
              <a:rPr lang="en-US" sz="1400" dirty="0"/>
              <a:t>by Vickie A </a:t>
            </a:r>
            <a:r>
              <a:rPr lang="en-US" sz="1400" dirty="0" err="1" smtClean="0"/>
              <a:t>Ozburn</a:t>
            </a:r>
            <a:r>
              <a:rPr lang="en-US" sz="1400" dirty="0" smtClean="0"/>
              <a:t> - </a:t>
            </a:r>
            <a:r>
              <a:rPr lang="en-US" sz="1400" dirty="0" err="1" smtClean="0"/>
              <a:t>Reg</a:t>
            </a:r>
            <a:r>
              <a:rPr lang="en-US" sz="1400" dirty="0" smtClean="0"/>
              <a:t> </a:t>
            </a:r>
            <a:r>
              <a:rPr lang="en-US" sz="1400" dirty="0"/>
              <a:t>4 (Manager, Quality &amp; Inventory </a:t>
            </a:r>
            <a:r>
              <a:rPr lang="en-US" sz="1400" dirty="0" err="1" smtClean="0"/>
              <a:t>Mgmt</a:t>
            </a:r>
            <a:r>
              <a:rPr lang="en-US" sz="1400" dirty="0" smtClean="0"/>
              <a:t>, Women's </a:t>
            </a:r>
            <a:r>
              <a:rPr lang="en-US" sz="1400" dirty="0"/>
              <a:t>Forum Enterprise Communication </a:t>
            </a:r>
            <a:r>
              <a:rPr lang="en-US" sz="1400" dirty="0" smtClean="0"/>
              <a:t>Chair, IEEE </a:t>
            </a:r>
            <a:r>
              <a:rPr lang="en-US" sz="1400" dirty="0"/>
              <a:t>Region 4 Membership Development </a:t>
            </a:r>
            <a:r>
              <a:rPr lang="en-US" sz="1400" dirty="0" smtClean="0"/>
              <a:t>Chair)</a:t>
            </a:r>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spTree>
    <p:extLst>
      <p:ext uri="{BB962C8B-B14F-4D97-AF65-F5344CB8AC3E}">
        <p14:creationId xmlns:p14="http://schemas.microsoft.com/office/powerpoint/2010/main" val="3606690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If you are working on a project specific to your section. Please share your plan. Perhaps your plan is something we would like to try in other sections or chapters.</a:t>
            </a:r>
          </a:p>
          <a:p>
            <a:pPr marL="0" indent="0">
              <a:buNone/>
            </a:pPr>
            <a:endParaRPr lang="en-US" dirty="0"/>
          </a:p>
          <a:p>
            <a:pPr marL="0" indent="0">
              <a:buNone/>
            </a:pPr>
            <a:r>
              <a:rPr lang="en-US" dirty="0" smtClean="0"/>
              <a:t>Contact Info</a:t>
            </a:r>
          </a:p>
          <a:p>
            <a:pPr marL="0" indent="0">
              <a:buNone/>
            </a:pPr>
            <a:endParaRPr lang="en-US" dirty="0"/>
          </a:p>
          <a:p>
            <a:pPr marL="0" indent="0">
              <a:buNone/>
            </a:pPr>
            <a:r>
              <a:rPr lang="en-US" dirty="0" smtClean="0"/>
              <a:t>Karen J. Day – Oregon Section Executive Officer</a:t>
            </a:r>
          </a:p>
          <a:p>
            <a:pPr marL="0" indent="0">
              <a:buNone/>
            </a:pPr>
            <a:r>
              <a:rPr lang="en-US" dirty="0" smtClean="0"/>
              <a:t>Region 6 Program &amp; Project Manager</a:t>
            </a:r>
          </a:p>
          <a:p>
            <a:pPr marL="0" indent="0">
              <a:buNone/>
            </a:pPr>
            <a:r>
              <a:rPr lang="en-US" dirty="0">
                <a:hlinkClick r:id="rId2"/>
              </a:rPr>
              <a:t>k</a:t>
            </a:r>
            <a:r>
              <a:rPr lang="en-US" dirty="0" smtClean="0">
                <a:hlinkClick r:id="rId2"/>
              </a:rPr>
              <a:t>aren.j.day@ieee.org</a:t>
            </a:r>
            <a:endParaRPr lang="en-US" dirty="0" smtClean="0"/>
          </a:p>
          <a:p>
            <a:pPr marL="0" indent="0">
              <a:buNone/>
            </a:pPr>
            <a:r>
              <a:rPr lang="en-US" dirty="0" smtClean="0"/>
              <a:t>(503)867-2278</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04800"/>
            <a:ext cx="2112818" cy="1572609"/>
          </a:xfrm>
          <a:prstGeom prst="rect">
            <a:avLst/>
          </a:prstGeom>
          <a:ln>
            <a:noFill/>
          </a:ln>
          <a:effectLst>
            <a:softEdge rad="112500"/>
          </a:effectLst>
        </p:spPr>
      </p:pic>
    </p:spTree>
    <p:extLst>
      <p:ext uri="{BB962C8B-B14F-4D97-AF65-F5344CB8AC3E}">
        <p14:creationId xmlns:p14="http://schemas.microsoft.com/office/powerpoint/2010/main" val="226494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our Regions 6 &amp; 4</a:t>
            </a:r>
            <a:endParaRPr lang="en-US" dirty="0"/>
          </a:p>
        </p:txBody>
      </p:sp>
      <p:sp>
        <p:nvSpPr>
          <p:cNvPr id="3" name="Content Placeholder 2"/>
          <p:cNvSpPr>
            <a:spLocks noGrp="1"/>
          </p:cNvSpPr>
          <p:nvPr>
            <p:ph idx="1"/>
          </p:nvPr>
        </p:nvSpPr>
        <p:spPr/>
        <p:txBody>
          <a:bodyPr/>
          <a:lstStyle/>
          <a:p>
            <a:pPr marL="0" indent="0">
              <a:buNone/>
            </a:pPr>
            <a:r>
              <a:rPr lang="en-US" dirty="0" smtClean="0"/>
              <a:t>Who and what is in our area</a:t>
            </a:r>
          </a:p>
          <a:p>
            <a:pPr marL="0" indent="0">
              <a:buNone/>
            </a:pPr>
            <a:endParaRPr lang="en-US" dirty="0"/>
          </a:p>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685800"/>
            <a:ext cx="2112818" cy="1572609"/>
          </a:xfrm>
          <a:prstGeom prst="rect">
            <a:avLst/>
          </a:prstGeom>
          <a:ln>
            <a:noFill/>
          </a:ln>
          <a:effectLst>
            <a:softEdge rad="112500"/>
          </a:effectLst>
        </p:spPr>
      </p:pic>
      <p:graphicFrame>
        <p:nvGraphicFramePr>
          <p:cNvPr id="5" name="Table 4"/>
          <p:cNvGraphicFramePr>
            <a:graphicFrameLocks noGrp="1"/>
          </p:cNvGraphicFramePr>
          <p:nvPr>
            <p:extLst>
              <p:ext uri="{D42A27DB-BD31-4B8C-83A1-F6EECF244321}">
                <p14:modId xmlns:p14="http://schemas.microsoft.com/office/powerpoint/2010/main" val="1442275719"/>
              </p:ext>
            </p:extLst>
          </p:nvPr>
        </p:nvGraphicFramePr>
        <p:xfrm>
          <a:off x="152400" y="2438400"/>
          <a:ext cx="3149600" cy="3581405"/>
        </p:xfrm>
        <a:graphic>
          <a:graphicData uri="http://schemas.openxmlformats.org/drawingml/2006/table">
            <a:tbl>
              <a:tblPr>
                <a:tableStyleId>{5C22544A-7EE6-4342-B048-85BDC9FD1C3A}</a:tableStyleId>
              </a:tblPr>
              <a:tblGrid>
                <a:gridCol w="609600"/>
                <a:gridCol w="685800"/>
                <a:gridCol w="504372"/>
                <a:gridCol w="674914"/>
                <a:gridCol w="674914"/>
              </a:tblGrid>
              <a:tr h="506036">
                <a:tc>
                  <a:txBody>
                    <a:bodyPr/>
                    <a:lstStyle/>
                    <a:p>
                      <a:pPr algn="l" fontAlgn="b"/>
                      <a:r>
                        <a:rPr lang="en-US" sz="1100" u="none" strike="noStrike" dirty="0">
                          <a:effectLst/>
                        </a:rPr>
                        <a:t>REG 4</a:t>
                      </a:r>
                      <a:endParaRPr lang="en-US" sz="1100" b="0" i="0" u="none" strike="noStrike" dirty="0">
                        <a:solidFill>
                          <a:srgbClr val="000000"/>
                        </a:solidFill>
                        <a:effectLst/>
                        <a:latin typeface="Calibri"/>
                      </a:endParaRPr>
                    </a:p>
                  </a:txBody>
                  <a:tcPr marL="9525" marR="9525" marT="9525" marB="0" anchor="b"/>
                </a:tc>
                <a:tc gridSpan="2">
                  <a:txBody>
                    <a:bodyPr/>
                    <a:lstStyle/>
                    <a:p>
                      <a:pPr algn="l" fontAlgn="b"/>
                      <a:r>
                        <a:rPr lang="en-US" sz="1100" u="none" strike="noStrike" dirty="0" smtClean="0">
                          <a:effectLst/>
                        </a:rPr>
                        <a:t>      Per</a:t>
                      </a:r>
                    </a:p>
                    <a:p>
                      <a:pPr algn="l" fontAlgn="b"/>
                      <a:r>
                        <a:rPr lang="en-US" sz="1100" u="none" strike="noStrike" dirty="0" smtClean="0">
                          <a:effectLst/>
                        </a:rPr>
                        <a:t>   </a:t>
                      </a:r>
                      <a:r>
                        <a:rPr lang="en-US" sz="1100" u="none" strike="noStrike" dirty="0">
                          <a:effectLst/>
                        </a:rPr>
                        <a:t>Million</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r>
                        <a:rPr lang="en-US" sz="1100" u="none" strike="noStrike">
                          <a:effectLst/>
                        </a:rPr>
                        <a:t>REG 6</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smtClean="0">
                          <a:effectLst/>
                        </a:rPr>
                        <a:t>   Per      Million</a:t>
                      </a:r>
                      <a:endParaRPr lang="en-US" sz="1100" b="0" i="0" u="none" strike="noStrike" dirty="0">
                        <a:solidFill>
                          <a:srgbClr val="000000"/>
                        </a:solidFill>
                        <a:effectLst/>
                        <a:latin typeface="Calibri"/>
                      </a:endParaRPr>
                    </a:p>
                  </a:txBody>
                  <a:tcPr marL="9525" marR="9525" marT="9525" marB="0" anchor="b"/>
                </a:tc>
              </a:tr>
              <a:tr h="279579">
                <a:tc>
                  <a:txBody>
                    <a:bodyPr/>
                    <a:lstStyle/>
                    <a:p>
                      <a:pPr algn="l" fontAlgn="b"/>
                      <a:r>
                        <a:rPr lang="en-US" sz="1100" u="none" strike="noStrike" dirty="0" smtClean="0">
                          <a:effectLst/>
                        </a:rPr>
                        <a:t> ND</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0.739</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6.97</a:t>
                      </a:r>
                      <a:endParaRPr lang="en-US" sz="1100" b="0" i="0" u="none" strike="noStrike">
                        <a:solidFill>
                          <a:srgbClr val="000000"/>
                        </a:solidFill>
                        <a:effectLst/>
                        <a:latin typeface="Calibri"/>
                      </a:endParaRPr>
                    </a:p>
                  </a:txBody>
                  <a:tcPr marL="9525" marR="9525" marT="9525" marB="0" anchor="b"/>
                </a:tc>
              </a:tr>
              <a:tr h="279579">
                <a:tc>
                  <a:txBody>
                    <a:bodyPr/>
                    <a:lstStyle/>
                    <a:p>
                      <a:pPr algn="l" fontAlgn="b"/>
                      <a:r>
                        <a:rPr lang="en-US" sz="1100" u="none" strike="noStrike" dirty="0" smtClean="0">
                          <a:effectLst/>
                        </a:rPr>
                        <a:t> SD</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0.853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OR</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3.97</a:t>
                      </a:r>
                      <a:endParaRPr lang="en-US" sz="1100" b="0" i="0" u="none" strike="noStrike" dirty="0">
                        <a:solidFill>
                          <a:srgbClr val="000000"/>
                        </a:solidFill>
                        <a:effectLst/>
                        <a:latin typeface="Calibri"/>
                      </a:endParaRPr>
                    </a:p>
                  </a:txBody>
                  <a:tcPr marL="9525" marR="9525" marT="9525" marB="0" anchor="b"/>
                </a:tc>
              </a:tr>
              <a:tr h="279579">
                <a:tc>
                  <a:txBody>
                    <a:bodyPr/>
                    <a:lstStyle/>
                    <a:p>
                      <a:pPr algn="l" fontAlgn="b"/>
                      <a:r>
                        <a:rPr lang="en-US" sz="1100" u="none" strike="noStrike" dirty="0" smtClean="0">
                          <a:effectLst/>
                        </a:rPr>
                        <a:t> NE</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1.88</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CA</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38.8</a:t>
                      </a:r>
                      <a:endParaRPr lang="en-US" sz="1100" b="0" i="0" u="none" strike="noStrike">
                        <a:solidFill>
                          <a:srgbClr val="000000"/>
                        </a:solidFill>
                        <a:effectLst/>
                        <a:latin typeface="Calibri"/>
                      </a:endParaRPr>
                    </a:p>
                  </a:txBody>
                  <a:tcPr marL="9525" marR="9525" marT="9525" marB="0" anchor="b"/>
                </a:tc>
              </a:tr>
              <a:tr h="279579">
                <a:tc>
                  <a:txBody>
                    <a:bodyPr/>
                    <a:lstStyle/>
                    <a:p>
                      <a:pPr algn="l" fontAlgn="b"/>
                      <a:r>
                        <a:rPr lang="en-US" sz="1100" u="none" strike="noStrike" dirty="0" smtClean="0">
                          <a:effectLst/>
                        </a:rPr>
                        <a:t> MN</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5.45</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AZ</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6.73</a:t>
                      </a:r>
                      <a:endParaRPr lang="en-US" sz="1100" b="0" i="0" u="none" strike="noStrike">
                        <a:solidFill>
                          <a:srgbClr val="000000"/>
                        </a:solidFill>
                        <a:effectLst/>
                        <a:latin typeface="Calibri"/>
                      </a:endParaRPr>
                    </a:p>
                  </a:txBody>
                  <a:tcPr marL="9525" marR="9525" marT="9525" marB="0" anchor="b"/>
                </a:tc>
              </a:tr>
              <a:tr h="279579">
                <a:tc>
                  <a:txBody>
                    <a:bodyPr/>
                    <a:lstStyle/>
                    <a:p>
                      <a:pPr algn="l" fontAlgn="b"/>
                      <a:r>
                        <a:rPr lang="en-US" sz="1100" u="none" strike="noStrike" dirty="0" smtClean="0">
                          <a:effectLst/>
                        </a:rPr>
                        <a:t> IA</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NV</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2.84</a:t>
                      </a:r>
                      <a:endParaRPr lang="en-US" sz="1100" b="0" i="0" u="none" strike="noStrike">
                        <a:solidFill>
                          <a:srgbClr val="000000"/>
                        </a:solidFill>
                        <a:effectLst/>
                        <a:latin typeface="Calibri"/>
                      </a:endParaRPr>
                    </a:p>
                  </a:txBody>
                  <a:tcPr marL="9525" marR="9525" marT="9525" marB="0" anchor="b"/>
                </a:tc>
              </a:tr>
              <a:tr h="279579">
                <a:tc>
                  <a:txBody>
                    <a:bodyPr/>
                    <a:lstStyle/>
                    <a:p>
                      <a:pPr algn="l" fontAlgn="b"/>
                      <a:r>
                        <a:rPr lang="en-US" sz="1100" u="none" strike="noStrike" dirty="0" smtClean="0">
                          <a:effectLst/>
                        </a:rPr>
                        <a:t> WI</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5.75</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UT</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2.94</a:t>
                      </a:r>
                      <a:endParaRPr lang="en-US" sz="1100" b="0" i="0" u="none" strike="noStrike">
                        <a:solidFill>
                          <a:srgbClr val="000000"/>
                        </a:solidFill>
                        <a:effectLst/>
                        <a:latin typeface="Calibri"/>
                      </a:endParaRPr>
                    </a:p>
                  </a:txBody>
                  <a:tcPr marL="9525" marR="9525" marT="9525" marB="0" anchor="b"/>
                </a:tc>
              </a:tr>
              <a:tr h="279579">
                <a:tc>
                  <a:txBody>
                    <a:bodyPr/>
                    <a:lstStyle/>
                    <a:p>
                      <a:pPr algn="l" fontAlgn="b"/>
                      <a:r>
                        <a:rPr lang="en-US" sz="1100" u="none" strike="noStrike" dirty="0" smtClean="0">
                          <a:effectLst/>
                        </a:rPr>
                        <a:t> IL</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12.88</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ID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1.61</a:t>
                      </a:r>
                      <a:endParaRPr lang="en-US" sz="1100" b="0" i="0" u="none" strike="noStrike">
                        <a:solidFill>
                          <a:srgbClr val="000000"/>
                        </a:solidFill>
                        <a:effectLst/>
                        <a:latin typeface="Calibri"/>
                      </a:endParaRPr>
                    </a:p>
                  </a:txBody>
                  <a:tcPr marL="9525" marR="9525" marT="9525" marB="0" anchor="b"/>
                </a:tc>
              </a:tr>
              <a:tr h="279579">
                <a:tc>
                  <a:txBody>
                    <a:bodyPr/>
                    <a:lstStyle/>
                    <a:p>
                      <a:pPr algn="l" fontAlgn="b"/>
                      <a:r>
                        <a:rPr lang="en-US" sz="1100" u="none" strike="noStrike" dirty="0" smtClean="0">
                          <a:effectLst/>
                        </a:rPr>
                        <a:t> MI</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9.9</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MT</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1.02</a:t>
                      </a:r>
                      <a:endParaRPr lang="en-US" sz="1100" b="0" i="0" u="none" strike="noStrike">
                        <a:solidFill>
                          <a:srgbClr val="000000"/>
                        </a:solidFill>
                        <a:effectLst/>
                        <a:latin typeface="Calibri"/>
                      </a:endParaRPr>
                    </a:p>
                  </a:txBody>
                  <a:tcPr marL="9525" marR="9525" marT="9525" marB="0" anchor="b"/>
                </a:tc>
              </a:tr>
              <a:tr h="279579">
                <a:tc>
                  <a:txBody>
                    <a:bodyPr/>
                    <a:lstStyle/>
                    <a:p>
                      <a:pPr algn="l" fontAlgn="b"/>
                      <a:r>
                        <a:rPr lang="en-US" sz="1100" u="none" strike="noStrike" dirty="0" smtClean="0">
                          <a:effectLst/>
                        </a:rPr>
                        <a:t> IN</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6.59</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WY</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0.563</a:t>
                      </a:r>
                      <a:endParaRPr lang="en-US" sz="1100" b="0" i="0" u="none" strike="noStrike">
                        <a:solidFill>
                          <a:srgbClr val="000000"/>
                        </a:solidFill>
                        <a:effectLst/>
                        <a:latin typeface="Calibri"/>
                      </a:endParaRPr>
                    </a:p>
                  </a:txBody>
                  <a:tcPr marL="9525" marR="9525" marT="9525" marB="0" anchor="b"/>
                </a:tc>
              </a:tr>
              <a:tr h="279579">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2.08</a:t>
                      </a:r>
                      <a:endParaRPr lang="en-US" sz="1100" b="0" i="0" u="none" strike="noStrike">
                        <a:solidFill>
                          <a:srgbClr val="000000"/>
                        </a:solidFill>
                        <a:effectLst/>
                        <a:latin typeface="Calibri"/>
                      </a:endParaRPr>
                    </a:p>
                  </a:txBody>
                  <a:tcPr marL="9525" marR="9525" marT="9525" marB="0" anchor="b"/>
                </a:tc>
              </a:tr>
              <a:tr h="279579">
                <a:tc>
                  <a:txBody>
                    <a:bodyPr/>
                    <a:lstStyle/>
                    <a:p>
                      <a:pPr algn="l" fontAlgn="b"/>
                      <a:r>
                        <a:rPr lang="en-US" sz="1100" b="0" i="0" u="none" strike="noStrike" dirty="0" smtClean="0">
                          <a:solidFill>
                            <a:srgbClr val="000000"/>
                          </a:solidFill>
                          <a:effectLst/>
                          <a:latin typeface="Calibri"/>
                        </a:rPr>
                        <a:t> Totals</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200" b="1" u="none" strike="noStrike" dirty="0">
                          <a:effectLst/>
                        </a:rPr>
                        <a:t>47.142</a:t>
                      </a:r>
                      <a:endParaRPr lang="en-US" sz="1200" b="1" i="0" u="none" strike="noStrike" dirty="0">
                        <a:solidFill>
                          <a:srgbClr val="000000"/>
                        </a:solidFill>
                        <a:effectLst/>
                        <a:latin typeface="Calibri"/>
                      </a:endParaRPr>
                    </a:p>
                  </a:txBody>
                  <a:tcPr marL="9525" marR="9525" marT="9525" marB="0" anchor="b"/>
                </a:tc>
                <a:tc>
                  <a:txBody>
                    <a:bodyPr/>
                    <a:lstStyle/>
                    <a:p>
                      <a:pPr algn="l" fontAlgn="b"/>
                      <a:endParaRPr lang="en-US" sz="1200" b="1" i="0" u="none" strike="noStrike" dirty="0">
                        <a:solidFill>
                          <a:srgbClr val="000000"/>
                        </a:solidFill>
                        <a:effectLst/>
                        <a:latin typeface="Calibri"/>
                      </a:endParaRPr>
                    </a:p>
                  </a:txBody>
                  <a:tcPr marL="9525" marR="9525" marT="9525" marB="0" anchor="b"/>
                </a:tc>
                <a:tc>
                  <a:txBody>
                    <a:bodyPr/>
                    <a:lstStyle/>
                    <a:p>
                      <a:pPr algn="l" fontAlgn="b"/>
                      <a:endParaRPr lang="en-US" sz="1200" b="1" i="0" u="none" strike="noStrike" dirty="0">
                        <a:solidFill>
                          <a:srgbClr val="000000"/>
                        </a:solidFill>
                        <a:effectLst/>
                        <a:latin typeface="Calibri"/>
                      </a:endParaRPr>
                    </a:p>
                  </a:txBody>
                  <a:tcPr marL="9525" marR="9525" marT="9525" marB="0" anchor="b"/>
                </a:tc>
                <a:tc>
                  <a:txBody>
                    <a:bodyPr/>
                    <a:lstStyle/>
                    <a:p>
                      <a:pPr algn="r" fontAlgn="b"/>
                      <a:r>
                        <a:rPr lang="en-US" sz="1200" b="1" u="none" strike="noStrike" dirty="0">
                          <a:effectLst/>
                        </a:rPr>
                        <a:t>67.523</a:t>
                      </a:r>
                      <a:endParaRPr lang="en-US" sz="1200" b="1" i="0" u="none" strike="noStrike" dirty="0">
                        <a:solidFill>
                          <a:srgbClr val="000000"/>
                        </a:solidFill>
                        <a:effectLst/>
                        <a:latin typeface="Calibri"/>
                      </a:endParaRPr>
                    </a:p>
                  </a:txBody>
                  <a:tcPr marL="9525" marR="9525" marT="9525" marB="0" anchor="b"/>
                </a:tc>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318" y="2389632"/>
            <a:ext cx="5500682" cy="3159389"/>
          </a:xfrm>
          <a:prstGeom prst="rect">
            <a:avLst/>
          </a:prstGeom>
        </p:spPr>
      </p:pic>
    </p:spTree>
    <p:extLst>
      <p:ext uri="{BB962C8B-B14F-4D97-AF65-F5344CB8AC3E}">
        <p14:creationId xmlns:p14="http://schemas.microsoft.com/office/powerpoint/2010/main" val="234842693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3366"/>
            <a:ext cx="8458200" cy="635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6993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54144"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71962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24800" cy="644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96895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t>I visited the web sites for our regions but found region 4 has a great web site. Region 4 had a superior web site. </a:t>
            </a:r>
          </a:p>
          <a:p>
            <a:pPr marL="0" indent="0">
              <a:buNone/>
            </a:pPr>
            <a:endParaRPr lang="en-US" dirty="0"/>
          </a:p>
          <a:p>
            <a:pPr marL="0" indent="0">
              <a:buNone/>
            </a:pPr>
            <a:r>
              <a:rPr lang="en-US" dirty="0" smtClean="0"/>
              <a:t>Your calendar  was more informative and a useful tool.</a:t>
            </a:r>
          </a:p>
          <a:p>
            <a:pPr marL="0" indent="0">
              <a:buNone/>
            </a:pPr>
            <a:endParaRPr lang="en-US" dirty="0" smtClean="0"/>
          </a:p>
          <a:p>
            <a:pPr marL="0" indent="0">
              <a:buNone/>
            </a:pPr>
            <a:r>
              <a:rPr lang="en-US" dirty="0" smtClean="0"/>
              <a:t>It is my pleasure to work with Lance – </a:t>
            </a:r>
            <a:r>
              <a:rPr lang="en-US" dirty="0" err="1" smtClean="0"/>
              <a:t>Reg</a:t>
            </a:r>
            <a:r>
              <a:rPr lang="en-US" dirty="0" smtClean="0"/>
              <a:t> 6 Web master on making some improvements to our web site.</a:t>
            </a:r>
          </a:p>
          <a:p>
            <a:pPr marL="0" indent="0">
              <a:buNone/>
            </a:pPr>
            <a:endParaRPr lang="en-US" dirty="0"/>
          </a:p>
          <a:p>
            <a:pPr marL="0" indent="0">
              <a:buNone/>
            </a:pPr>
            <a:r>
              <a:rPr lang="en-US" dirty="0" smtClean="0"/>
              <a:t>Be sure that the Web Site Committee gets on the PM list as well. </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685800"/>
            <a:ext cx="2112818" cy="1572609"/>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0"/>
            <a:ext cx="2037268" cy="1882854"/>
          </a:xfrm>
          <a:prstGeom prst="rect">
            <a:avLst/>
          </a:prstGeom>
          <a:ln>
            <a:noFill/>
          </a:ln>
          <a:effectLst>
            <a:softEdge rad="112500"/>
          </a:effectLst>
        </p:spPr>
      </p:pic>
    </p:spTree>
    <p:extLst>
      <p:ext uri="{BB962C8B-B14F-4D97-AF65-F5344CB8AC3E}">
        <p14:creationId xmlns:p14="http://schemas.microsoft.com/office/powerpoint/2010/main" val="7702664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endParaRPr lang="en-US" dirty="0"/>
          </a:p>
          <a:p>
            <a:pPr marL="0" indent="0">
              <a:buNone/>
            </a:pPr>
            <a:r>
              <a:rPr lang="en-US" dirty="0" smtClean="0"/>
              <a:t>Our Region (</a:t>
            </a:r>
            <a:r>
              <a:rPr lang="en-US" dirty="0" err="1" smtClean="0"/>
              <a:t>Reg</a:t>
            </a:r>
            <a:r>
              <a:rPr lang="en-US" dirty="0" smtClean="0"/>
              <a:t> 6) has some of the biggest and best companies to work for containing 26 of the best company HQs (per fortune mag)</a:t>
            </a:r>
          </a:p>
          <a:p>
            <a:pPr marL="0" indent="0">
              <a:buNone/>
            </a:pPr>
            <a:endParaRPr lang="en-US" dirty="0"/>
          </a:p>
          <a:p>
            <a:pPr marL="0" indent="0">
              <a:buNone/>
            </a:pPr>
            <a:r>
              <a:rPr lang="en-US" dirty="0" smtClean="0"/>
              <a:t>My personal goal is to tap into the vast array of industry professionals right out our back door.</a:t>
            </a:r>
          </a:p>
          <a:p>
            <a:pPr marL="0" indent="0">
              <a:buNone/>
            </a:pPr>
            <a:endParaRPr lang="en-US" dirty="0"/>
          </a:p>
          <a:p>
            <a:pPr marL="0" indent="0">
              <a:buNone/>
            </a:pPr>
            <a:r>
              <a:rPr lang="en-US" dirty="0" smtClean="0"/>
              <a:t>The level of educated and experience people among us  is amazing, all have the understanding of Project Management.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685800"/>
            <a:ext cx="2112818" cy="1572609"/>
          </a:xfrm>
          <a:prstGeom prst="rect">
            <a:avLst/>
          </a:prstGeom>
          <a:ln>
            <a:noFill/>
          </a:ln>
          <a:effectLst>
            <a:softEdge rad="112500"/>
          </a:effectLst>
        </p:spPr>
      </p:pic>
    </p:spTree>
    <p:extLst>
      <p:ext uri="{BB962C8B-B14F-4D97-AF65-F5344CB8AC3E}">
        <p14:creationId xmlns:p14="http://schemas.microsoft.com/office/powerpoint/2010/main" val="731713350"/>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3526</TotalTime>
  <Words>1494</Words>
  <Application>Microsoft Office PowerPoint</Application>
  <PresentationFormat>On-screen Show (4:3)</PresentationFormat>
  <Paragraphs>313</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Project Planning for Region 6 </vt:lpstr>
      <vt:lpstr>Contents</vt:lpstr>
      <vt:lpstr>Introduction</vt:lpstr>
      <vt:lpstr>About our Regions 6 &amp; 4</vt:lpstr>
      <vt:lpstr>PowerPoint Presentation</vt:lpstr>
      <vt:lpstr>PowerPoint Presentation</vt:lpstr>
      <vt:lpstr>PowerPoint Presentation</vt:lpstr>
      <vt:lpstr>PowerPoint Presentation</vt:lpstr>
      <vt:lpstr>PowerPoint Presentation</vt:lpstr>
      <vt:lpstr>3 Words describing Project Management</vt:lpstr>
      <vt:lpstr>      Project  &amp; Program Management </vt:lpstr>
      <vt:lpstr>      Project  &amp; Program Management </vt:lpstr>
      <vt:lpstr>      Project  &amp; Program Management </vt:lpstr>
      <vt:lpstr>      Project  &amp; Program Management </vt:lpstr>
      <vt:lpstr>Project  &amp; Program Management </vt:lpstr>
      <vt:lpstr>Communication </vt:lpstr>
      <vt:lpstr>Communication </vt:lpstr>
      <vt:lpstr>Communication </vt:lpstr>
      <vt:lpstr>Communication </vt:lpstr>
      <vt:lpstr>Business Case</vt:lpstr>
      <vt:lpstr>Conclude PM Section</vt:lpstr>
      <vt:lpstr>Needs become Goals</vt:lpstr>
      <vt:lpstr>Region 6 Goals</vt:lpstr>
      <vt:lpstr>Region 6 Goals</vt:lpstr>
      <vt:lpstr>Region 6 Aspirations</vt:lpstr>
      <vt:lpstr>Region 6 ~ Aspirations</vt:lpstr>
      <vt:lpstr>MY IEEE Experience</vt:lpstr>
      <vt:lpstr>Where do we Go from Here?</vt:lpstr>
      <vt:lpstr>From out break out sessions, area meetings or sections congress</vt:lpstr>
      <vt:lpstr>Lessons Learn – Take to your Sections</vt:lpstr>
      <vt:lpstr>References in Presentation</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Planning for Region 6</dc:title>
  <dc:creator>Dan</dc:creator>
  <cp:lastModifiedBy>Dan</cp:lastModifiedBy>
  <cp:revision>72</cp:revision>
  <cp:lastPrinted>2015-01-20T21:42:31Z</cp:lastPrinted>
  <dcterms:created xsi:type="dcterms:W3CDTF">2015-01-18T22:29:06Z</dcterms:created>
  <dcterms:modified xsi:type="dcterms:W3CDTF">2015-01-24T21:35:00Z</dcterms:modified>
</cp:coreProperties>
</file>