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316" r:id="rId2"/>
    <p:sldId id="323" r:id="rId3"/>
    <p:sldId id="329" r:id="rId4"/>
    <p:sldId id="330" r:id="rId5"/>
    <p:sldId id="334" r:id="rId6"/>
    <p:sldId id="335" r:id="rId7"/>
    <p:sldId id="331" r:id="rId8"/>
    <p:sldId id="333" r:id="rId9"/>
    <p:sldId id="332" r:id="rId10"/>
    <p:sldId id="328" r:id="rId11"/>
  </p:sldIdLst>
  <p:sldSz cx="9144000" cy="6858000" type="screen4x3"/>
  <p:notesSz cx="7315200" cy="9601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E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6179" autoAdjust="0"/>
  </p:normalViewPr>
  <p:slideViewPr>
    <p:cSldViewPr snapToGrid="0" snapToObjects="1">
      <p:cViewPr varScale="1">
        <p:scale>
          <a:sx n="67" d="100"/>
          <a:sy n="67" d="100"/>
        </p:scale>
        <p:origin x="4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05AB1367-4334-4807-B6DD-4D41BEC22270}" type="datetimeFigureOut">
              <a:rPr lang="en-US" smtClean="0"/>
              <a:pPr/>
              <a:t>1/23/2015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BC2C1007-A41D-4F5D-9419-72DB7291AB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864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C1007-A41D-4F5D-9419-72DB7291AB3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58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C1007-A41D-4F5D-9419-72DB7291AB3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58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Univer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5" descr="shutterstock_769389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9" t="18909" r="17081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shutterstock_1070852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4" r="23894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2" descr="shutterstock_1202063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7" t="7475" r="33949" b="23048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8" descr="shutterstock_5838226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8" r="21448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8272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1644650"/>
            <a:ext cx="4035425" cy="4367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4" y="1636663"/>
            <a:ext cx="3952702" cy="4367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5D826-9EFD-B845-88AF-28493E7197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C1E24-6398-FC49-B92B-20EA7CD1D58B}" type="datetime1">
              <a:rPr lang="en-US"/>
              <a:pPr>
                <a:defRPr/>
              </a:pPr>
              <a:t>1/23/2015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135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3987803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3987803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22407-7B97-E24F-876C-E7B4FC2B51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26DFF-FB3A-BC43-9C23-B49AAB57474F}" type="datetime1">
              <a:rPr lang="en-US"/>
              <a:pPr>
                <a:defRPr/>
              </a:pPr>
              <a:t>1/23/2015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126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1644650"/>
            <a:ext cx="4035425" cy="4367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1644650"/>
            <a:ext cx="3997325" cy="43672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3AACE-EAD6-D045-8D67-2106286A45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E1B31-526A-7641-88A9-AE125C1C9F63}" type="datetime1">
              <a:rPr lang="en-US"/>
              <a:pPr>
                <a:defRPr/>
              </a:pPr>
              <a:t>1/23/2015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137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90702" y="1644650"/>
            <a:ext cx="4035425" cy="4367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4752975" y="1644650"/>
            <a:ext cx="3938590" cy="207738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752975" y="3945672"/>
            <a:ext cx="3938590" cy="2072542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7FDE1-6CC7-6241-96F5-A54C6D567C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CD567-D0E7-2A41-872A-1EB9F0F0AA99}" type="datetime1">
              <a:rPr lang="en-US"/>
              <a:pPr>
                <a:defRPr/>
              </a:pPr>
              <a:t>1/23/2015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632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370987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0"/>
          </p:nvPr>
        </p:nvSpPr>
        <p:spPr>
          <a:xfrm>
            <a:off x="4760290" y="1645920"/>
            <a:ext cx="3931276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348289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2"/>
          </p:nvPr>
        </p:nvSpPr>
        <p:spPr>
          <a:xfrm>
            <a:off x="4737592" y="3920063"/>
            <a:ext cx="3953974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F64F6-7664-0847-8870-81142F814D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DE3E4-748A-EA47-9E3F-E5C94F63948D}" type="datetime1">
              <a:rPr lang="en-US"/>
              <a:pPr>
                <a:defRPr/>
              </a:pPr>
              <a:t>1/23/2015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027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ubtitle 6"/>
          <p:cNvSpPr>
            <a:spLocks noGrp="1"/>
          </p:cNvSpPr>
          <p:nvPr>
            <p:ph type="body" sz="half" idx="2"/>
          </p:nvPr>
        </p:nvSpPr>
        <p:spPr>
          <a:xfrm>
            <a:off x="1473197" y="5397500"/>
            <a:ext cx="5689601" cy="609599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473200" y="1670050"/>
            <a:ext cx="5689600" cy="358775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644EE-0CCD-5642-BD18-DBF821ABBA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B7384-44CF-C544-9C59-3C0E04A20EF6}" type="datetime1">
              <a:rPr lang="en-US"/>
              <a:pPr>
                <a:defRPr/>
              </a:pPr>
              <a:t>1/23/2015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242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07D92-4EE5-D84B-8588-0915E76106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C9763-D404-384A-9DA8-EBE8F93C6C45}" type="datetime1">
              <a:rPr lang="en-US"/>
              <a:pPr>
                <a:defRPr/>
              </a:pPr>
              <a:t>1/23/2015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659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23699915"/>
      </p:ext>
    </p:extLst>
  </p:cSld>
  <p:clrMapOvr>
    <a:masterClrMapping/>
  </p:clrMapOvr>
  <p:transition spd="med">
    <p:pull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41413"/>
            <a:ext cx="7772400" cy="1143000"/>
          </a:xfrm>
        </p:spPr>
        <p:txBody>
          <a:bodyPr/>
          <a:lstStyle>
            <a:lvl1pPr>
              <a:lnSpc>
                <a:spcPct val="90000"/>
              </a:lnSpc>
              <a:defRPr sz="4800"/>
            </a:lvl1pPr>
          </a:lstStyle>
          <a:p>
            <a:r>
              <a:rPr lang="en-US"/>
              <a:t>Our new team of field agents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276600"/>
            <a:ext cx="6400800" cy="1295400"/>
          </a:xfrm>
        </p:spPr>
        <p:txBody>
          <a:bodyPr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2200" b="1">
                <a:solidFill>
                  <a:schemeClr val="bg2"/>
                </a:solidFill>
              </a:defRPr>
            </a:lvl1pPr>
          </a:lstStyle>
          <a:p>
            <a:r>
              <a:rPr lang="en-US"/>
              <a:t>Jonathan Dahl</a:t>
            </a:r>
          </a:p>
          <a:p>
            <a:r>
              <a:rPr lang="en-US"/>
              <a:t>Pubs Kickoff Meeting</a:t>
            </a:r>
          </a:p>
          <a:p>
            <a:r>
              <a:rPr lang="en-US"/>
              <a:t>January 12, 2006</a:t>
            </a:r>
          </a:p>
        </p:txBody>
      </p:sp>
    </p:spTree>
    <p:extLst>
      <p:ext uri="{BB962C8B-B14F-4D97-AF65-F5344CB8AC3E}">
        <p14:creationId xmlns:p14="http://schemas.microsoft.com/office/powerpoint/2010/main" val="299788396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1645920"/>
            <a:ext cx="8326438" cy="4389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>
          <a:xfrm>
            <a:off x="444500" y="6356350"/>
            <a:ext cx="427000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2013 IEEEE Region 1 Student Conference: </a:t>
            </a:r>
            <a:fld id="{742CE1F0-28BF-A844-9B91-A150FCA372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282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Technolo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88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18" descr="shutterstock_295816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 t="15311" r="36530"/>
          <a:stretch>
            <a:fillRect/>
          </a:stretch>
        </p:blipFill>
        <p:spPr bwMode="auto">
          <a:xfrm>
            <a:off x="6870700" y="0"/>
            <a:ext cx="22733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32" descr="ISP209388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t="19907" b="7997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35" descr="shutterstock_1241212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6" r="16269"/>
          <a:stretch>
            <a:fillRect/>
          </a:stretch>
        </p:blipFill>
        <p:spPr bwMode="auto">
          <a:xfrm>
            <a:off x="2284413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9" descr="shutterstock_4301250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5" r="4950"/>
          <a:stretch>
            <a:fillRect/>
          </a:stretch>
        </p:blipFill>
        <p:spPr bwMode="auto">
          <a:xfrm>
            <a:off x="4573588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CCDA1-3060-384E-994F-0481C23E1338}" type="datetime1">
              <a:rPr lang="en-US"/>
              <a:pPr>
                <a:defRPr/>
              </a:pPr>
              <a:t>1/23/2015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99F32-1665-B143-8D4A-A74F967955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099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eople and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8" descr="shutterstock_7799068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 t="11378" r="-2" b="8519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iStock_000017402661Mediu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3" t="11118" r="6171" b="2959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3" descr="shutterstock_3204853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3" t="3491" r="2" b="4852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15" descr="shutterstock_1130450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" r="41415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C7845-938E-F041-B678-DD441B82590C}" type="datetime1">
              <a:rPr lang="en-US"/>
              <a:pPr>
                <a:defRPr/>
              </a:pPr>
              <a:t>1/23/2015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6DAE9-6A84-0344-9053-E91F7D90A8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418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spi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cover-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26" b="24687"/>
          <a:stretch>
            <a:fillRect/>
          </a:stretch>
        </p:blipFill>
        <p:spPr bwMode="auto">
          <a:xfrm>
            <a:off x="0" y="0"/>
            <a:ext cx="9144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9410D-8BC1-884E-BCBC-66D2CC8B72F1}" type="datetime1">
              <a:rPr lang="en-US"/>
              <a:pPr>
                <a:defRPr/>
              </a:pPr>
              <a:t>1/23/2015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7F158-6FDE-5949-8082-237208690D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665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ustom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1113" y="0"/>
            <a:ext cx="9172576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74163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2285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4571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857999" y="0"/>
            <a:ext cx="2315683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745A2-C156-3E40-B0EE-0C215E481A9D}" type="datetime1">
              <a:rPr lang="en-US"/>
              <a:pPr>
                <a:defRPr/>
              </a:pPr>
              <a:t>1/23/2015</a:t>
            </a:fld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52E5C-3BBF-C54E-813C-75B4D61C7F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073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ustom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1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3CC5C-EC8F-0D46-B348-06838738FC5C}" type="datetime1">
              <a:rPr lang="en-US"/>
              <a:pPr>
                <a:defRPr/>
              </a:pPr>
              <a:t>1/23/2015</a:t>
            </a:fld>
            <a:endParaRPr lang="en-US" dirty="0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5D731-B9C6-7D47-856A-3907FB9208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914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417899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6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B0459-26FD-7248-9C09-9BAEF81745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F228E-2E55-C44F-B54C-1D560573A093}" type="datetime1">
              <a:rPr lang="en-US"/>
              <a:pPr>
                <a:defRPr/>
              </a:pPr>
              <a:t>1/23/2015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57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,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DB186-ED04-5C4C-B3C5-0B410677D5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3A34E-7437-5749-9FCE-42C559E70E96}" type="datetime1">
              <a:rPr lang="en-US"/>
              <a:pPr>
                <a:defRPr/>
              </a:pPr>
              <a:t>1/23/2015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342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4938"/>
            <a:ext cx="83264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44500" y="6356350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65F2801-562A-684C-B81E-FD1667E3AB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1037464" y="6356350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3706FF9-A7A1-1E49-B552-C01D56EB6E49}" type="datetime1">
              <a:rPr lang="en-US"/>
              <a:pPr>
                <a:defRPr/>
              </a:pPr>
              <a:t>1/23/2015</a:t>
            </a:fld>
            <a:endParaRPr lang="en-US" dirty="0"/>
          </a:p>
        </p:txBody>
      </p:sp>
      <p:sp>
        <p:nvSpPr>
          <p:cNvPr id="1029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</a:t>
            </a:r>
            <a:r>
              <a:rPr lang="en-US" sz="600" dirty="0" smtClean="0">
                <a:solidFill>
                  <a:srgbClr val="7F7F7F"/>
                </a:solidFill>
              </a:rPr>
              <a:t>8 </a:t>
            </a:r>
            <a:r>
              <a:rPr lang="en-US" sz="600" dirty="0">
                <a:solidFill>
                  <a:srgbClr val="7F7F7F"/>
                </a:solidFill>
              </a:rPr>
              <a:t>FEB 2013</a:t>
            </a:r>
          </a:p>
        </p:txBody>
      </p:sp>
      <p:sp>
        <p:nvSpPr>
          <p:cNvPr id="1030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646238"/>
            <a:ext cx="8326438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031" name="Picture 4" descr="ieee_tag_blue_006699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6132513"/>
            <a:ext cx="98901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7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702" r:id="rId16"/>
    <p:sldLayoutId id="2147483703" r:id="rId17"/>
    <p:sldLayoutId id="2147483704" r:id="rId18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22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hyperlink" Target="mailto:jdecuir@ieee.org" TargetMode="External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://www.ieeeghtc.org/" TargetMode="External"/><Relationship Id="rId5" Type="http://schemas.openxmlformats.org/officeDocument/2006/relationships/hyperlink" Target="mailto:nathanjohnson@asu.edu" TargetMode="External"/><Relationship Id="rId4" Type="http://schemas.openxmlformats.org/officeDocument/2006/relationships/hyperlink" Target="mailto:swen@ieee.or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ieee.fluidsurveys.com/s/GHTC2014" TargetMode="Externa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nathanjohnson@asu.edu" TargetMode="Externa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3157836"/>
            <a:ext cx="9143999" cy="765053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GHTC 2015 Preview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4194629"/>
            <a:ext cx="9144000" cy="1204684"/>
          </a:xfrm>
        </p:spPr>
        <p:txBody>
          <a:bodyPr/>
          <a:lstStyle/>
          <a:p>
            <a:pPr algn="ctr" eaLnBrk="0" hangingPunct="0">
              <a:tabLst>
                <a:tab pos="5486400" algn="l"/>
              </a:tabLst>
            </a:pPr>
            <a:r>
              <a:rPr lang="en-US" altLang="ko-KR" sz="2800" b="1" dirty="0" smtClean="0">
                <a:latin typeface="Calibri" pitchFamily="34" charset="0"/>
                <a:ea typeface="Gulim" pitchFamily="34" charset="-127"/>
                <a:cs typeface="Arial" pitchFamily="34" charset="0"/>
              </a:rPr>
              <a:t>Joe Decuir, Nate Johnson</a:t>
            </a:r>
          </a:p>
          <a:p>
            <a:pPr algn="ctr" eaLnBrk="0" hangingPunct="0">
              <a:tabLst>
                <a:tab pos="5486400" algn="l"/>
              </a:tabLst>
            </a:pPr>
            <a:r>
              <a:rPr lang="en-US" altLang="ko-KR" sz="2400" b="1" i="1" dirty="0" smtClean="0">
                <a:latin typeface="Calibri" pitchFamily="34" charset="0"/>
                <a:ea typeface="Gulim" pitchFamily="34" charset="-127"/>
                <a:cs typeface="Arial" pitchFamily="34" charset="0"/>
              </a:rPr>
              <a:t>GHTC 2015 Chair, Program Chair</a:t>
            </a:r>
            <a:endParaRPr lang="en-US" altLang="ko-KR" sz="2400" b="1" i="1" dirty="0">
              <a:latin typeface="Calibri" pitchFamily="34" charset="0"/>
              <a:ea typeface="Gulim" pitchFamily="34" charset="-127"/>
              <a:cs typeface="Arial" pitchFamily="34" charset="0"/>
            </a:endParaRPr>
          </a:p>
          <a:p>
            <a:pPr algn="ctr" eaLnBrk="0" hangingPunct="0">
              <a:tabLst>
                <a:tab pos="5486400" algn="l"/>
              </a:tabLst>
            </a:pPr>
            <a:endParaRPr lang="en-US" altLang="ko-KR" b="1" dirty="0">
              <a:latin typeface="Calibri" pitchFamily="34" charset="0"/>
              <a:ea typeface="Gulim" pitchFamily="34" charset="-127"/>
              <a:cs typeface="Arial" pitchFamily="34" charset="0"/>
            </a:endParaRPr>
          </a:p>
        </p:txBody>
      </p:sp>
      <p:pic>
        <p:nvPicPr>
          <p:cNvPr id="1026" name="Picture 2" descr="GHTC 2015 Ban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2"/>
            <a:ext cx="9139237" cy="276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751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74172" y="1923286"/>
            <a:ext cx="864470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SzPct val="120000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Joe Decuir, </a:t>
            </a:r>
            <a:r>
              <a:rPr lang="en-US" sz="2800" dirty="0" smtClean="0">
                <a:latin typeface="Arial" pitchFamily="34" charset="0"/>
                <a:cs typeface="Arial" pitchFamily="34" charset="0"/>
                <a:hlinkClick r:id="rId3"/>
              </a:rPr>
              <a:t>jdecuir@ieee.org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SzPct val="120000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+1-425-985-1562</a:t>
            </a:r>
          </a:p>
          <a:p>
            <a:pPr>
              <a:spcBef>
                <a:spcPts val="0"/>
              </a:spcBef>
              <a:buSzPct val="120000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PO Box 1942 (reserved for GHTC)</a:t>
            </a:r>
          </a:p>
          <a:p>
            <a:pPr>
              <a:spcBef>
                <a:spcPts val="0"/>
              </a:spcBef>
              <a:buSzPct val="120000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Issaquah, WA 98027 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SzPct val="120000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Sheree Wen, </a:t>
            </a:r>
            <a:r>
              <a:rPr lang="en-US" sz="2800" dirty="0" smtClean="0">
                <a:latin typeface="Arial" pitchFamily="34" charset="0"/>
                <a:cs typeface="Arial" pitchFamily="34" charset="0"/>
                <a:hlinkClick r:id="rId4"/>
              </a:rPr>
              <a:t>swen@ieee.org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SzPct val="120000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Nathan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Johnson, </a:t>
            </a:r>
            <a:r>
              <a:rPr lang="en-US" sz="2800" dirty="0" smtClean="0">
                <a:hlinkClick r:id="rId5"/>
              </a:rPr>
              <a:t>nathanjohnson@asu.edu</a:t>
            </a:r>
            <a:endParaRPr lang="en-US" sz="2800" dirty="0" smtClean="0"/>
          </a:p>
          <a:p>
            <a:pPr>
              <a:spcBef>
                <a:spcPts val="0"/>
              </a:spcBef>
              <a:buSzPct val="120000"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2363" y="5296627"/>
            <a:ext cx="3123997" cy="523220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  <a:hlinkClick r:id="rId6"/>
              </a:rPr>
              <a:t>www.ieeeghtc.org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45" y="4636065"/>
            <a:ext cx="1230287" cy="12302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807" y="1641310"/>
            <a:ext cx="1838212" cy="177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54676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GHTC 2014 </a:t>
            </a:r>
            <a:r>
              <a:rPr lang="en-US" dirty="0" smtClean="0"/>
              <a:t>was a great conference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82600" y="1785257"/>
            <a:ext cx="8396288" cy="4151084"/>
          </a:xfrm>
        </p:spPr>
        <p:txBody>
          <a:bodyPr/>
          <a:lstStyle/>
          <a:p>
            <a:pPr marL="0" indent="0" eaLnBrk="1" hangingPunct="1">
              <a:buClr>
                <a:srgbClr val="002060"/>
              </a:buClr>
              <a:buSzPct val="120000"/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Catherine and the Steering Committee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set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 high bar:</a:t>
            </a:r>
          </a:p>
          <a:p>
            <a:pPr marL="231775" indent="-231775" eaLnBrk="1" hangingPunct="1">
              <a:buClr>
                <a:srgbClr val="002060"/>
              </a:buClr>
              <a:buSzPct val="120000"/>
              <a:buFont typeface="Arial" pitchFamily="34" charset="0"/>
              <a:buChar char="•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More papers</a:t>
            </a:r>
          </a:p>
          <a:p>
            <a:pPr marL="231775" indent="-231775" eaLnBrk="1" hangingPunct="1">
              <a:buClr>
                <a:srgbClr val="002060"/>
              </a:buClr>
              <a:buSzPct val="120000"/>
              <a:buFont typeface="Arial" pitchFamily="34" charset="0"/>
              <a:buChar char="•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Improving quality</a:t>
            </a:r>
          </a:p>
          <a:p>
            <a:pPr marL="231775" indent="-231775" eaLnBrk="1" hangingPunct="1">
              <a:buClr>
                <a:srgbClr val="002060"/>
              </a:buClr>
              <a:buSzPct val="120000"/>
              <a:buFont typeface="Arial" pitchFamily="34" charset="0"/>
              <a:buChar char="•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Great keynote speakers</a:t>
            </a:r>
          </a:p>
          <a:p>
            <a:pPr marL="231775" indent="-231775" eaLnBrk="1" hangingPunct="1">
              <a:buClr>
                <a:srgbClr val="002060"/>
              </a:buClr>
              <a:buSzPct val="120000"/>
              <a:buFont typeface="Arial" pitchFamily="34" charset="0"/>
              <a:buChar char="•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Great audience participation and discussion</a:t>
            </a:r>
          </a:p>
          <a:p>
            <a:pPr marL="231775" indent="-231775" eaLnBrk="1" hangingPunct="1">
              <a:buClr>
                <a:srgbClr val="002060"/>
              </a:buClr>
              <a:buSzPct val="120000"/>
              <a:buFont typeface="Arial" pitchFamily="34" charset="0"/>
              <a:buChar char="•"/>
            </a:pP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Clr>
                <a:srgbClr val="002060"/>
              </a:buClr>
              <a:buSzPct val="100000"/>
              <a:buFont typeface="Arial" pitchFamily="34" charset="0"/>
              <a:buChar char="•"/>
            </a:pPr>
            <a:endParaRPr lang="en-US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1173486322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Logistics: where and when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Seattle Washington USA</a:t>
            </a:r>
          </a:p>
          <a:p>
            <a:r>
              <a:rPr lang="en-US" dirty="0" smtClean="0"/>
              <a:t>October </a:t>
            </a:r>
            <a:r>
              <a:rPr lang="en-US" dirty="0" smtClean="0"/>
              <a:t>8 </a:t>
            </a:r>
            <a:r>
              <a:rPr lang="en-US" dirty="0" smtClean="0"/>
              <a:t>– </a:t>
            </a:r>
            <a:r>
              <a:rPr lang="en-US" dirty="0" smtClean="0"/>
              <a:t>11</a:t>
            </a:r>
            <a:endParaRPr lang="en-US" dirty="0" smtClean="0"/>
          </a:p>
          <a:p>
            <a:r>
              <a:rPr lang="en-US" dirty="0" err="1" smtClean="0"/>
              <a:t>DoubleTree</a:t>
            </a:r>
            <a:r>
              <a:rPr lang="en-US" dirty="0" smtClean="0"/>
              <a:t> by Hilton Seattle Airport and Conference Center</a:t>
            </a:r>
          </a:p>
          <a:p>
            <a:r>
              <a:rPr lang="en-US" dirty="0" smtClean="0"/>
              <a:t>Walking distance from Seattle Tacoma airport</a:t>
            </a:r>
          </a:p>
          <a:p>
            <a:r>
              <a:rPr lang="en-US" dirty="0" smtClean="0"/>
              <a:t>$5 buys round trip light rail visit to downtown Seattle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703661"/>
      </p:ext>
    </p:extLst>
  </p:cSld>
  <p:clrMapOvr>
    <a:masterClrMapping/>
  </p:clrMapOvr>
  <p:transition spd="med">
    <p:pull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goals for GHTC 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1646237"/>
            <a:ext cx="8326438" cy="479742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Keep up with GHTC 2014</a:t>
            </a:r>
          </a:p>
          <a:p>
            <a:r>
              <a:rPr lang="en-US" dirty="0" smtClean="0"/>
              <a:t>Continue to attract humanitarian technology practitioners – the end users of humanitarian technology</a:t>
            </a:r>
          </a:p>
          <a:p>
            <a:r>
              <a:rPr lang="en-US" dirty="0" smtClean="0"/>
              <a:t>Continue to attract people who want to learn and create better designs for that technology</a:t>
            </a:r>
          </a:p>
          <a:p>
            <a:r>
              <a:rPr lang="en-US" dirty="0" smtClean="0"/>
              <a:t>Continue to attract people who want to sponsor/support/market/ship humanitarian </a:t>
            </a:r>
            <a:r>
              <a:rPr lang="en-US" dirty="0" smtClean="0"/>
              <a:t>technology</a:t>
            </a:r>
          </a:p>
          <a:p>
            <a:r>
              <a:rPr lang="en-US" dirty="0" smtClean="0"/>
              <a:t>Switch dates: Thursday - Sunday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461446"/>
      </p:ext>
    </p:extLst>
  </p:cSld>
  <p:clrMapOvr>
    <a:masterClrMapping/>
  </p:clrMapOvr>
  <p:transition spd="med">
    <p:pull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Extended 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313" y="1357313"/>
            <a:ext cx="8786812" cy="4675187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sz="1400" b="1" dirty="0"/>
              <a:t>Energy</a:t>
            </a:r>
            <a:r>
              <a:rPr lang="en-US" sz="1400" dirty="0"/>
              <a:t>—Electrification, renewable energy technologies, energy and power infrastructures, off-grid power, lighting, cooking, heating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1400" b="1" dirty="0"/>
              <a:t>Health</a:t>
            </a:r>
            <a:r>
              <a:rPr lang="en-US" sz="1400" dirty="0"/>
              <a:t>—Medical technology, telemedicine, mobile care, primary care, nutrition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1400" b="1" dirty="0"/>
              <a:t>Disaster Management</a:t>
            </a:r>
            <a:r>
              <a:rPr lang="en-US" sz="1400" dirty="0"/>
              <a:t>—Disaster preparedness and planning, early warning, response systems, needs analysis and assessment, community mobilization, monitoring and evaluation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1400" b="1" dirty="0"/>
              <a:t>Connectivity</a:t>
            </a:r>
            <a:r>
              <a:rPr lang="en-US" sz="1400" dirty="0"/>
              <a:t> </a:t>
            </a:r>
            <a:r>
              <a:rPr lang="en-US" sz="1400" b="1" dirty="0"/>
              <a:t>&amp; Communication</a:t>
            </a:r>
            <a:r>
              <a:rPr lang="en-US" sz="1400" dirty="0"/>
              <a:t>—Information networks, information technologies and systems, communication technologies, social media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1400" b="1" dirty="0"/>
              <a:t>Humanitarian Challenges &amp; Opportunities</a:t>
            </a:r>
            <a:r>
              <a:rPr lang="en-US" sz="1400" dirty="0"/>
              <a:t>—Logistics and transportation, security (infrastructure, information, human), shelter, interagency coordination, human-centered system design, participatory methods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1400" b="1" dirty="0"/>
              <a:t>Water &amp; Sanitation</a:t>
            </a:r>
            <a:r>
              <a:rPr lang="en-US" sz="1400" dirty="0"/>
              <a:t>—Clean water, sanitation, solid waste management, vector control, drainage, hygiene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1400" b="1" dirty="0"/>
              <a:t>Agriculture—</a:t>
            </a:r>
            <a:r>
              <a:rPr lang="en-US" sz="1400" dirty="0"/>
              <a:t>Agricultural technologies, irrigation, farming practices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1400" b="1" dirty="0"/>
              <a:t>Education</a:t>
            </a:r>
            <a:r>
              <a:rPr lang="en-US" sz="1400" dirty="0"/>
              <a:t>—Training and capacity building, programs and methods, service learning</a:t>
            </a:r>
          </a:p>
          <a:p>
            <a:pPr marL="457200" indent="-457200">
              <a:buFont typeface="+mj-lt"/>
              <a:buAutoNum type="arabicPeriod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66116474"/>
      </p:ext>
    </p:extLst>
  </p:cSld>
  <p:clrMapOvr>
    <a:masterClrMapping/>
  </p:clrMapOvr>
  <p:transition spd="med">
    <p:pull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Submission deadlines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March 31	</a:t>
            </a:r>
            <a:r>
              <a:rPr lang="en-US" dirty="0"/>
              <a:t>Abstract submissions (for all entries) and hackathon challenge statements</a:t>
            </a:r>
          </a:p>
          <a:p>
            <a:r>
              <a:rPr lang="en-US" b="1" dirty="0"/>
              <a:t>May 27	</a:t>
            </a:r>
            <a:r>
              <a:rPr lang="en-US" dirty="0"/>
              <a:t>Complete draft submission for review (papers only)</a:t>
            </a:r>
          </a:p>
          <a:p>
            <a:r>
              <a:rPr lang="en-US" b="1" dirty="0"/>
              <a:t>July 16	</a:t>
            </a:r>
            <a:r>
              <a:rPr lang="en-US" dirty="0"/>
              <a:t>Final copy-ready submission (papers only)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278035"/>
      </p:ext>
    </p:extLst>
  </p:cSld>
  <p:clrMapOvr>
    <a:masterClrMapping/>
  </p:clrMapOvr>
  <p:transition spd="med">
    <p:pull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goals for GHTC 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Attract sufficient sponsorship money for:</a:t>
            </a:r>
          </a:p>
          <a:p>
            <a:r>
              <a:rPr lang="en-US" dirty="0" smtClean="0"/>
              <a:t>Hackathon</a:t>
            </a:r>
            <a:endParaRPr lang="en-US" dirty="0" smtClean="0"/>
          </a:p>
          <a:p>
            <a:r>
              <a:rPr lang="en-US" dirty="0" smtClean="0"/>
              <a:t>Buy </a:t>
            </a:r>
            <a:r>
              <a:rPr lang="en-US" dirty="0" smtClean="0"/>
              <a:t>out Xplore so we can make them free</a:t>
            </a:r>
          </a:p>
          <a:p>
            <a:r>
              <a:rPr lang="en-US" dirty="0" smtClean="0"/>
              <a:t>Scholarships for </a:t>
            </a:r>
            <a:r>
              <a:rPr lang="en-US" dirty="0" smtClean="0"/>
              <a:t>students</a:t>
            </a:r>
          </a:p>
          <a:p>
            <a:r>
              <a:rPr lang="en-US" dirty="0" smtClean="0"/>
              <a:t>On the horizon: accelerator or startup weekend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Tell us what you think:</a:t>
            </a:r>
          </a:p>
          <a:p>
            <a:r>
              <a:rPr lang="en-US" u="sng" dirty="0">
                <a:hlinkClick r:id="rId2"/>
              </a:rPr>
              <a:t>http://ieee.fluidsurveys.com/s/GHTC2014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81920094"/>
      </p:ext>
    </p:extLst>
  </p:cSld>
  <p:clrMapOvr>
    <a:masterClrMapping/>
  </p:clrMapOvr>
  <p:transition spd="med">
    <p:pull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to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We still have some track co-chair positions to fill; contact Nathan Johnson</a:t>
            </a:r>
          </a:p>
          <a:p>
            <a:pPr lvl="0"/>
            <a:r>
              <a:rPr lang="en-US" dirty="0"/>
              <a:t>We have some positions in the steering committee</a:t>
            </a:r>
          </a:p>
          <a:p>
            <a:pPr lvl="0"/>
            <a:r>
              <a:rPr lang="en-US" dirty="0"/>
              <a:t>We need to attract patronage, particularly from corporations with humanitarian interests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335475"/>
      </p:ext>
    </p:extLst>
  </p:cSld>
  <p:clrMapOvr>
    <a:masterClrMapping/>
  </p:clrMapOvr>
  <p:transition spd="med">
    <p:pull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Calls to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1441342"/>
            <a:ext cx="8326438" cy="4591158"/>
          </a:xfrm>
        </p:spPr>
        <p:txBody>
          <a:bodyPr/>
          <a:lstStyle/>
          <a:p>
            <a:r>
              <a:rPr lang="en-US" dirty="0" smtClean="0"/>
              <a:t>Go practice what you learned here</a:t>
            </a:r>
          </a:p>
          <a:p>
            <a:r>
              <a:rPr lang="en-US" dirty="0" smtClean="0"/>
              <a:t>Go network and collaborate to help each other</a:t>
            </a:r>
          </a:p>
          <a:p>
            <a:r>
              <a:rPr lang="en-US" dirty="0" smtClean="0"/>
              <a:t>Return with the lessons you learn and share them, as new papers and cases studies, for future IEEE Humanitarian Technology Conferences and publications</a:t>
            </a:r>
          </a:p>
          <a:p>
            <a:r>
              <a:rPr lang="en-US" dirty="0"/>
              <a:t>N</a:t>
            </a:r>
            <a:r>
              <a:rPr lang="en-US" dirty="0" smtClean="0"/>
              <a:t>otify Nate: </a:t>
            </a:r>
            <a:r>
              <a:rPr lang="en-US" dirty="0" smtClean="0">
                <a:hlinkClick r:id="rId2"/>
              </a:rPr>
              <a:t>nathanjohnson@asu.edu</a:t>
            </a:r>
            <a:r>
              <a:rPr lang="en-US" dirty="0" smtClean="0"/>
              <a:t> if </a:t>
            </a:r>
            <a:r>
              <a:rPr lang="en-US" dirty="0"/>
              <a:t>you can be a reviewer, </a:t>
            </a:r>
            <a:endParaRPr lang="en-US" dirty="0" smtClean="0"/>
          </a:p>
          <a:p>
            <a:r>
              <a:rPr lang="en-US" dirty="0" smtClean="0"/>
              <a:t>Join the GHTC 2015 steering committee, and help make this happen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996736"/>
      </p:ext>
    </p:extLst>
  </p:cSld>
  <p:clrMapOvr>
    <a:masterClrMapping/>
  </p:clrMapOvr>
  <p:transition spd="med">
    <p:pull dir="d"/>
  </p:transition>
</p:sld>
</file>

<file path=ppt/theme/theme1.xml><?xml version="1.0" encoding="utf-8"?>
<a:theme xmlns:a="http://schemas.openxmlformats.org/drawingml/2006/main" name="ieee_presentation_template_tagline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ieee_presentation_template_tagline.pot</Template>
  <TotalTime>3014</TotalTime>
  <Words>442</Words>
  <Application>Microsoft Office PowerPoint</Application>
  <PresentationFormat>On-screen Show (4:3)</PresentationFormat>
  <Paragraphs>63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Gulim</vt:lpstr>
      <vt:lpstr>ＭＳ Ｐゴシック</vt:lpstr>
      <vt:lpstr>Arial</vt:lpstr>
      <vt:lpstr>Calibri</vt:lpstr>
      <vt:lpstr>Lucida Grande</vt:lpstr>
      <vt:lpstr>Verdana</vt:lpstr>
      <vt:lpstr>Wingdings</vt:lpstr>
      <vt:lpstr>ieee_presentation_template_tagline</vt:lpstr>
      <vt:lpstr>GHTC 2015 Preview</vt:lpstr>
      <vt:lpstr>GHTC 2014 was a great conference</vt:lpstr>
      <vt:lpstr>Logistics: where and when</vt:lpstr>
      <vt:lpstr>First goals for GHTC 2015</vt:lpstr>
      <vt:lpstr>Extended scope</vt:lpstr>
      <vt:lpstr>Submission deadlines</vt:lpstr>
      <vt:lpstr>New goals for GHTC 2015</vt:lpstr>
      <vt:lpstr>Work to do</vt:lpstr>
      <vt:lpstr>Calls to Action</vt:lpstr>
      <vt:lpstr>Contact information</vt:lpstr>
    </vt:vector>
  </TitlesOfParts>
  <Company>IEEE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Engel, Lisa Lisa.</dc:creator>
  <cp:lastModifiedBy>Joseph Decuir</cp:lastModifiedBy>
  <cp:revision>299</cp:revision>
  <cp:lastPrinted>2013-06-26T14:56:00Z</cp:lastPrinted>
  <dcterms:created xsi:type="dcterms:W3CDTF">2012-11-14T18:53:32Z</dcterms:created>
  <dcterms:modified xsi:type="dcterms:W3CDTF">2015-01-23T16:08:26Z</dcterms:modified>
</cp:coreProperties>
</file>