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344" r:id="rId2"/>
    <p:sldMasterId id="2147494103" r:id="rId3"/>
    <p:sldMasterId id="2147494156" r:id="rId4"/>
  </p:sldMasterIdLst>
  <p:notesMasterIdLst>
    <p:notesMasterId r:id="rId34"/>
  </p:notesMasterIdLst>
  <p:handoutMasterIdLst>
    <p:handoutMasterId r:id="rId35"/>
  </p:handoutMasterIdLst>
  <p:sldIdLst>
    <p:sldId id="631" r:id="rId5"/>
    <p:sldId id="741" r:id="rId6"/>
    <p:sldId id="883" r:id="rId7"/>
    <p:sldId id="885" r:id="rId8"/>
    <p:sldId id="884" r:id="rId9"/>
    <p:sldId id="803" r:id="rId10"/>
    <p:sldId id="895" r:id="rId11"/>
    <p:sldId id="934" r:id="rId12"/>
    <p:sldId id="867" r:id="rId13"/>
    <p:sldId id="868" r:id="rId14"/>
    <p:sldId id="869" r:id="rId15"/>
    <p:sldId id="904" r:id="rId16"/>
    <p:sldId id="825" r:id="rId17"/>
    <p:sldId id="924" r:id="rId18"/>
    <p:sldId id="876" r:id="rId19"/>
    <p:sldId id="877" r:id="rId20"/>
    <p:sldId id="915" r:id="rId21"/>
    <p:sldId id="846" r:id="rId22"/>
    <p:sldId id="847" r:id="rId23"/>
    <p:sldId id="931" r:id="rId24"/>
    <p:sldId id="932" r:id="rId25"/>
    <p:sldId id="933" r:id="rId26"/>
    <p:sldId id="914" r:id="rId27"/>
    <p:sldId id="849" r:id="rId28"/>
    <p:sldId id="926" r:id="rId29"/>
    <p:sldId id="927" r:id="rId30"/>
    <p:sldId id="928" r:id="rId31"/>
    <p:sldId id="929" r:id="rId32"/>
    <p:sldId id="930" r:id="rId33"/>
  </p:sldIdLst>
  <p:sldSz cx="9144000" cy="6858000" type="screen4x3"/>
  <p:notesSz cx="7010400" cy="9296400"/>
  <p:custDataLst>
    <p:tags r:id="rId37"/>
  </p:custData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03">
          <p15:clr>
            <a:srgbClr val="A4A3A4"/>
          </p15:clr>
        </p15:guide>
        <p15:guide id="4" pos="4258">
          <p15:clr>
            <a:srgbClr val="A4A3A4"/>
          </p15:clr>
        </p15:guide>
      </p15:sldGuideLst>
    </p:ext>
    <p:ext uri="{2D200454-40CA-4A62-9FC3-DE9A4176ACB9}">
      <p15:notesGuideLst xmlns:p15="http://schemas.microsoft.com/office/powerpoint/2012/main" xmlns="">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CC00"/>
    <a:srgbClr val="1FE360"/>
    <a:srgbClr val="6600CC"/>
    <a:srgbClr val="CE14C5"/>
    <a:srgbClr val="FC8CFC"/>
    <a:srgbClr val="0FF32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04" autoAdjust="0"/>
    <p:restoredTop sz="99675" autoAdjust="0"/>
  </p:normalViewPr>
  <p:slideViewPr>
    <p:cSldViewPr snapToGrid="0">
      <p:cViewPr>
        <p:scale>
          <a:sx n="72" d="100"/>
          <a:sy n="72" d="100"/>
        </p:scale>
        <p:origin x="-712" y="-80"/>
      </p:cViewPr>
      <p:guideLst>
        <p:guide orient="horz" pos="2160"/>
        <p:guide pos="2880"/>
        <p:guide pos="3103"/>
        <p:guide pos="4258"/>
      </p:guideLst>
    </p:cSldViewPr>
  </p:slideViewPr>
  <p:notesTextViewPr>
    <p:cViewPr>
      <p:scale>
        <a:sx n="100" d="100"/>
        <a:sy n="100" d="100"/>
      </p:scale>
      <p:origin x="0" y="0"/>
    </p:cViewPr>
  </p:notesTextViewPr>
  <p:sorterViewPr>
    <p:cViewPr varScale="1">
      <p:scale>
        <a:sx n="1" d="1"/>
        <a:sy n="1" d="1"/>
      </p:scale>
      <p:origin x="0" y="8536"/>
    </p:cViewPr>
  </p:sorterViewPr>
  <p:notesViewPr>
    <p:cSldViewPr snapToGrid="0">
      <p:cViewPr>
        <p:scale>
          <a:sx n="100" d="100"/>
          <a:sy n="100" d="100"/>
        </p:scale>
        <p:origin x="-1758" y="-7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ags" Target="tags/tag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F69E0-79E4-4D24-AB22-48D82914C543}" type="doc">
      <dgm:prSet loTypeId="urn:microsoft.com/office/officeart/2005/8/layout/hProcess9" loCatId="process" qsTypeId="urn:microsoft.com/office/officeart/2005/8/quickstyle/simple1" qsCatId="simple" csTypeId="urn:microsoft.com/office/officeart/2005/8/colors/accent1_2" csCatId="accent1" phldr="1"/>
      <dgm:spPr/>
    </dgm:pt>
    <dgm:pt modelId="{1BA3DD4F-B19F-46D4-9526-AFBCC4ACC989}">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Incubation</a:t>
          </a:r>
        </a:p>
      </dgm:t>
    </dgm:pt>
    <dgm:pt modelId="{1C128602-F7A3-451D-BB75-30EEBF1EFB23}" type="parTrans" cxnId="{5C442B12-6D1D-4BA1-8970-BB6078D83027}">
      <dgm:prSet/>
      <dgm:spPr/>
      <dgm:t>
        <a:bodyPr/>
        <a:lstStyle/>
        <a:p>
          <a:endParaRPr lang="en-US"/>
        </a:p>
      </dgm:t>
    </dgm:pt>
    <dgm:pt modelId="{992BB8F2-551A-4F65-B65D-EE3A78DAFB58}" type="sibTrans" cxnId="{5C442B12-6D1D-4BA1-8970-BB6078D83027}">
      <dgm:prSet/>
      <dgm:spPr/>
      <dgm:t>
        <a:bodyPr/>
        <a:lstStyle/>
        <a:p>
          <a:endParaRPr lang="en-US"/>
        </a:p>
      </dgm:t>
    </dgm:pt>
    <dgm:pt modelId="{F68EA853-1169-476A-B59D-173FDC7076C1}">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Arial" pitchFamily="28" charset="0"/>
              <a:ea typeface="ＭＳ Ｐゴシック" pitchFamily="28" charset="-128"/>
              <a:cs typeface="ＭＳ Ｐゴシック" pitchFamily="28" charset="-128"/>
            </a:rPr>
            <a:t>Phase 1:</a:t>
          </a:r>
        </a:p>
        <a:p>
          <a:r>
            <a:rPr lang="en-US" dirty="0" smtClean="0">
              <a:latin typeface="Arial" pitchFamily="28" charset="0"/>
              <a:ea typeface="ＭＳ Ｐゴシック" pitchFamily="28" charset="-128"/>
              <a:cs typeface="ＭＳ Ｐゴシック" pitchFamily="28" charset="-128"/>
            </a:rPr>
            <a:t>Coordinate across IEEE OUs</a:t>
          </a:r>
          <a:endParaRPr lang="en-US" dirty="0"/>
        </a:p>
      </dgm:t>
    </dgm:pt>
    <dgm:pt modelId="{810CD106-673E-4E47-9158-5004E7CFD78A}" type="parTrans" cxnId="{6117A519-4FC2-4BD6-868E-7BBE44EE6F82}">
      <dgm:prSet/>
      <dgm:spPr/>
      <dgm:t>
        <a:bodyPr/>
        <a:lstStyle/>
        <a:p>
          <a:endParaRPr lang="en-US"/>
        </a:p>
      </dgm:t>
    </dgm:pt>
    <dgm:pt modelId="{2FEBE57E-4265-4707-951B-D6A7543AF90E}" type="sibTrans" cxnId="{6117A519-4FC2-4BD6-868E-7BBE44EE6F82}">
      <dgm:prSet/>
      <dgm:spPr/>
      <dgm:t>
        <a:bodyPr/>
        <a:lstStyle/>
        <a:p>
          <a:endParaRPr lang="en-US"/>
        </a:p>
      </dgm:t>
    </dgm:pt>
    <dgm:pt modelId="{FF9DB7FB-FBC9-469C-8F2F-287E302FE6EC}">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Arial" pitchFamily="28" charset="0"/>
              <a:ea typeface="ＭＳ Ｐゴシック" pitchFamily="28" charset="-128"/>
              <a:cs typeface="ＭＳ Ｐゴシック" pitchFamily="28" charset="-128"/>
            </a:rPr>
            <a:t>Phase 2: Position as “One Face” to Customers </a:t>
          </a:r>
          <a:endParaRPr lang="en-US" dirty="0"/>
        </a:p>
      </dgm:t>
    </dgm:pt>
    <dgm:pt modelId="{257A0CDB-0239-4EF6-811C-3614514F05A9}" type="parTrans" cxnId="{2EF6162A-9BF6-42B7-9D1A-F2E36407C1CB}">
      <dgm:prSet/>
      <dgm:spPr/>
      <dgm:t>
        <a:bodyPr/>
        <a:lstStyle/>
        <a:p>
          <a:endParaRPr lang="en-US"/>
        </a:p>
      </dgm:t>
    </dgm:pt>
    <dgm:pt modelId="{CB877084-963B-4A51-892C-DC15507BB12D}" type="sibTrans" cxnId="{2EF6162A-9BF6-42B7-9D1A-F2E36407C1CB}">
      <dgm:prSet/>
      <dgm:spPr/>
      <dgm:t>
        <a:bodyPr/>
        <a:lstStyle/>
        <a:p>
          <a:endParaRPr lang="en-US"/>
        </a:p>
      </dgm:t>
    </dgm:pt>
    <dgm:pt modelId="{D1189FBC-A949-49C8-BACF-1AA93787C28A}">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latin typeface="Arial" pitchFamily="28" charset="0"/>
              <a:ea typeface="ＭＳ Ｐゴシック" pitchFamily="28" charset="-128"/>
              <a:cs typeface="ＭＳ Ｐゴシック" pitchFamily="28" charset="-128"/>
            </a:rPr>
            <a:t>Phase 3: Position as “Thought Leader”</a:t>
          </a:r>
          <a:endParaRPr lang="en-US" dirty="0"/>
        </a:p>
      </dgm:t>
    </dgm:pt>
    <dgm:pt modelId="{97BB004E-3193-457B-A391-B7F68D2BE1FD}" type="parTrans" cxnId="{F39509B6-FBAF-4549-8DB4-A88342A9C426}">
      <dgm:prSet/>
      <dgm:spPr/>
      <dgm:t>
        <a:bodyPr/>
        <a:lstStyle/>
        <a:p>
          <a:endParaRPr lang="en-US"/>
        </a:p>
      </dgm:t>
    </dgm:pt>
    <dgm:pt modelId="{DD2197A0-2FF3-4662-AE32-CB97B9355B01}" type="sibTrans" cxnId="{F39509B6-FBAF-4549-8DB4-A88342A9C426}">
      <dgm:prSet/>
      <dgm:spPr/>
      <dgm:t>
        <a:bodyPr/>
        <a:lstStyle/>
        <a:p>
          <a:endParaRPr lang="en-US"/>
        </a:p>
      </dgm:t>
    </dgm:pt>
    <dgm:pt modelId="{4B32DCDE-8824-4F50-9AA7-FDEA7BA827CF}">
      <dgm:prSet phldrT="[Text]">
        <dgm:style>
          <a:lnRef idx="1">
            <a:schemeClr val="accent4"/>
          </a:lnRef>
          <a:fillRef idx="2">
            <a:schemeClr val="accent4"/>
          </a:fillRef>
          <a:effectRef idx="1">
            <a:schemeClr val="accent4"/>
          </a:effectRef>
          <a:fontRef idx="minor">
            <a:schemeClr val="dk1"/>
          </a:fontRef>
        </dgm:style>
      </dgm:prSet>
      <dgm:spPr/>
      <dgm:t>
        <a:bodyPr/>
        <a:lstStyle/>
        <a:p>
          <a:r>
            <a:rPr lang="en-US" dirty="0" smtClean="0"/>
            <a:t>Operationalize</a:t>
          </a:r>
          <a:endParaRPr lang="en-US" dirty="0"/>
        </a:p>
      </dgm:t>
    </dgm:pt>
    <dgm:pt modelId="{FC32003C-EDC9-47E2-84CC-FFF516AFC358}" type="parTrans" cxnId="{ABB6F662-E875-4B8D-8508-D9D2BB20EDED}">
      <dgm:prSet/>
      <dgm:spPr/>
      <dgm:t>
        <a:bodyPr/>
        <a:lstStyle/>
        <a:p>
          <a:endParaRPr lang="en-US"/>
        </a:p>
      </dgm:t>
    </dgm:pt>
    <dgm:pt modelId="{AEBE3D75-B17A-4D9C-A39C-ED77E6468995}" type="sibTrans" cxnId="{ABB6F662-E875-4B8D-8508-D9D2BB20EDED}">
      <dgm:prSet/>
      <dgm:spPr/>
      <dgm:t>
        <a:bodyPr/>
        <a:lstStyle/>
        <a:p>
          <a:endParaRPr lang="en-US"/>
        </a:p>
      </dgm:t>
    </dgm:pt>
    <dgm:pt modelId="{4F5808EC-203D-44A0-A009-EA357D82A73F}" type="pres">
      <dgm:prSet presAssocID="{479F69E0-79E4-4D24-AB22-48D82914C543}" presName="CompostProcess" presStyleCnt="0">
        <dgm:presLayoutVars>
          <dgm:dir/>
          <dgm:resizeHandles val="exact"/>
        </dgm:presLayoutVars>
      </dgm:prSet>
      <dgm:spPr/>
    </dgm:pt>
    <dgm:pt modelId="{072F3164-4A85-4003-807D-E9044B48987C}" type="pres">
      <dgm:prSet presAssocID="{479F69E0-79E4-4D24-AB22-48D82914C543}" presName="arrow" presStyleLbl="bgShp" presStyleIdx="0" presStyleCnt="1">
        <dgm:style>
          <a:lnRef idx="2">
            <a:schemeClr val="accent2">
              <a:shade val="50000"/>
            </a:schemeClr>
          </a:lnRef>
          <a:fillRef idx="1">
            <a:schemeClr val="accent2"/>
          </a:fillRef>
          <a:effectRef idx="0">
            <a:schemeClr val="accent2"/>
          </a:effectRef>
          <a:fontRef idx="minor">
            <a:schemeClr val="lt1"/>
          </a:fontRef>
        </dgm:style>
      </dgm:prSet>
      <dgm:spPr/>
    </dgm:pt>
    <dgm:pt modelId="{9E66E706-CC06-4B37-A531-8AC0F124EE2B}" type="pres">
      <dgm:prSet presAssocID="{479F69E0-79E4-4D24-AB22-48D82914C543}" presName="linearProcess" presStyleCnt="0"/>
      <dgm:spPr/>
    </dgm:pt>
    <dgm:pt modelId="{AFF03771-7543-4942-A187-61AB2EF539FF}" type="pres">
      <dgm:prSet presAssocID="{1BA3DD4F-B19F-46D4-9526-AFBCC4ACC989}" presName="textNode" presStyleLbl="node1" presStyleIdx="0" presStyleCnt="5" custLinFactNeighborX="2944" custLinFactNeighborY="-375">
        <dgm:presLayoutVars>
          <dgm:bulletEnabled val="1"/>
        </dgm:presLayoutVars>
      </dgm:prSet>
      <dgm:spPr/>
      <dgm:t>
        <a:bodyPr/>
        <a:lstStyle/>
        <a:p>
          <a:endParaRPr lang="en-US"/>
        </a:p>
      </dgm:t>
    </dgm:pt>
    <dgm:pt modelId="{7A36BA58-1994-4E76-83AA-6B621C92F9F2}" type="pres">
      <dgm:prSet presAssocID="{992BB8F2-551A-4F65-B65D-EE3A78DAFB58}" presName="sibTrans" presStyleCnt="0"/>
      <dgm:spPr/>
    </dgm:pt>
    <dgm:pt modelId="{9272ED8B-5EB7-4B92-958F-9F3965C76DA3}" type="pres">
      <dgm:prSet presAssocID="{F68EA853-1169-476A-B59D-173FDC7076C1}" presName="textNode" presStyleLbl="node1" presStyleIdx="1" presStyleCnt="5">
        <dgm:presLayoutVars>
          <dgm:bulletEnabled val="1"/>
        </dgm:presLayoutVars>
      </dgm:prSet>
      <dgm:spPr/>
      <dgm:t>
        <a:bodyPr/>
        <a:lstStyle/>
        <a:p>
          <a:endParaRPr lang="en-US"/>
        </a:p>
      </dgm:t>
    </dgm:pt>
    <dgm:pt modelId="{8EB4FA2D-70BD-4EE7-BF79-52FAF493281E}" type="pres">
      <dgm:prSet presAssocID="{2FEBE57E-4265-4707-951B-D6A7543AF90E}" presName="sibTrans" presStyleCnt="0"/>
      <dgm:spPr/>
    </dgm:pt>
    <dgm:pt modelId="{518A9B23-518F-401B-A7C0-FF4659E3B111}" type="pres">
      <dgm:prSet presAssocID="{FF9DB7FB-FBC9-469C-8F2F-287E302FE6EC}" presName="textNode" presStyleLbl="node1" presStyleIdx="2" presStyleCnt="5">
        <dgm:presLayoutVars>
          <dgm:bulletEnabled val="1"/>
        </dgm:presLayoutVars>
      </dgm:prSet>
      <dgm:spPr/>
      <dgm:t>
        <a:bodyPr/>
        <a:lstStyle/>
        <a:p>
          <a:endParaRPr lang="en-US"/>
        </a:p>
      </dgm:t>
    </dgm:pt>
    <dgm:pt modelId="{3095BE2B-05B5-4903-BAEA-F7F62EC00EB8}" type="pres">
      <dgm:prSet presAssocID="{CB877084-963B-4A51-892C-DC15507BB12D}" presName="sibTrans" presStyleCnt="0"/>
      <dgm:spPr/>
    </dgm:pt>
    <dgm:pt modelId="{7F6F717A-6CAC-4258-8806-D988E9988D83}" type="pres">
      <dgm:prSet presAssocID="{D1189FBC-A949-49C8-BACF-1AA93787C28A}" presName="textNode" presStyleLbl="node1" presStyleIdx="3" presStyleCnt="5">
        <dgm:presLayoutVars>
          <dgm:bulletEnabled val="1"/>
        </dgm:presLayoutVars>
      </dgm:prSet>
      <dgm:spPr/>
      <dgm:t>
        <a:bodyPr/>
        <a:lstStyle/>
        <a:p>
          <a:endParaRPr lang="en-US"/>
        </a:p>
      </dgm:t>
    </dgm:pt>
    <dgm:pt modelId="{4516BA0C-EDA8-4FCC-BA32-E828AE46B28C}" type="pres">
      <dgm:prSet presAssocID="{DD2197A0-2FF3-4662-AE32-CB97B9355B01}" presName="sibTrans" presStyleCnt="0"/>
      <dgm:spPr/>
    </dgm:pt>
    <dgm:pt modelId="{8CD1CF9E-92D0-4CC3-8AAA-40F723B22536}" type="pres">
      <dgm:prSet presAssocID="{4B32DCDE-8824-4F50-9AA7-FDEA7BA827CF}" presName="textNode" presStyleLbl="node1" presStyleIdx="4" presStyleCnt="5">
        <dgm:presLayoutVars>
          <dgm:bulletEnabled val="1"/>
        </dgm:presLayoutVars>
      </dgm:prSet>
      <dgm:spPr/>
      <dgm:t>
        <a:bodyPr/>
        <a:lstStyle/>
        <a:p>
          <a:endParaRPr lang="en-US"/>
        </a:p>
      </dgm:t>
    </dgm:pt>
  </dgm:ptLst>
  <dgm:cxnLst>
    <dgm:cxn modelId="{6117A519-4FC2-4BD6-868E-7BBE44EE6F82}" srcId="{479F69E0-79E4-4D24-AB22-48D82914C543}" destId="{F68EA853-1169-476A-B59D-173FDC7076C1}" srcOrd="1" destOrd="0" parTransId="{810CD106-673E-4E47-9158-5004E7CFD78A}" sibTransId="{2FEBE57E-4265-4707-951B-D6A7543AF90E}"/>
    <dgm:cxn modelId="{4A52876C-E53D-4978-9D0F-A6FE0573BC07}" type="presOf" srcId="{F68EA853-1169-476A-B59D-173FDC7076C1}" destId="{9272ED8B-5EB7-4B92-958F-9F3965C76DA3}" srcOrd="0" destOrd="0" presId="urn:microsoft.com/office/officeart/2005/8/layout/hProcess9"/>
    <dgm:cxn modelId="{A76ADD44-2FCA-40F5-AC03-449B8BB39C01}" type="presOf" srcId="{D1189FBC-A949-49C8-BACF-1AA93787C28A}" destId="{7F6F717A-6CAC-4258-8806-D988E9988D83}" srcOrd="0" destOrd="0" presId="urn:microsoft.com/office/officeart/2005/8/layout/hProcess9"/>
    <dgm:cxn modelId="{2EF6162A-9BF6-42B7-9D1A-F2E36407C1CB}" srcId="{479F69E0-79E4-4D24-AB22-48D82914C543}" destId="{FF9DB7FB-FBC9-469C-8F2F-287E302FE6EC}" srcOrd="2" destOrd="0" parTransId="{257A0CDB-0239-4EF6-811C-3614514F05A9}" sibTransId="{CB877084-963B-4A51-892C-DC15507BB12D}"/>
    <dgm:cxn modelId="{D08C595A-F467-450D-82C2-39E4633F176F}" type="presOf" srcId="{FF9DB7FB-FBC9-469C-8F2F-287E302FE6EC}" destId="{518A9B23-518F-401B-A7C0-FF4659E3B111}" srcOrd="0" destOrd="0" presId="urn:microsoft.com/office/officeart/2005/8/layout/hProcess9"/>
    <dgm:cxn modelId="{878551FC-35FA-488C-957F-E5BF299EFBAC}" type="presOf" srcId="{1BA3DD4F-B19F-46D4-9526-AFBCC4ACC989}" destId="{AFF03771-7543-4942-A187-61AB2EF539FF}" srcOrd="0" destOrd="0" presId="urn:microsoft.com/office/officeart/2005/8/layout/hProcess9"/>
    <dgm:cxn modelId="{F39509B6-FBAF-4549-8DB4-A88342A9C426}" srcId="{479F69E0-79E4-4D24-AB22-48D82914C543}" destId="{D1189FBC-A949-49C8-BACF-1AA93787C28A}" srcOrd="3" destOrd="0" parTransId="{97BB004E-3193-457B-A391-B7F68D2BE1FD}" sibTransId="{DD2197A0-2FF3-4662-AE32-CB97B9355B01}"/>
    <dgm:cxn modelId="{5C442B12-6D1D-4BA1-8970-BB6078D83027}" srcId="{479F69E0-79E4-4D24-AB22-48D82914C543}" destId="{1BA3DD4F-B19F-46D4-9526-AFBCC4ACC989}" srcOrd="0" destOrd="0" parTransId="{1C128602-F7A3-451D-BB75-30EEBF1EFB23}" sibTransId="{992BB8F2-551A-4F65-B65D-EE3A78DAFB58}"/>
    <dgm:cxn modelId="{D499D5FA-3703-41C6-AA3A-927961D94025}" type="presOf" srcId="{479F69E0-79E4-4D24-AB22-48D82914C543}" destId="{4F5808EC-203D-44A0-A009-EA357D82A73F}" srcOrd="0" destOrd="0" presId="urn:microsoft.com/office/officeart/2005/8/layout/hProcess9"/>
    <dgm:cxn modelId="{ACD9D598-6260-4AD6-B6AA-8A4DE2293B90}" type="presOf" srcId="{4B32DCDE-8824-4F50-9AA7-FDEA7BA827CF}" destId="{8CD1CF9E-92D0-4CC3-8AAA-40F723B22536}" srcOrd="0" destOrd="0" presId="urn:microsoft.com/office/officeart/2005/8/layout/hProcess9"/>
    <dgm:cxn modelId="{ABB6F662-E875-4B8D-8508-D9D2BB20EDED}" srcId="{479F69E0-79E4-4D24-AB22-48D82914C543}" destId="{4B32DCDE-8824-4F50-9AA7-FDEA7BA827CF}" srcOrd="4" destOrd="0" parTransId="{FC32003C-EDC9-47E2-84CC-FFF516AFC358}" sibTransId="{AEBE3D75-B17A-4D9C-A39C-ED77E6468995}"/>
    <dgm:cxn modelId="{853FF99D-2704-43FE-8948-1F635773FE63}" type="presParOf" srcId="{4F5808EC-203D-44A0-A009-EA357D82A73F}" destId="{072F3164-4A85-4003-807D-E9044B48987C}" srcOrd="0" destOrd="0" presId="urn:microsoft.com/office/officeart/2005/8/layout/hProcess9"/>
    <dgm:cxn modelId="{80A3362A-ABAE-459F-84D0-0E64C213E4CE}" type="presParOf" srcId="{4F5808EC-203D-44A0-A009-EA357D82A73F}" destId="{9E66E706-CC06-4B37-A531-8AC0F124EE2B}" srcOrd="1" destOrd="0" presId="urn:microsoft.com/office/officeart/2005/8/layout/hProcess9"/>
    <dgm:cxn modelId="{2AA2CCFC-FE94-4405-B881-8B61500A1335}" type="presParOf" srcId="{9E66E706-CC06-4B37-A531-8AC0F124EE2B}" destId="{AFF03771-7543-4942-A187-61AB2EF539FF}" srcOrd="0" destOrd="0" presId="urn:microsoft.com/office/officeart/2005/8/layout/hProcess9"/>
    <dgm:cxn modelId="{D289AABF-B564-4927-9E2F-5B2D0C26B998}" type="presParOf" srcId="{9E66E706-CC06-4B37-A531-8AC0F124EE2B}" destId="{7A36BA58-1994-4E76-83AA-6B621C92F9F2}" srcOrd="1" destOrd="0" presId="urn:microsoft.com/office/officeart/2005/8/layout/hProcess9"/>
    <dgm:cxn modelId="{41FC4B5F-C20A-4A99-AFAE-7A08580F68C6}" type="presParOf" srcId="{9E66E706-CC06-4B37-A531-8AC0F124EE2B}" destId="{9272ED8B-5EB7-4B92-958F-9F3965C76DA3}" srcOrd="2" destOrd="0" presId="urn:microsoft.com/office/officeart/2005/8/layout/hProcess9"/>
    <dgm:cxn modelId="{8BFA2F67-4FF6-4D06-9D6C-FD460EC7FB7E}" type="presParOf" srcId="{9E66E706-CC06-4B37-A531-8AC0F124EE2B}" destId="{8EB4FA2D-70BD-4EE7-BF79-52FAF493281E}" srcOrd="3" destOrd="0" presId="urn:microsoft.com/office/officeart/2005/8/layout/hProcess9"/>
    <dgm:cxn modelId="{FFE8EA91-99DD-4ED9-ADEE-1FE3293BDD13}" type="presParOf" srcId="{9E66E706-CC06-4B37-A531-8AC0F124EE2B}" destId="{518A9B23-518F-401B-A7C0-FF4659E3B111}" srcOrd="4" destOrd="0" presId="urn:microsoft.com/office/officeart/2005/8/layout/hProcess9"/>
    <dgm:cxn modelId="{097F961D-8A24-4031-A292-26B74EB48280}" type="presParOf" srcId="{9E66E706-CC06-4B37-A531-8AC0F124EE2B}" destId="{3095BE2B-05B5-4903-BAEA-F7F62EC00EB8}" srcOrd="5" destOrd="0" presId="urn:microsoft.com/office/officeart/2005/8/layout/hProcess9"/>
    <dgm:cxn modelId="{008E0D1E-207F-40FE-8BCF-FCE420FD9330}" type="presParOf" srcId="{9E66E706-CC06-4B37-A531-8AC0F124EE2B}" destId="{7F6F717A-6CAC-4258-8806-D988E9988D83}" srcOrd="6" destOrd="0" presId="urn:microsoft.com/office/officeart/2005/8/layout/hProcess9"/>
    <dgm:cxn modelId="{F0209B3C-50EA-4014-9F0F-45D322666509}" type="presParOf" srcId="{9E66E706-CC06-4B37-A531-8AC0F124EE2B}" destId="{4516BA0C-EDA8-4FCC-BA32-E828AE46B28C}" srcOrd="7" destOrd="0" presId="urn:microsoft.com/office/officeart/2005/8/layout/hProcess9"/>
    <dgm:cxn modelId="{2CFB8195-727B-45FB-8B3B-27D096486E77}" type="presParOf" srcId="{9E66E706-CC06-4B37-A531-8AC0F124EE2B}" destId="{8CD1CF9E-92D0-4CC3-8AAA-40F723B2253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F3164-4A85-4003-807D-E9044B48987C}">
      <dsp:nvSpPr>
        <dsp:cNvPr id="0" name=""/>
        <dsp:cNvSpPr/>
      </dsp:nvSpPr>
      <dsp:spPr>
        <a:xfrm>
          <a:off x="491653" y="0"/>
          <a:ext cx="5572072" cy="2830831"/>
        </a:xfrm>
        <a:prstGeom prst="rightArrow">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sp>
    <dsp:sp modelId="{AFF03771-7543-4942-A187-61AB2EF539FF}">
      <dsp:nvSpPr>
        <dsp:cNvPr id="0" name=""/>
        <dsp:cNvSpPr/>
      </dsp:nvSpPr>
      <dsp:spPr>
        <a:xfrm>
          <a:off x="4734" y="845003"/>
          <a:ext cx="1259541" cy="1132332"/>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Incubation</a:t>
          </a:r>
        </a:p>
      </dsp:txBody>
      <dsp:txXfrm>
        <a:off x="60010" y="900279"/>
        <a:ext cx="1148989" cy="1021780"/>
      </dsp:txXfrm>
    </dsp:sp>
    <dsp:sp modelId="{9272ED8B-5EB7-4B92-958F-9F3965C76DA3}">
      <dsp:nvSpPr>
        <dsp:cNvPr id="0" name=""/>
        <dsp:cNvSpPr/>
      </dsp:nvSpPr>
      <dsp:spPr>
        <a:xfrm>
          <a:off x="1325399" y="849249"/>
          <a:ext cx="1259541" cy="1132332"/>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pitchFamily="28" charset="0"/>
              <a:ea typeface="ＭＳ Ｐゴシック" pitchFamily="28" charset="-128"/>
              <a:cs typeface="ＭＳ Ｐゴシック" pitchFamily="28" charset="-128"/>
            </a:rPr>
            <a:t>Phase 1:</a:t>
          </a:r>
        </a:p>
        <a:p>
          <a:pPr lvl="0" algn="ctr" defTabSz="488950">
            <a:lnSpc>
              <a:spcPct val="90000"/>
            </a:lnSpc>
            <a:spcBef>
              <a:spcPct val="0"/>
            </a:spcBef>
            <a:spcAft>
              <a:spcPct val="35000"/>
            </a:spcAft>
          </a:pPr>
          <a:r>
            <a:rPr lang="en-US" sz="1100" kern="1200" dirty="0" smtClean="0">
              <a:latin typeface="Arial" pitchFamily="28" charset="0"/>
              <a:ea typeface="ＭＳ Ｐゴシック" pitchFamily="28" charset="-128"/>
              <a:cs typeface="ＭＳ Ｐゴシック" pitchFamily="28" charset="-128"/>
            </a:rPr>
            <a:t>Coordinate across IEEE OUs</a:t>
          </a:r>
          <a:endParaRPr lang="en-US" sz="1100" kern="1200" dirty="0"/>
        </a:p>
      </dsp:txBody>
      <dsp:txXfrm>
        <a:off x="1380675" y="904525"/>
        <a:ext cx="1148989" cy="1021780"/>
      </dsp:txXfrm>
    </dsp:sp>
    <dsp:sp modelId="{518A9B23-518F-401B-A7C0-FF4659E3B111}">
      <dsp:nvSpPr>
        <dsp:cNvPr id="0" name=""/>
        <dsp:cNvSpPr/>
      </dsp:nvSpPr>
      <dsp:spPr>
        <a:xfrm>
          <a:off x="2647918" y="849249"/>
          <a:ext cx="1259541" cy="1132332"/>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pitchFamily="28" charset="0"/>
              <a:ea typeface="ＭＳ Ｐゴシック" pitchFamily="28" charset="-128"/>
              <a:cs typeface="ＭＳ Ｐゴシック" pitchFamily="28" charset="-128"/>
            </a:rPr>
            <a:t>Phase 2: Position as “One Face” to Customers </a:t>
          </a:r>
          <a:endParaRPr lang="en-US" sz="1100" kern="1200" dirty="0"/>
        </a:p>
      </dsp:txBody>
      <dsp:txXfrm>
        <a:off x="2703194" y="904525"/>
        <a:ext cx="1148989" cy="1021780"/>
      </dsp:txXfrm>
    </dsp:sp>
    <dsp:sp modelId="{7F6F717A-6CAC-4258-8806-D988E9988D83}">
      <dsp:nvSpPr>
        <dsp:cNvPr id="0" name=""/>
        <dsp:cNvSpPr/>
      </dsp:nvSpPr>
      <dsp:spPr>
        <a:xfrm>
          <a:off x="3970437" y="849249"/>
          <a:ext cx="1259541" cy="1132332"/>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Arial" pitchFamily="28" charset="0"/>
              <a:ea typeface="ＭＳ Ｐゴシック" pitchFamily="28" charset="-128"/>
              <a:cs typeface="ＭＳ Ｐゴシック" pitchFamily="28" charset="-128"/>
            </a:rPr>
            <a:t>Phase 3: Position as “Thought Leader”</a:t>
          </a:r>
          <a:endParaRPr lang="en-US" sz="1100" kern="1200" dirty="0"/>
        </a:p>
      </dsp:txBody>
      <dsp:txXfrm>
        <a:off x="4025713" y="904525"/>
        <a:ext cx="1148989" cy="1021780"/>
      </dsp:txXfrm>
    </dsp:sp>
    <dsp:sp modelId="{8CD1CF9E-92D0-4CC3-8AAA-40F723B22536}">
      <dsp:nvSpPr>
        <dsp:cNvPr id="0" name=""/>
        <dsp:cNvSpPr/>
      </dsp:nvSpPr>
      <dsp:spPr>
        <a:xfrm>
          <a:off x="5292956" y="849249"/>
          <a:ext cx="1259541" cy="113233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Operationalize</a:t>
          </a:r>
          <a:endParaRPr lang="en-US" sz="1100" kern="1200" dirty="0"/>
        </a:p>
      </dsp:txBody>
      <dsp:txXfrm>
        <a:off x="5348232" y="904525"/>
        <a:ext cx="1148989" cy="10217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2967" tIns="46484" rIns="92967" bIns="46484" numCol="1" anchor="t" anchorCtr="0" compatLnSpc="1">
            <a:prstTxWarp prst="textNoShape">
              <a:avLst/>
            </a:prstTxWarp>
          </a:bodyPr>
          <a:lstStyle>
            <a:lvl1pPr>
              <a:defRPr sz="1200">
                <a:latin typeface="Arial" charset="0"/>
                <a:ea typeface="ＭＳ Ｐゴシック" pitchFamily="-112" charset="-128"/>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2967" tIns="46484" rIns="92967" bIns="46484" numCol="1" anchor="t" anchorCtr="0" compatLnSpc="1">
            <a:prstTxWarp prst="textNoShape">
              <a:avLst/>
            </a:prstTxWarp>
          </a:bodyPr>
          <a:lstStyle>
            <a:lvl1pPr algn="r">
              <a:defRPr sz="1200">
                <a:latin typeface="Arial" charset="0"/>
                <a:ea typeface="ＭＳ Ｐゴシック" pitchFamily="-112" charset="-128"/>
              </a:defRPr>
            </a:lvl1pPr>
          </a:lstStyle>
          <a:p>
            <a:pPr>
              <a:defRPr/>
            </a:pPr>
            <a:fld id="{746FF649-DAEE-4DBE-94C4-627DC85004BB}" type="datetime1">
              <a:rPr lang="en-US"/>
              <a:pPr>
                <a:defRPr/>
              </a:pPr>
              <a:t>1/16/15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2967" tIns="46484" rIns="92967" bIns="46484" numCol="1" anchor="b" anchorCtr="0" compatLnSpc="1">
            <a:prstTxWarp prst="textNoShape">
              <a:avLst/>
            </a:prstTxWarp>
          </a:bodyPr>
          <a:lstStyle>
            <a:lvl1pPr>
              <a:defRPr sz="1200">
                <a:latin typeface="Arial" charset="0"/>
                <a:ea typeface="ＭＳ Ｐゴシック" pitchFamily="-112" charset="-128"/>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967" tIns="46484" rIns="92967" bIns="46484" numCol="1" anchor="b" anchorCtr="0" compatLnSpc="1">
            <a:prstTxWarp prst="textNoShape">
              <a:avLst/>
            </a:prstTxWarp>
          </a:bodyPr>
          <a:lstStyle>
            <a:lvl1pPr algn="r">
              <a:defRPr sz="1200">
                <a:latin typeface="Arial" charset="0"/>
                <a:ea typeface="ＭＳ Ｐゴシック" pitchFamily="-112" charset="-128"/>
              </a:defRPr>
            </a:lvl1pPr>
          </a:lstStyle>
          <a:p>
            <a:pPr>
              <a:defRPr/>
            </a:pPr>
            <a:fld id="{E33B7C4D-DBAC-4231-89EE-2EBFAB694DFD}" type="slidenum">
              <a:rPr lang="en-US"/>
              <a:pPr>
                <a:defRPr/>
              </a:pPr>
              <a:t>‹#›</a:t>
            </a:fld>
            <a:endParaRPr lang="en-US" dirty="0"/>
          </a:p>
        </p:txBody>
      </p:sp>
    </p:spTree>
    <p:extLst>
      <p:ext uri="{BB962C8B-B14F-4D97-AF65-F5344CB8AC3E}">
        <p14:creationId xmlns:p14="http://schemas.microsoft.com/office/powerpoint/2010/main" val="14640879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2967" tIns="46484" rIns="92967" bIns="46484" numCol="1" anchor="t" anchorCtr="0" compatLnSpc="1">
            <a:prstTxWarp prst="textNoShape">
              <a:avLst/>
            </a:prstTxWarp>
          </a:bodyPr>
          <a:lstStyle>
            <a:lvl1pPr>
              <a:defRPr sz="1200">
                <a:latin typeface="Arial" charset="0"/>
                <a:ea typeface="ＭＳ Ｐゴシック" pitchFamily="-112" charset="-128"/>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2967" tIns="46484" rIns="92967" bIns="46484" numCol="1" anchor="t" anchorCtr="0" compatLnSpc="1">
            <a:prstTxWarp prst="textNoShape">
              <a:avLst/>
            </a:prstTxWarp>
          </a:bodyPr>
          <a:lstStyle>
            <a:lvl1pPr algn="r">
              <a:defRPr sz="1200">
                <a:latin typeface="Arial" charset="0"/>
                <a:ea typeface="ＭＳ Ｐゴシック" pitchFamily="-112" charset="-128"/>
              </a:defRPr>
            </a:lvl1pPr>
          </a:lstStyle>
          <a:p>
            <a:pPr>
              <a:defRPr/>
            </a:pPr>
            <a:fld id="{DE829EBB-1681-4E6E-B27E-944DB82F94B3}" type="datetime1">
              <a:rPr lang="en-US"/>
              <a:pPr>
                <a:defRPr/>
              </a:pPr>
              <a:t>1/16/15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2967" tIns="46484" rIns="92967" bIns="46484"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2967" tIns="46484" rIns="92967" bIns="4648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2967" tIns="46484" rIns="92967" bIns="46484" numCol="1" anchor="b" anchorCtr="0" compatLnSpc="1">
            <a:prstTxWarp prst="textNoShape">
              <a:avLst/>
            </a:prstTxWarp>
          </a:bodyPr>
          <a:lstStyle>
            <a:lvl1pPr>
              <a:defRPr sz="1200">
                <a:latin typeface="Arial" charset="0"/>
                <a:ea typeface="ＭＳ Ｐゴシック" pitchFamily="-112" charset="-128"/>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2967" tIns="46484" rIns="92967" bIns="46484" numCol="1" anchor="b" anchorCtr="0" compatLnSpc="1">
            <a:prstTxWarp prst="textNoShape">
              <a:avLst/>
            </a:prstTxWarp>
          </a:bodyPr>
          <a:lstStyle>
            <a:lvl1pPr algn="r">
              <a:defRPr sz="1200">
                <a:latin typeface="Arial" charset="0"/>
                <a:ea typeface="ＭＳ Ｐゴシック" pitchFamily="-112" charset="-128"/>
              </a:defRPr>
            </a:lvl1pPr>
          </a:lstStyle>
          <a:p>
            <a:pPr>
              <a:defRPr/>
            </a:pPr>
            <a:fld id="{C2CBB9C3-F1EE-4A4E-9B6D-70C43E88EE10}" type="slidenum">
              <a:rPr lang="en-US"/>
              <a:pPr>
                <a:defRPr/>
              </a:pPr>
              <a:t>‹#›</a:t>
            </a:fld>
            <a:endParaRPr lang="en-US" dirty="0"/>
          </a:p>
        </p:txBody>
      </p:sp>
    </p:spTree>
    <p:extLst>
      <p:ext uri="{BB962C8B-B14F-4D97-AF65-F5344CB8AC3E}">
        <p14:creationId xmlns:p14="http://schemas.microsoft.com/office/powerpoint/2010/main" val="113804391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1275E70-62F6-4712-911D-6152E5B5F1B0}" type="slidenum">
              <a:rPr lang="en-US" altLang="en-US" sz="1200" smtClean="0"/>
              <a:pPr/>
              <a:t>1</a:t>
            </a:fld>
            <a:endParaRPr lang="en-US" altLang="en-US" sz="1200" dirty="0" smtClean="0"/>
          </a:p>
        </p:txBody>
      </p:sp>
    </p:spTree>
    <p:extLst>
      <p:ext uri="{BB962C8B-B14F-4D97-AF65-F5344CB8AC3E}">
        <p14:creationId xmlns:p14="http://schemas.microsoft.com/office/powerpoint/2010/main" val="413082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speed of evolution is addictive: although it remains basically the same it capitalizes on previous results and the multiplication of sources lead to an exponential increase of knowledge and alternatives. The Web has dramatically lowered the transaction cost, the shift from atoms to bits is killing the value of organizations and enabling underdogs. In turns this results in an abundance of technology and in the market taking the upper hand on evolution.</a:t>
            </a:r>
          </a:p>
          <a:p>
            <a:r>
              <a:rPr lang="en-US" altLang="en-US" dirty="0" smtClean="0">
                <a:ea typeface="ＭＳ Ｐゴシック" pitchFamily="34" charset="-128"/>
              </a:rPr>
              <a:t>A consequence is a shift of the perceived value, that moves from raw data (like published papers) to meta-information, and from verticals to the relation among verticals. </a:t>
            </a:r>
          </a:p>
          <a:p>
            <a:r>
              <a:rPr lang="en-US" altLang="en-US" dirty="0" smtClean="0">
                <a:ea typeface="ＭＳ Ｐゴシック" pitchFamily="34" charset="-128"/>
              </a:rPr>
              <a:t>We are seeing new needs emerging as new ways are becoming available to fulfill previous needs.</a:t>
            </a:r>
          </a:p>
          <a:p>
            <a:r>
              <a:rPr lang="en-US" altLang="en-US" dirty="0" smtClean="0">
                <a:ea typeface="ＭＳ Ｐゴシック" pitchFamily="34" charset="-128"/>
              </a:rPr>
              <a:t>All of this threatens our biz models but opens up new opportunities, in terms of new audiences previously not interested in technology and new revenue sources but at the same time it requires new biz models. The new is not killing the old, it is flanking it, but as value shift it requires a correspondent shift in biz models. Notice that the low transaction cost is not leading to a zero sum in value generated. The new is not going to generate sufficient value to compensate for value loss in the old. Increased market audience and dramatic cost reduction are necessary to remain successful.</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14DE57F-0678-4B68-86E7-E46D82D9274B}" type="slidenum">
              <a:rPr lang="en-US" altLang="en-US" sz="1200" smtClean="0"/>
              <a:pPr/>
              <a:t>5</a:t>
            </a:fld>
            <a:endParaRPr lang="en-US" altLang="en-US" sz="1200" dirty="0" smtClean="0"/>
          </a:p>
        </p:txBody>
      </p:sp>
    </p:spTree>
    <p:extLst>
      <p:ext uri="{BB962C8B-B14F-4D97-AF65-F5344CB8AC3E}">
        <p14:creationId xmlns:p14="http://schemas.microsoft.com/office/powerpoint/2010/main" val="172992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of IEEE Conferences DB resulted in 17 conferences scheduled for 2015 on “big data” as search term.</a:t>
            </a:r>
            <a:endParaRPr lang="en-US" dirty="0"/>
          </a:p>
        </p:txBody>
      </p:sp>
      <p:sp>
        <p:nvSpPr>
          <p:cNvPr id="4" name="Slide Number Placeholder 3"/>
          <p:cNvSpPr>
            <a:spLocks noGrp="1"/>
          </p:cNvSpPr>
          <p:nvPr>
            <p:ph type="sldNum" sz="quarter" idx="10"/>
          </p:nvPr>
        </p:nvSpPr>
        <p:spPr/>
        <p:txBody>
          <a:bodyPr/>
          <a:lstStyle/>
          <a:p>
            <a:pPr>
              <a:defRPr/>
            </a:pPr>
            <a:fld id="{C2CBB9C3-F1EE-4A4E-9B6D-70C43E88EE10}"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44426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CBB9C3-F1EE-4A4E-9B6D-70C43E88EE10}" type="slidenum">
              <a:rPr lang="en-US" smtClean="0"/>
              <a:pPr>
                <a:defRPr/>
              </a:pPr>
              <a:t>20</a:t>
            </a:fld>
            <a:endParaRPr lang="en-US" dirty="0"/>
          </a:p>
        </p:txBody>
      </p:sp>
    </p:spTree>
    <p:extLst>
      <p:ext uri="{BB962C8B-B14F-4D97-AF65-F5344CB8AC3E}">
        <p14:creationId xmlns:p14="http://schemas.microsoft.com/office/powerpoint/2010/main" val="285359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dirty="0" smtClean="0">
              <a:ea typeface="ＭＳ Ｐゴシック" pitchFamily="-84"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84" charset="-128"/>
              </a:defRPr>
            </a:lvl1pPr>
            <a:lvl2pPr marL="716130" indent="-275434">
              <a:defRPr sz="2300">
                <a:solidFill>
                  <a:schemeClr val="tx1"/>
                </a:solidFill>
                <a:latin typeface="Arial" pitchFamily="34" charset="0"/>
                <a:ea typeface="ＭＳ Ｐゴシック" pitchFamily="-84" charset="-128"/>
              </a:defRPr>
            </a:lvl2pPr>
            <a:lvl3pPr marL="1101738" indent="-220348">
              <a:defRPr sz="2300">
                <a:solidFill>
                  <a:schemeClr val="tx1"/>
                </a:solidFill>
                <a:latin typeface="Arial" pitchFamily="34" charset="0"/>
                <a:ea typeface="ＭＳ Ｐゴシック" pitchFamily="-84" charset="-128"/>
              </a:defRPr>
            </a:lvl3pPr>
            <a:lvl4pPr marL="1542433" indent="-220348">
              <a:defRPr sz="2300">
                <a:solidFill>
                  <a:schemeClr val="tx1"/>
                </a:solidFill>
                <a:latin typeface="Arial" pitchFamily="34" charset="0"/>
                <a:ea typeface="ＭＳ Ｐゴシック" pitchFamily="-84" charset="-128"/>
              </a:defRPr>
            </a:lvl4pPr>
            <a:lvl5pPr marL="1983128" indent="-220348">
              <a:defRPr sz="2300">
                <a:solidFill>
                  <a:schemeClr val="tx1"/>
                </a:solidFill>
                <a:latin typeface="Arial" pitchFamily="34" charset="0"/>
                <a:ea typeface="ＭＳ Ｐゴシック" pitchFamily="-84" charset="-128"/>
              </a:defRPr>
            </a:lvl5pPr>
            <a:lvl6pPr marL="2423823" indent="-220348" eaLnBrk="0" fontAlgn="base" hangingPunct="0">
              <a:spcBef>
                <a:spcPct val="0"/>
              </a:spcBef>
              <a:spcAft>
                <a:spcPct val="0"/>
              </a:spcAft>
              <a:defRPr sz="2300">
                <a:solidFill>
                  <a:schemeClr val="tx1"/>
                </a:solidFill>
                <a:latin typeface="Arial" pitchFamily="34" charset="0"/>
                <a:ea typeface="ＭＳ Ｐゴシック" pitchFamily="-84" charset="-128"/>
              </a:defRPr>
            </a:lvl6pPr>
            <a:lvl7pPr marL="2864518" indent="-220348" eaLnBrk="0" fontAlgn="base" hangingPunct="0">
              <a:spcBef>
                <a:spcPct val="0"/>
              </a:spcBef>
              <a:spcAft>
                <a:spcPct val="0"/>
              </a:spcAft>
              <a:defRPr sz="2300">
                <a:solidFill>
                  <a:schemeClr val="tx1"/>
                </a:solidFill>
                <a:latin typeface="Arial" pitchFamily="34" charset="0"/>
                <a:ea typeface="ＭＳ Ｐゴシック" pitchFamily="-84" charset="-128"/>
              </a:defRPr>
            </a:lvl7pPr>
            <a:lvl8pPr marL="3305213" indent="-220348" eaLnBrk="0" fontAlgn="base" hangingPunct="0">
              <a:spcBef>
                <a:spcPct val="0"/>
              </a:spcBef>
              <a:spcAft>
                <a:spcPct val="0"/>
              </a:spcAft>
              <a:defRPr sz="2300">
                <a:solidFill>
                  <a:schemeClr val="tx1"/>
                </a:solidFill>
                <a:latin typeface="Arial" pitchFamily="34" charset="0"/>
                <a:ea typeface="ＭＳ Ｐゴシック" pitchFamily="-84" charset="-128"/>
              </a:defRPr>
            </a:lvl8pPr>
            <a:lvl9pPr marL="3745908" indent="-220348" eaLnBrk="0" fontAlgn="base" hangingPunct="0">
              <a:spcBef>
                <a:spcPct val="0"/>
              </a:spcBef>
              <a:spcAft>
                <a:spcPct val="0"/>
              </a:spcAft>
              <a:defRPr sz="2300">
                <a:solidFill>
                  <a:schemeClr val="tx1"/>
                </a:solidFill>
                <a:latin typeface="Arial" pitchFamily="34" charset="0"/>
                <a:ea typeface="ＭＳ Ｐゴシック" pitchFamily="-84" charset="-128"/>
              </a:defRPr>
            </a:lvl9pPr>
          </a:lstStyle>
          <a:p>
            <a:fld id="{3FC2002B-F3B6-4826-959E-54250139C092}" type="slidenum">
              <a:rPr lang="en-US" sz="1300">
                <a:solidFill>
                  <a:srgbClr val="000000"/>
                </a:solidFill>
              </a:rPr>
              <a:pPr/>
              <a:t>23</a:t>
            </a:fld>
            <a:endParaRPr lang="en-US" sz="1300" dirty="0">
              <a:solidFill>
                <a:srgbClr val="000000"/>
              </a:solidFill>
            </a:endParaRPr>
          </a:p>
        </p:txBody>
      </p:sp>
    </p:spTree>
    <p:extLst>
      <p:ext uri="{BB962C8B-B14F-4D97-AF65-F5344CB8AC3E}">
        <p14:creationId xmlns:p14="http://schemas.microsoft.com/office/powerpoint/2010/main" val="146104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emf"/><Relationship Id="rId3"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emf"/><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81729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1FAC3764-2B63-4B47-AB3C-02C36D7AE4A1}" type="datetime1">
              <a:rPr lang="en-US" smtClean="0"/>
              <a:pPr>
                <a:defRPr/>
              </a:pPr>
              <a:t>1/16/15</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C9C90A02-5633-40CB-A69B-692581DB1F7A}" type="slidenum">
              <a:rPr lang="en-US"/>
              <a:pPr>
                <a:defRPr/>
              </a:pPr>
              <a:t>‹#›</a:t>
            </a:fld>
            <a:endParaRPr lang="en-US" dirty="0"/>
          </a:p>
        </p:txBody>
      </p:sp>
    </p:spTree>
    <p:extLst>
      <p:ext uri="{BB962C8B-B14F-4D97-AF65-F5344CB8AC3E}">
        <p14:creationId xmlns:p14="http://schemas.microsoft.com/office/powerpoint/2010/main" val="2903789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35B03F94-7C32-455A-8AAD-0E2BA19D6BCF}"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285ED4BB-EF13-4722-ACD8-DB4293F022B1}" type="slidenum">
              <a:rPr lang="en-US"/>
              <a:pPr>
                <a:defRPr/>
              </a:pPr>
              <a:t>‹#›</a:t>
            </a:fld>
            <a:endParaRPr lang="en-US" dirty="0"/>
          </a:p>
        </p:txBody>
      </p:sp>
    </p:spTree>
    <p:extLst>
      <p:ext uri="{BB962C8B-B14F-4D97-AF65-F5344CB8AC3E}">
        <p14:creationId xmlns:p14="http://schemas.microsoft.com/office/powerpoint/2010/main" val="219996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E00812-174D-45CE-89FD-BAA792819579}"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690F385-B5D1-4505-A3E8-B103A3987505}" type="slidenum">
              <a:rPr lang="en-US"/>
              <a:pPr>
                <a:defRPr/>
              </a:pPr>
              <a:t>‹#›</a:t>
            </a:fld>
            <a:endParaRPr lang="en-US" dirty="0"/>
          </a:p>
        </p:txBody>
      </p:sp>
    </p:spTree>
    <p:extLst>
      <p:ext uri="{BB962C8B-B14F-4D97-AF65-F5344CB8AC3E}">
        <p14:creationId xmlns:p14="http://schemas.microsoft.com/office/powerpoint/2010/main" val="1742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6275" y="200025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20002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5" y="41338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9386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309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709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047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Custom 1 Image">
    <p:spTree>
      <p:nvGrpSpPr>
        <p:cNvPr id="1" name=""/>
        <p:cNvGrpSpPr/>
        <p:nvPr/>
      </p:nvGrpSpPr>
      <p:grpSpPr>
        <a:xfrm>
          <a:off x="0" y="0"/>
          <a:ext cx="0" cy="0"/>
          <a:chOff x="0" y="0"/>
          <a:chExt cx="0" cy="0"/>
        </a:xfrm>
      </p:grpSpPr>
      <p:pic>
        <p:nvPicPr>
          <p:cNvPr id="6" name="Pictur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a:lstStyle>
            <a:lvl1pPr marL="0" indent="0">
              <a:buFontTx/>
              <a:buNone/>
              <a:defRPr sz="1800"/>
            </a:lvl1pPr>
          </a:lstStyle>
          <a:p>
            <a:pPr lvl="0"/>
            <a:r>
              <a:rPr lang="en-US" noProof="0" dirty="0" smtClean="0"/>
              <a:t>Click icon to add picture</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fld id="{58AF326F-C848-485F-BF36-18DD774A95F1}" type="datetime1">
              <a:rPr lang="en-US" smtClean="0"/>
              <a:pPr>
                <a:defRPr/>
              </a:pPr>
              <a:t>1/16/15</a:t>
            </a:fld>
            <a:endParaRPr lang="en-US" dirty="0"/>
          </a:p>
        </p:txBody>
      </p:sp>
      <p:sp>
        <p:nvSpPr>
          <p:cNvPr id="13" name="Slide Number Placeholder 2"/>
          <p:cNvSpPr>
            <a:spLocks noGrp="1"/>
          </p:cNvSpPr>
          <p:nvPr>
            <p:ph type="sldNum" sz="quarter" idx="16"/>
          </p:nvPr>
        </p:nvSpPr>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fld id="{77DC45FE-85A5-48F7-B8A1-26B53BBB160D}" type="slidenum">
              <a:rPr lang="en-US"/>
              <a:pPr>
                <a:defRPr/>
              </a:pPr>
              <a:t>‹#›</a:t>
            </a:fld>
            <a:endParaRPr lang="en-US" dirty="0"/>
          </a:p>
        </p:txBody>
      </p:sp>
    </p:spTree>
    <p:extLst>
      <p:ext uri="{BB962C8B-B14F-4D97-AF65-F5344CB8AC3E}">
        <p14:creationId xmlns:p14="http://schemas.microsoft.com/office/powerpoint/2010/main" val="1224501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12"/>
          </p:nvPr>
        </p:nvSpPr>
        <p:spPr>
          <a:xfrm>
            <a:off x="1219200" y="6246813"/>
            <a:ext cx="3124200" cy="365125"/>
          </a:xfrm>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fld id="{48FF1C9A-9AB1-4405-BB82-9A596037D845}" type="datetime1">
              <a:rPr lang="en-US" smtClean="0"/>
              <a:pPr>
                <a:defRPr/>
              </a:pPr>
              <a:t>1/16/15</a:t>
            </a:fld>
            <a:endParaRPr lang="en-US" dirty="0"/>
          </a:p>
        </p:txBody>
      </p:sp>
      <p:sp>
        <p:nvSpPr>
          <p:cNvPr id="8" name="Slide Number Placeholder 2"/>
          <p:cNvSpPr>
            <a:spLocks noGrp="1"/>
          </p:cNvSpPr>
          <p:nvPr>
            <p:ph type="sldNum" sz="quarter" idx="13"/>
          </p:nvPr>
        </p:nvSpPr>
        <p:spPr>
          <a:xfrm>
            <a:off x="533400" y="6246813"/>
            <a:ext cx="685800" cy="365125"/>
          </a:xfrm>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fld id="{E7F96D90-238F-41AD-96B8-10E57CD10849}" type="slidenum">
              <a:rPr lang="en-US"/>
              <a:pPr>
                <a:defRPr/>
              </a:pPr>
              <a:t>‹#›</a:t>
            </a:fld>
            <a:endParaRPr lang="en-US" dirty="0"/>
          </a:p>
        </p:txBody>
      </p:sp>
    </p:spTree>
    <p:extLst>
      <p:ext uri="{BB962C8B-B14F-4D97-AF65-F5344CB8AC3E}">
        <p14:creationId xmlns:p14="http://schemas.microsoft.com/office/powerpoint/2010/main" val="3418628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4" name="Date Placeholder 9"/>
          <p:cNvSpPr>
            <a:spLocks noGrp="1"/>
          </p:cNvSpPr>
          <p:nvPr>
            <p:ph type="dt" sz="half" idx="10"/>
          </p:nvPr>
        </p:nvSpPr>
        <p:spPr/>
        <p:txBody>
          <a:bodyPr rtlCol="0"/>
          <a:lstStyle>
            <a:lvl1pPr fontAlgn="auto">
              <a:spcBef>
                <a:spcPts val="0"/>
              </a:spcBef>
              <a:spcAft>
                <a:spcPts val="0"/>
              </a:spcAft>
              <a:defRPr sz="1050" dirty="0">
                <a:solidFill>
                  <a:prstClr val="white">
                    <a:lumMod val="50000"/>
                  </a:prstClr>
                </a:solidFill>
                <a:latin typeface="Arial" charset="0"/>
                <a:ea typeface="ＭＳ Ｐゴシック" pitchFamily="-112" charset="-128"/>
                <a:cs typeface="+mn-cs"/>
              </a:defRPr>
            </a:lvl1pPr>
          </a:lstStyle>
          <a:p>
            <a:pPr>
              <a:defRPr/>
            </a:pPr>
            <a:r>
              <a:rPr lang="en-US" dirty="0"/>
              <a:t>October 2013</a:t>
            </a:r>
          </a:p>
        </p:txBody>
      </p:sp>
      <p:sp>
        <p:nvSpPr>
          <p:cNvPr id="6" name="Slide Number Placeholder 10"/>
          <p:cNvSpPr>
            <a:spLocks noGrp="1"/>
          </p:cNvSpPr>
          <p:nvPr>
            <p:ph type="sldNum" sz="quarter" idx="11"/>
          </p:nvPr>
        </p:nvSpPr>
        <p:spPr/>
        <p:txBody>
          <a:bodyPr/>
          <a:lstStyle>
            <a:lvl1pPr>
              <a:defRPr>
                <a:solidFill>
                  <a:srgbClr val="7F7F7F"/>
                </a:solidFill>
              </a:defRPr>
            </a:lvl1pPr>
          </a:lstStyle>
          <a:p>
            <a:pPr>
              <a:defRPr/>
            </a:pPr>
            <a:fld id="{E1188BCD-9587-4BC7-926F-AF696E63FC8C}" type="slidenum">
              <a:rPr lang="en-US"/>
              <a:pPr>
                <a:defRPr/>
              </a:pPr>
              <a:t>‹#›</a:t>
            </a:fld>
            <a:endParaRPr lang="en-US" dirty="0"/>
          </a:p>
        </p:txBody>
      </p:sp>
      <p:sp>
        <p:nvSpPr>
          <p:cNvPr id="7" name="Footer Placeholder 1"/>
          <p:cNvSpPr>
            <a:spLocks noGrp="1"/>
          </p:cNvSpPr>
          <p:nvPr>
            <p:ph type="ftr" sz="quarter" idx="12"/>
          </p:nvPr>
        </p:nvSpPr>
        <p:spPr>
          <a:xfrm>
            <a:off x="3124200" y="6356350"/>
            <a:ext cx="2895600" cy="365125"/>
          </a:xfrm>
          <a:prstGeom prst="rect">
            <a:avLst/>
          </a:prstGeom>
        </p:spPr>
        <p:txBody>
          <a:bodyPr/>
          <a:lstStyle>
            <a:lvl1pPr>
              <a:defRPr dirty="0">
                <a:solidFill>
                  <a:prstClr val="white">
                    <a:lumMod val="50000"/>
                  </a:prstClr>
                </a:solidFill>
                <a:latin typeface="Arial" charset="0"/>
                <a:ea typeface="ＭＳ Ｐゴシック" pitchFamily="34" charset="-128"/>
                <a:cs typeface="+mn-cs"/>
              </a:defRPr>
            </a:lvl1pPr>
          </a:lstStyle>
          <a:p>
            <a:pPr>
              <a:defRPr/>
            </a:pPr>
            <a:endParaRPr lang="en-US" dirty="0"/>
          </a:p>
        </p:txBody>
      </p:sp>
    </p:spTree>
    <p:extLst>
      <p:ext uri="{BB962C8B-B14F-4D97-AF65-F5344CB8AC3E}">
        <p14:creationId xmlns:p14="http://schemas.microsoft.com/office/powerpoint/2010/main" val="368354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8E9CB363-9465-449A-AC41-5D52BA78039B}"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BC9898F5-D832-4133-969D-948463E380FC}" type="slidenum">
              <a:rPr lang="en-US"/>
              <a:pPr>
                <a:defRPr/>
              </a:pPr>
              <a:t>‹#›</a:t>
            </a:fld>
            <a:endParaRPr lang="en-US" dirty="0"/>
          </a:p>
        </p:txBody>
      </p:sp>
    </p:spTree>
    <p:extLst>
      <p:ext uri="{BB962C8B-B14F-4D97-AF65-F5344CB8AC3E}">
        <p14:creationId xmlns:p14="http://schemas.microsoft.com/office/powerpoint/2010/main" val="3940136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dirty="0" smtClean="0"/>
              <a:t>5 September 2014</a:t>
            </a:r>
            <a:endParaRPr lang="en-US" dirty="0"/>
          </a:p>
        </p:txBody>
      </p:sp>
    </p:spTree>
    <p:extLst>
      <p:ext uri="{BB962C8B-B14F-4D97-AF65-F5344CB8AC3E}">
        <p14:creationId xmlns:p14="http://schemas.microsoft.com/office/powerpoint/2010/main" val="213705822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50858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349393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614499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8768543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8E9CB363-9465-449A-AC41-5D52BA78039B}"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BC9898F5-D832-4133-969D-948463E380FC}" type="slidenum">
              <a:rPr lang="en-US"/>
              <a:pPr>
                <a:defRPr/>
              </a:pPr>
              <a:t>‹#›</a:t>
            </a:fld>
            <a:endParaRPr lang="en-US" dirty="0"/>
          </a:p>
        </p:txBody>
      </p:sp>
    </p:spTree>
    <p:extLst>
      <p:ext uri="{BB962C8B-B14F-4D97-AF65-F5344CB8AC3E}">
        <p14:creationId xmlns:p14="http://schemas.microsoft.com/office/powerpoint/2010/main" val="2165082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49D733D1-BDE0-4A38-A358-65EA764D795D}"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59D8A69-FFD2-4CEF-A90F-B2845B2DFB2D}" type="slidenum">
              <a:rPr lang="en-US"/>
              <a:pPr>
                <a:defRPr/>
              </a:pPr>
              <a:t>‹#›</a:t>
            </a:fld>
            <a:endParaRPr lang="en-US" dirty="0"/>
          </a:p>
        </p:txBody>
      </p:sp>
    </p:spTree>
    <p:extLst>
      <p:ext uri="{BB962C8B-B14F-4D97-AF65-F5344CB8AC3E}">
        <p14:creationId xmlns:p14="http://schemas.microsoft.com/office/powerpoint/2010/main" val="2101815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A20C750B-3FE2-4E7A-A698-EF5EC247FE81}"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B3469D9-F2C8-4461-BF7B-4341C4F532F2}" type="slidenum">
              <a:rPr lang="en-US"/>
              <a:pPr>
                <a:defRPr/>
              </a:pPr>
              <a:t>‹#›</a:t>
            </a:fld>
            <a:endParaRPr lang="en-US" dirty="0"/>
          </a:p>
        </p:txBody>
      </p:sp>
    </p:spTree>
    <p:extLst>
      <p:ext uri="{BB962C8B-B14F-4D97-AF65-F5344CB8AC3E}">
        <p14:creationId xmlns:p14="http://schemas.microsoft.com/office/powerpoint/2010/main" val="1903973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65F0523-7D4A-4236-B05D-30A994AF594C}" type="datetime1">
              <a:rPr lang="en-US" smtClean="0"/>
              <a:pPr>
                <a:defRPr/>
              </a:pPr>
              <a:t>1/16/15</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FC22FED3-C55E-494F-8E4C-CD22EE8BC565}" type="slidenum">
              <a:rPr lang="en-US"/>
              <a:pPr>
                <a:defRPr/>
              </a:pPr>
              <a:t>‹#›</a:t>
            </a:fld>
            <a:endParaRPr lang="en-US" dirty="0"/>
          </a:p>
        </p:txBody>
      </p:sp>
    </p:spTree>
    <p:extLst>
      <p:ext uri="{BB962C8B-B14F-4D97-AF65-F5344CB8AC3E}">
        <p14:creationId xmlns:p14="http://schemas.microsoft.com/office/powerpoint/2010/main" val="1981827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4228BCF-9283-4289-83F1-66F5619B1173}" type="datetime1">
              <a:rPr lang="en-US" smtClean="0"/>
              <a:pPr>
                <a:defRPr/>
              </a:pPr>
              <a:t>1/16/15</a:t>
            </a:fld>
            <a:endParaRPr lang="en-US" dirty="0"/>
          </a:p>
        </p:txBody>
      </p:sp>
      <p:sp>
        <p:nvSpPr>
          <p:cNvPr id="8" name="Slide Number Placeholder 10"/>
          <p:cNvSpPr>
            <a:spLocks noGrp="1"/>
          </p:cNvSpPr>
          <p:nvPr>
            <p:ph type="sldNum" sz="quarter" idx="11"/>
          </p:nvPr>
        </p:nvSpPr>
        <p:spPr/>
        <p:txBody>
          <a:bodyPr/>
          <a:lstStyle>
            <a:lvl1pPr>
              <a:defRPr/>
            </a:lvl1pPr>
          </a:lstStyle>
          <a:p>
            <a:pPr>
              <a:defRPr/>
            </a:pPr>
            <a:fld id="{9FEF0635-40D2-4C40-B6FD-A18F6A0D0BF3}" type="slidenum">
              <a:rPr lang="en-US"/>
              <a:pPr>
                <a:defRPr/>
              </a:pPr>
              <a:t>‹#›</a:t>
            </a:fld>
            <a:endParaRPr lang="en-US" dirty="0"/>
          </a:p>
        </p:txBody>
      </p:sp>
    </p:spTree>
    <p:extLst>
      <p:ext uri="{BB962C8B-B14F-4D97-AF65-F5344CB8AC3E}">
        <p14:creationId xmlns:p14="http://schemas.microsoft.com/office/powerpoint/2010/main" val="150891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49D733D1-BDE0-4A38-A358-65EA764D795D}"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59D8A69-FFD2-4CEF-A90F-B2845B2DFB2D}" type="slidenum">
              <a:rPr lang="en-US"/>
              <a:pPr>
                <a:defRPr/>
              </a:pPr>
              <a:t>‹#›</a:t>
            </a:fld>
            <a:endParaRPr lang="en-US" dirty="0"/>
          </a:p>
        </p:txBody>
      </p:sp>
    </p:spTree>
    <p:extLst>
      <p:ext uri="{BB962C8B-B14F-4D97-AF65-F5344CB8AC3E}">
        <p14:creationId xmlns:p14="http://schemas.microsoft.com/office/powerpoint/2010/main" val="1329440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08D8995-ABFB-4AC8-99BB-04DB6CE8B320}" type="datetime1">
              <a:rPr lang="en-US" smtClean="0"/>
              <a:pPr>
                <a:defRPr/>
              </a:pPr>
              <a:t>1/16/15</a:t>
            </a:fld>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C1B02A1A-1AF0-42E4-BFD0-E6EBD4DD65F3}" type="slidenum">
              <a:rPr lang="en-US"/>
              <a:pPr>
                <a:defRPr/>
              </a:pPr>
              <a:t>‹#›</a:t>
            </a:fld>
            <a:endParaRPr lang="en-US" dirty="0"/>
          </a:p>
        </p:txBody>
      </p:sp>
    </p:spTree>
    <p:extLst>
      <p:ext uri="{BB962C8B-B14F-4D97-AF65-F5344CB8AC3E}">
        <p14:creationId xmlns:p14="http://schemas.microsoft.com/office/powerpoint/2010/main" val="1570531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946BFD2-BB66-486B-9BD7-94AE7DB6212D}" type="datetime1">
              <a:rPr lang="en-US" smtClean="0"/>
              <a:pPr>
                <a:defRPr/>
              </a:pPr>
              <a:t>1/16/15</a:t>
            </a:fld>
            <a:endParaRPr lang="en-US" dirty="0"/>
          </a:p>
        </p:txBody>
      </p:sp>
      <p:sp>
        <p:nvSpPr>
          <p:cNvPr id="3" name="Slide Number Placeholder 10"/>
          <p:cNvSpPr>
            <a:spLocks noGrp="1"/>
          </p:cNvSpPr>
          <p:nvPr>
            <p:ph type="sldNum" sz="quarter" idx="11"/>
          </p:nvPr>
        </p:nvSpPr>
        <p:spPr/>
        <p:txBody>
          <a:bodyPr/>
          <a:lstStyle>
            <a:lvl1pPr>
              <a:defRPr/>
            </a:lvl1pPr>
          </a:lstStyle>
          <a:p>
            <a:pPr>
              <a:defRPr/>
            </a:pPr>
            <a:fld id="{F3E05B27-2794-48DC-AC87-1D28C8363B89}" type="slidenum">
              <a:rPr lang="en-US"/>
              <a:pPr>
                <a:defRPr/>
              </a:pPr>
              <a:t>‹#›</a:t>
            </a:fld>
            <a:endParaRPr lang="en-US" dirty="0"/>
          </a:p>
        </p:txBody>
      </p:sp>
    </p:spTree>
    <p:extLst>
      <p:ext uri="{BB962C8B-B14F-4D97-AF65-F5344CB8AC3E}">
        <p14:creationId xmlns:p14="http://schemas.microsoft.com/office/powerpoint/2010/main" val="2727381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5A2C6E51-2102-4393-B11E-107CFE72532A}" type="datetime1">
              <a:rPr lang="en-US" smtClean="0"/>
              <a:pPr>
                <a:defRPr/>
              </a:pPr>
              <a:t>1/16/15</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6B2F37A6-19E2-42D5-9135-5A8876F20BA4}" type="slidenum">
              <a:rPr lang="en-US"/>
              <a:pPr>
                <a:defRPr/>
              </a:pPr>
              <a:t>‹#›</a:t>
            </a:fld>
            <a:endParaRPr lang="en-US" dirty="0"/>
          </a:p>
        </p:txBody>
      </p:sp>
    </p:spTree>
    <p:extLst>
      <p:ext uri="{BB962C8B-B14F-4D97-AF65-F5344CB8AC3E}">
        <p14:creationId xmlns:p14="http://schemas.microsoft.com/office/powerpoint/2010/main" val="3256751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1FAC3764-2B63-4B47-AB3C-02C36D7AE4A1}" type="datetime1">
              <a:rPr lang="en-US" smtClean="0"/>
              <a:pPr>
                <a:defRPr/>
              </a:pPr>
              <a:t>1/16/15</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C9C90A02-5633-40CB-A69B-692581DB1F7A}" type="slidenum">
              <a:rPr lang="en-US"/>
              <a:pPr>
                <a:defRPr/>
              </a:pPr>
              <a:t>‹#›</a:t>
            </a:fld>
            <a:endParaRPr lang="en-US" dirty="0"/>
          </a:p>
        </p:txBody>
      </p:sp>
    </p:spTree>
    <p:extLst>
      <p:ext uri="{BB962C8B-B14F-4D97-AF65-F5344CB8AC3E}">
        <p14:creationId xmlns:p14="http://schemas.microsoft.com/office/powerpoint/2010/main" val="21354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35B03F94-7C32-455A-8AAD-0E2BA19D6BCF}"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285ED4BB-EF13-4722-ACD8-DB4293F022B1}" type="slidenum">
              <a:rPr lang="en-US"/>
              <a:pPr>
                <a:defRPr/>
              </a:pPr>
              <a:t>‹#›</a:t>
            </a:fld>
            <a:endParaRPr lang="en-US" dirty="0"/>
          </a:p>
        </p:txBody>
      </p:sp>
    </p:spTree>
    <p:extLst>
      <p:ext uri="{BB962C8B-B14F-4D97-AF65-F5344CB8AC3E}">
        <p14:creationId xmlns:p14="http://schemas.microsoft.com/office/powerpoint/2010/main" val="2830099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7E00812-174D-45CE-89FD-BAA792819579}"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690F385-B5D1-4505-A3E8-B103A3987505}" type="slidenum">
              <a:rPr lang="en-US"/>
              <a:pPr>
                <a:defRPr/>
              </a:pPr>
              <a:t>‹#›</a:t>
            </a:fld>
            <a:endParaRPr lang="en-US" dirty="0"/>
          </a:p>
        </p:txBody>
      </p:sp>
    </p:spTree>
    <p:extLst>
      <p:ext uri="{BB962C8B-B14F-4D97-AF65-F5344CB8AC3E}">
        <p14:creationId xmlns:p14="http://schemas.microsoft.com/office/powerpoint/2010/main" val="91881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6275" y="200025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20002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5" y="41338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2795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001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067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0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A20C750B-3FE2-4E7A-A698-EF5EC247FE81}" type="datetime1">
              <a:rPr lang="en-US" smtClean="0"/>
              <a:pPr>
                <a:defRPr/>
              </a:pPr>
              <a:t>1/16/15</a:t>
            </a:fld>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B3469D9-F2C8-4461-BF7B-4341C4F532F2}" type="slidenum">
              <a:rPr lang="en-US"/>
              <a:pPr>
                <a:defRPr/>
              </a:pPr>
              <a:t>‹#›</a:t>
            </a:fld>
            <a:endParaRPr lang="en-US" dirty="0"/>
          </a:p>
        </p:txBody>
      </p:sp>
    </p:spTree>
    <p:extLst>
      <p:ext uri="{BB962C8B-B14F-4D97-AF65-F5344CB8AC3E}">
        <p14:creationId xmlns:p14="http://schemas.microsoft.com/office/powerpoint/2010/main" val="36330826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12"/>
          </p:nvPr>
        </p:nvSpPr>
        <p:spPr>
          <a:xfrm>
            <a:off x="1219200" y="6246813"/>
            <a:ext cx="3124200" cy="365125"/>
          </a:xfrm>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fld id="{48FF1C9A-9AB1-4405-BB82-9A596037D845}" type="datetime1">
              <a:rPr lang="en-US" smtClean="0"/>
              <a:pPr>
                <a:defRPr/>
              </a:pPr>
              <a:t>1/16/15</a:t>
            </a:fld>
            <a:endParaRPr lang="en-US" dirty="0"/>
          </a:p>
        </p:txBody>
      </p:sp>
      <p:sp>
        <p:nvSpPr>
          <p:cNvPr id="8" name="Slide Number Placeholder 2"/>
          <p:cNvSpPr>
            <a:spLocks noGrp="1"/>
          </p:cNvSpPr>
          <p:nvPr>
            <p:ph type="sldNum" sz="quarter" idx="13"/>
          </p:nvPr>
        </p:nvSpPr>
        <p:spPr>
          <a:xfrm>
            <a:off x="533400" y="6246813"/>
            <a:ext cx="685800" cy="365125"/>
          </a:xfrm>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fld id="{E7F96D90-238F-41AD-96B8-10E57CD10849}" type="slidenum">
              <a:rPr lang="en-US"/>
              <a:pPr>
                <a:defRPr/>
              </a:pPr>
              <a:t>‹#›</a:t>
            </a:fld>
            <a:endParaRPr lang="en-US" dirty="0"/>
          </a:p>
        </p:txBody>
      </p:sp>
    </p:spTree>
    <p:extLst>
      <p:ext uri="{BB962C8B-B14F-4D97-AF65-F5344CB8AC3E}">
        <p14:creationId xmlns:p14="http://schemas.microsoft.com/office/powerpoint/2010/main" val="3803080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78532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BC9898F5-D832-4133-969D-948463E380FC}" type="slidenum">
              <a:rPr lang="en-US"/>
              <a:pPr>
                <a:defRPr/>
              </a:pPr>
              <a:t>‹#›</a:t>
            </a:fld>
            <a:endParaRPr lang="en-US" dirty="0"/>
          </a:p>
        </p:txBody>
      </p:sp>
    </p:spTree>
    <p:extLst>
      <p:ext uri="{BB962C8B-B14F-4D97-AF65-F5344CB8AC3E}">
        <p14:creationId xmlns:p14="http://schemas.microsoft.com/office/powerpoint/2010/main" val="2379003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59D8A69-FFD2-4CEF-A90F-B2845B2DFB2D}" type="slidenum">
              <a:rPr lang="en-US"/>
              <a:pPr>
                <a:defRPr/>
              </a:pPr>
              <a:t>‹#›</a:t>
            </a:fld>
            <a:endParaRPr lang="en-US" dirty="0"/>
          </a:p>
        </p:txBody>
      </p:sp>
    </p:spTree>
    <p:extLst>
      <p:ext uri="{BB962C8B-B14F-4D97-AF65-F5344CB8AC3E}">
        <p14:creationId xmlns:p14="http://schemas.microsoft.com/office/powerpoint/2010/main" val="3250410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B3469D9-F2C8-4461-BF7B-4341C4F532F2}" type="slidenum">
              <a:rPr lang="en-US"/>
              <a:pPr>
                <a:defRPr/>
              </a:pPr>
              <a:t>‹#›</a:t>
            </a:fld>
            <a:endParaRPr lang="en-US" dirty="0"/>
          </a:p>
        </p:txBody>
      </p:sp>
    </p:spTree>
    <p:extLst>
      <p:ext uri="{BB962C8B-B14F-4D97-AF65-F5344CB8AC3E}">
        <p14:creationId xmlns:p14="http://schemas.microsoft.com/office/powerpoint/2010/main" val="314013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FC22FED3-C55E-494F-8E4C-CD22EE8BC565}" type="slidenum">
              <a:rPr lang="en-US"/>
              <a:pPr>
                <a:defRPr/>
              </a:pPr>
              <a:t>‹#›</a:t>
            </a:fld>
            <a:endParaRPr lang="en-US" dirty="0"/>
          </a:p>
        </p:txBody>
      </p:sp>
    </p:spTree>
    <p:extLst>
      <p:ext uri="{BB962C8B-B14F-4D97-AF65-F5344CB8AC3E}">
        <p14:creationId xmlns:p14="http://schemas.microsoft.com/office/powerpoint/2010/main" val="474520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8" name="Slide Number Placeholder 10"/>
          <p:cNvSpPr>
            <a:spLocks noGrp="1"/>
          </p:cNvSpPr>
          <p:nvPr>
            <p:ph type="sldNum" sz="quarter" idx="11"/>
          </p:nvPr>
        </p:nvSpPr>
        <p:spPr/>
        <p:txBody>
          <a:bodyPr/>
          <a:lstStyle>
            <a:lvl1pPr>
              <a:defRPr/>
            </a:lvl1pPr>
          </a:lstStyle>
          <a:p>
            <a:pPr>
              <a:defRPr/>
            </a:pPr>
            <a:fld id="{9FEF0635-40D2-4C40-B6FD-A18F6A0D0BF3}" type="slidenum">
              <a:rPr lang="en-US"/>
              <a:pPr>
                <a:defRPr/>
              </a:pPr>
              <a:t>‹#›</a:t>
            </a:fld>
            <a:endParaRPr lang="en-US" dirty="0"/>
          </a:p>
        </p:txBody>
      </p:sp>
    </p:spTree>
    <p:extLst>
      <p:ext uri="{BB962C8B-B14F-4D97-AF65-F5344CB8AC3E}">
        <p14:creationId xmlns:p14="http://schemas.microsoft.com/office/powerpoint/2010/main" val="3663822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C1B02A1A-1AF0-42E4-BFD0-E6EBD4DD65F3}" type="slidenum">
              <a:rPr lang="en-US"/>
              <a:pPr>
                <a:defRPr/>
              </a:pPr>
              <a:t>‹#›</a:t>
            </a:fld>
            <a:endParaRPr lang="en-US" dirty="0"/>
          </a:p>
        </p:txBody>
      </p:sp>
    </p:spTree>
    <p:extLst>
      <p:ext uri="{BB962C8B-B14F-4D97-AF65-F5344CB8AC3E}">
        <p14:creationId xmlns:p14="http://schemas.microsoft.com/office/powerpoint/2010/main" val="3401518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3" name="Slide Number Placeholder 10"/>
          <p:cNvSpPr>
            <a:spLocks noGrp="1"/>
          </p:cNvSpPr>
          <p:nvPr>
            <p:ph type="sldNum" sz="quarter" idx="11"/>
          </p:nvPr>
        </p:nvSpPr>
        <p:spPr/>
        <p:txBody>
          <a:bodyPr/>
          <a:lstStyle>
            <a:lvl1pPr>
              <a:defRPr/>
            </a:lvl1pPr>
          </a:lstStyle>
          <a:p>
            <a:pPr>
              <a:defRPr/>
            </a:pPr>
            <a:fld id="{F3E05B27-2794-48DC-AC87-1D28C8363B89}" type="slidenum">
              <a:rPr lang="en-US"/>
              <a:pPr>
                <a:defRPr/>
              </a:pPr>
              <a:t>‹#›</a:t>
            </a:fld>
            <a:endParaRPr lang="en-US" dirty="0"/>
          </a:p>
        </p:txBody>
      </p:sp>
    </p:spTree>
    <p:extLst>
      <p:ext uri="{BB962C8B-B14F-4D97-AF65-F5344CB8AC3E}">
        <p14:creationId xmlns:p14="http://schemas.microsoft.com/office/powerpoint/2010/main" val="32112086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6B2F37A6-19E2-42D5-9135-5A8876F20BA4}" type="slidenum">
              <a:rPr lang="en-US"/>
              <a:pPr>
                <a:defRPr/>
              </a:pPr>
              <a:t>‹#›</a:t>
            </a:fld>
            <a:endParaRPr lang="en-US" dirty="0"/>
          </a:p>
        </p:txBody>
      </p:sp>
    </p:spTree>
    <p:extLst>
      <p:ext uri="{BB962C8B-B14F-4D97-AF65-F5344CB8AC3E}">
        <p14:creationId xmlns:p14="http://schemas.microsoft.com/office/powerpoint/2010/main" val="418901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65F0523-7D4A-4236-B05D-30A994AF594C}" type="datetime1">
              <a:rPr lang="en-US" smtClean="0"/>
              <a:pPr>
                <a:defRPr/>
              </a:pPr>
              <a:t>1/16/15</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FC22FED3-C55E-494F-8E4C-CD22EE8BC565}" type="slidenum">
              <a:rPr lang="en-US"/>
              <a:pPr>
                <a:defRPr/>
              </a:pPr>
              <a:t>‹#›</a:t>
            </a:fld>
            <a:endParaRPr lang="en-US" dirty="0"/>
          </a:p>
        </p:txBody>
      </p:sp>
    </p:spTree>
    <p:extLst>
      <p:ext uri="{BB962C8B-B14F-4D97-AF65-F5344CB8AC3E}">
        <p14:creationId xmlns:p14="http://schemas.microsoft.com/office/powerpoint/2010/main" val="1898119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C9C90A02-5633-40CB-A69B-692581DB1F7A}" type="slidenum">
              <a:rPr lang="en-US"/>
              <a:pPr>
                <a:defRPr/>
              </a:pPr>
              <a:t>‹#›</a:t>
            </a:fld>
            <a:endParaRPr lang="en-US" dirty="0"/>
          </a:p>
        </p:txBody>
      </p:sp>
    </p:spTree>
    <p:extLst>
      <p:ext uri="{BB962C8B-B14F-4D97-AF65-F5344CB8AC3E}">
        <p14:creationId xmlns:p14="http://schemas.microsoft.com/office/powerpoint/2010/main" val="798510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285ED4BB-EF13-4722-ACD8-DB4293F022B1}" type="slidenum">
              <a:rPr lang="en-US"/>
              <a:pPr>
                <a:defRPr/>
              </a:pPr>
              <a:t>‹#›</a:t>
            </a:fld>
            <a:endParaRPr lang="en-US" dirty="0"/>
          </a:p>
        </p:txBody>
      </p:sp>
    </p:spTree>
    <p:extLst>
      <p:ext uri="{BB962C8B-B14F-4D97-AF65-F5344CB8AC3E}">
        <p14:creationId xmlns:p14="http://schemas.microsoft.com/office/powerpoint/2010/main" val="2607335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smtClean="0"/>
              <a:t>19 December 2014</a:t>
            </a: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4690F385-B5D1-4505-A3E8-B103A3987505}" type="slidenum">
              <a:rPr lang="en-US"/>
              <a:pPr>
                <a:defRPr/>
              </a:pPr>
              <a:t>‹#›</a:t>
            </a:fld>
            <a:endParaRPr lang="en-US" dirty="0"/>
          </a:p>
        </p:txBody>
      </p:sp>
    </p:spTree>
    <p:extLst>
      <p:ext uri="{BB962C8B-B14F-4D97-AF65-F5344CB8AC3E}">
        <p14:creationId xmlns:p14="http://schemas.microsoft.com/office/powerpoint/2010/main" val="7646834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6275" y="200025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20002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5" y="41338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6692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183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92125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248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66889" y="197555"/>
            <a:ext cx="8381999" cy="1030112"/>
          </a:xfrm>
          <a:prstGeom prst="rect">
            <a:avLst/>
          </a:prstGeom>
        </p:spPr>
        <p:txBody>
          <a:bodyPr/>
          <a:lstStyle>
            <a:lvl1pPr algn="l">
              <a:defRPr sz="3200" b="1">
                <a:solidFill>
                  <a:schemeClr val="bg1"/>
                </a:solidFill>
                <a:latin typeface="Verdana"/>
                <a:cs typeface="Verdana"/>
              </a:defRPr>
            </a:lvl1pPr>
          </a:lstStyle>
          <a:p>
            <a:r>
              <a:rPr lang="en-US" smtClean="0"/>
              <a:t>Click to edit Master title style</a:t>
            </a:r>
            <a:endParaRPr lang="en-US" dirty="0"/>
          </a:p>
        </p:txBody>
      </p:sp>
      <p:sp>
        <p:nvSpPr>
          <p:cNvPr id="7" name="Content Placeholder 3"/>
          <p:cNvSpPr>
            <a:spLocks noGrp="1"/>
          </p:cNvSpPr>
          <p:nvPr>
            <p:ph sz="half" idx="1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3"/>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18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Date Placeholder 1"/>
          <p:cNvSpPr>
            <a:spLocks noGrp="1"/>
          </p:cNvSpPr>
          <p:nvPr>
            <p:ph type="dt" sz="half" idx="12"/>
          </p:nvPr>
        </p:nvSpPr>
        <p:spPr>
          <a:xfrm>
            <a:off x="1219200" y="6246813"/>
            <a:ext cx="3124200" cy="365125"/>
          </a:xfrm>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r>
              <a:rPr lang="en-US" smtClean="0"/>
              <a:t>19 December 2014</a:t>
            </a:r>
            <a:endParaRPr lang="en-US" dirty="0"/>
          </a:p>
        </p:txBody>
      </p:sp>
      <p:sp>
        <p:nvSpPr>
          <p:cNvPr id="8" name="Slide Number Placeholder 2"/>
          <p:cNvSpPr>
            <a:spLocks noGrp="1"/>
          </p:cNvSpPr>
          <p:nvPr>
            <p:ph type="sldNum" sz="quarter" idx="13"/>
          </p:nvPr>
        </p:nvSpPr>
        <p:spPr>
          <a:xfrm>
            <a:off x="533400" y="6246813"/>
            <a:ext cx="685800" cy="365125"/>
          </a:xfrm>
        </p:spPr>
        <p:txBody>
          <a:bodyPr rtlCol="0"/>
          <a:lstStyle>
            <a:lvl1pPr defTabSz="914400" eaLnBrk="0" fontAlgn="base" hangingPunct="0">
              <a:spcBef>
                <a:spcPct val="0"/>
              </a:spcBef>
              <a:spcAft>
                <a:spcPct val="0"/>
              </a:spcAft>
              <a:defRPr sz="1050">
                <a:solidFill>
                  <a:prstClr val="black">
                    <a:tint val="75000"/>
                  </a:prstClr>
                </a:solidFill>
                <a:latin typeface="Arial" pitchFamily="34" charset="0"/>
                <a:ea typeface="ＭＳ Ｐゴシック" charset="-128"/>
              </a:defRPr>
            </a:lvl1pPr>
          </a:lstStyle>
          <a:p>
            <a:pPr>
              <a:defRPr/>
            </a:pPr>
            <a:fld id="{E7F96D90-238F-41AD-96B8-10E57CD10849}" type="slidenum">
              <a:rPr lang="en-US"/>
              <a:pPr>
                <a:defRPr/>
              </a:pPr>
              <a:t>‹#›</a:t>
            </a:fld>
            <a:endParaRPr lang="en-US" dirty="0"/>
          </a:p>
        </p:txBody>
      </p:sp>
    </p:spTree>
    <p:extLst>
      <p:ext uri="{BB962C8B-B14F-4D97-AF65-F5344CB8AC3E}">
        <p14:creationId xmlns:p14="http://schemas.microsoft.com/office/powerpoint/2010/main" val="171609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4228BCF-9283-4289-83F1-66F5619B1173}" type="datetime1">
              <a:rPr lang="en-US" smtClean="0"/>
              <a:pPr>
                <a:defRPr/>
              </a:pPr>
              <a:t>1/16/15</a:t>
            </a:fld>
            <a:endParaRPr lang="en-US" dirty="0"/>
          </a:p>
        </p:txBody>
      </p:sp>
      <p:sp>
        <p:nvSpPr>
          <p:cNvPr id="8" name="Slide Number Placeholder 10"/>
          <p:cNvSpPr>
            <a:spLocks noGrp="1"/>
          </p:cNvSpPr>
          <p:nvPr>
            <p:ph type="sldNum" sz="quarter" idx="11"/>
          </p:nvPr>
        </p:nvSpPr>
        <p:spPr/>
        <p:txBody>
          <a:bodyPr/>
          <a:lstStyle>
            <a:lvl1pPr>
              <a:defRPr/>
            </a:lvl1pPr>
          </a:lstStyle>
          <a:p>
            <a:pPr>
              <a:defRPr/>
            </a:pPr>
            <a:fld id="{9FEF0635-40D2-4C40-B6FD-A18F6A0D0BF3}" type="slidenum">
              <a:rPr lang="en-US"/>
              <a:pPr>
                <a:defRPr/>
              </a:pPr>
              <a:t>‹#›</a:t>
            </a:fld>
            <a:endParaRPr lang="en-US" dirty="0"/>
          </a:p>
        </p:txBody>
      </p:sp>
    </p:spTree>
    <p:extLst>
      <p:ext uri="{BB962C8B-B14F-4D97-AF65-F5344CB8AC3E}">
        <p14:creationId xmlns:p14="http://schemas.microsoft.com/office/powerpoint/2010/main" val="398995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08D8995-ABFB-4AC8-99BB-04DB6CE8B320}" type="datetime1">
              <a:rPr lang="en-US" smtClean="0"/>
              <a:pPr>
                <a:defRPr/>
              </a:pPr>
              <a:t>1/16/15</a:t>
            </a:fld>
            <a:endParaRPr lang="en-US" dirty="0"/>
          </a:p>
        </p:txBody>
      </p:sp>
      <p:sp>
        <p:nvSpPr>
          <p:cNvPr id="4" name="Slide Number Placeholder 10"/>
          <p:cNvSpPr>
            <a:spLocks noGrp="1"/>
          </p:cNvSpPr>
          <p:nvPr>
            <p:ph type="sldNum" sz="quarter" idx="11"/>
          </p:nvPr>
        </p:nvSpPr>
        <p:spPr/>
        <p:txBody>
          <a:bodyPr/>
          <a:lstStyle>
            <a:lvl1pPr>
              <a:defRPr/>
            </a:lvl1pPr>
          </a:lstStyle>
          <a:p>
            <a:pPr>
              <a:defRPr/>
            </a:pPr>
            <a:fld id="{C1B02A1A-1AF0-42E4-BFD0-E6EBD4DD65F3}" type="slidenum">
              <a:rPr lang="en-US"/>
              <a:pPr>
                <a:defRPr/>
              </a:pPr>
              <a:t>‹#›</a:t>
            </a:fld>
            <a:endParaRPr lang="en-US" dirty="0"/>
          </a:p>
        </p:txBody>
      </p:sp>
    </p:spTree>
    <p:extLst>
      <p:ext uri="{BB962C8B-B14F-4D97-AF65-F5344CB8AC3E}">
        <p14:creationId xmlns:p14="http://schemas.microsoft.com/office/powerpoint/2010/main" val="269945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946BFD2-BB66-486B-9BD7-94AE7DB6212D}" type="datetime1">
              <a:rPr lang="en-US" smtClean="0"/>
              <a:pPr>
                <a:defRPr/>
              </a:pPr>
              <a:t>1/16/15</a:t>
            </a:fld>
            <a:endParaRPr lang="en-US" dirty="0"/>
          </a:p>
        </p:txBody>
      </p:sp>
      <p:sp>
        <p:nvSpPr>
          <p:cNvPr id="3" name="Slide Number Placeholder 10"/>
          <p:cNvSpPr>
            <a:spLocks noGrp="1"/>
          </p:cNvSpPr>
          <p:nvPr>
            <p:ph type="sldNum" sz="quarter" idx="11"/>
          </p:nvPr>
        </p:nvSpPr>
        <p:spPr/>
        <p:txBody>
          <a:bodyPr/>
          <a:lstStyle>
            <a:lvl1pPr>
              <a:defRPr/>
            </a:lvl1pPr>
          </a:lstStyle>
          <a:p>
            <a:pPr>
              <a:defRPr/>
            </a:pPr>
            <a:fld id="{F3E05B27-2794-48DC-AC87-1D28C8363B89}" type="slidenum">
              <a:rPr lang="en-US"/>
              <a:pPr>
                <a:defRPr/>
              </a:pPr>
              <a:t>‹#›</a:t>
            </a:fld>
            <a:endParaRPr lang="en-US" dirty="0"/>
          </a:p>
        </p:txBody>
      </p:sp>
    </p:spTree>
    <p:extLst>
      <p:ext uri="{BB962C8B-B14F-4D97-AF65-F5344CB8AC3E}">
        <p14:creationId xmlns:p14="http://schemas.microsoft.com/office/powerpoint/2010/main" val="281486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5A2C6E51-2102-4393-B11E-107CFE72532A}" type="datetime1">
              <a:rPr lang="en-US" smtClean="0"/>
              <a:pPr>
                <a:defRPr/>
              </a:pPr>
              <a:t>1/16/15</a:t>
            </a:fld>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6B2F37A6-19E2-42D5-9135-5A8876F20BA4}" type="slidenum">
              <a:rPr lang="en-US"/>
              <a:pPr>
                <a:defRPr/>
              </a:pPr>
              <a:t>‹#›</a:t>
            </a:fld>
            <a:endParaRPr lang="en-US" dirty="0"/>
          </a:p>
        </p:txBody>
      </p:sp>
    </p:spTree>
    <p:extLst>
      <p:ext uri="{BB962C8B-B14F-4D97-AF65-F5344CB8AC3E}">
        <p14:creationId xmlns:p14="http://schemas.microsoft.com/office/powerpoint/2010/main" val="363528542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2.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9.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20" Type="http://schemas.openxmlformats.org/officeDocument/2006/relationships/image" Target="../media/image14.png"/><Relationship Id="rId21" Type="http://schemas.openxmlformats.org/officeDocument/2006/relationships/image" Target="../media/image3.png"/><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Relationship Id="rId14" Type="http://schemas.openxmlformats.org/officeDocument/2006/relationships/slideLayout" Target="../slideLayouts/slideLayout37.xml"/><Relationship Id="rId15" Type="http://schemas.openxmlformats.org/officeDocument/2006/relationships/slideLayout" Target="../slideLayouts/slideLayout38.xml"/><Relationship Id="rId16" Type="http://schemas.openxmlformats.org/officeDocument/2006/relationships/slideLayout" Target="../slideLayouts/slideLayout39.xml"/><Relationship Id="rId17" Type="http://schemas.openxmlformats.org/officeDocument/2006/relationships/slideLayout" Target="../slideLayouts/slideLayout40.xml"/><Relationship Id="rId18" Type="http://schemas.openxmlformats.org/officeDocument/2006/relationships/theme" Target="../theme/theme3.xml"/><Relationship Id="rId19" Type="http://schemas.openxmlformats.org/officeDocument/2006/relationships/image" Target="../media/image1.pn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50.xml"/><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slideLayout" Target="../slideLayouts/slideLayout55.xml"/><Relationship Id="rId16" Type="http://schemas.openxmlformats.org/officeDocument/2006/relationships/slideLayout" Target="../slideLayouts/slideLayout56.xml"/><Relationship Id="rId17" Type="http://schemas.openxmlformats.org/officeDocument/2006/relationships/slideLayout" Target="../slideLayouts/slideLayout57.xml"/><Relationship Id="rId18" Type="http://schemas.openxmlformats.org/officeDocument/2006/relationships/theme" Target="../theme/theme4.xml"/><Relationship Id="rId19" Type="http://schemas.openxmlformats.org/officeDocument/2006/relationships/image" Target="../media/image1.pn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fld id="{868C02DC-DE7D-427D-A06A-894CC4079A89}" type="datetime1">
              <a:rPr lang="en-US" smtClean="0"/>
              <a:pPr>
                <a:defRPr/>
              </a:pPr>
              <a:t>1/16/15</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fld id="{67947674-A5EF-4E96-974B-EEC8E2452841}" type="slidenum">
              <a:rPr lang="en-US"/>
              <a:pPr>
                <a:defRPr/>
              </a:pPr>
              <a:t>‹#›</a:t>
            </a:fld>
            <a:endParaRPr lang="en-US" dirty="0"/>
          </a:p>
        </p:txBody>
      </p:sp>
      <p:pic>
        <p:nvPicPr>
          <p:cNvPr id="1030" name="Picture 7" descr="IEEE_TAG_BLUE.png"/>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4092" r:id="rId1"/>
    <p:sldLayoutId id="2147494081" r:id="rId2"/>
    <p:sldLayoutId id="2147494082" r:id="rId3"/>
    <p:sldLayoutId id="2147494083" r:id="rId4"/>
    <p:sldLayoutId id="2147494084" r:id="rId5"/>
    <p:sldLayoutId id="2147494085" r:id="rId6"/>
    <p:sldLayoutId id="2147494086" r:id="rId7"/>
    <p:sldLayoutId id="2147494087" r:id="rId8"/>
    <p:sldLayoutId id="2147494088" r:id="rId9"/>
    <p:sldLayoutId id="2147494089" r:id="rId10"/>
    <p:sldLayoutId id="2147494090" r:id="rId11"/>
    <p:sldLayoutId id="2147494091" r:id="rId12"/>
    <p:sldLayoutId id="2147494093" r:id="rId13"/>
    <p:sldLayoutId id="2147494094" r:id="rId14"/>
    <p:sldLayoutId id="2147494095" r:id="rId15"/>
    <p:sldLayoutId id="2147494096" r:id="rId16"/>
    <p:sldLayoutId id="2147494097" r:id="rId17"/>
    <p:sldLayoutId id="2147494098" r:id="rId18"/>
    <p:sldLayoutId id="2147494102" r:id="rId19"/>
    <p:sldLayoutId id="2147494155" r:id="rId20"/>
  </p:sldLayoutIdLst>
  <p:hf hd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4"/>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fld id="{C14A721E-6FA0-43C8-8664-718C35C7D072}" type="datetime1">
              <a:rPr lang="en-US" smtClean="0"/>
              <a:pPr>
                <a:defRPr/>
              </a:pPr>
              <a:t>1/16/15</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fld id="{B7B32616-B2BC-4219-A343-5FFFD193B523}" type="slidenum">
              <a:rPr lang="en-US"/>
              <a:pPr>
                <a:defRPr/>
              </a:pPr>
              <a:t>‹#›</a:t>
            </a:fld>
            <a:endParaRPr lang="en-US" dirty="0"/>
          </a:p>
        </p:txBody>
      </p:sp>
      <p:pic>
        <p:nvPicPr>
          <p:cNvPr id="2054" name="Picture 7" descr="IEEE_TAG_BLU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4099" r:id="rId1"/>
    <p:sldLayoutId id="2147494100" r:id="rId2"/>
    <p:sldLayoutId id="2147494101" r:id="rId3"/>
  </p:sldLayoutIdLst>
  <p:hf hd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bg2"/>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fld id="{868C02DC-DE7D-427D-A06A-894CC4079A89}" type="datetime1">
              <a:rPr lang="en-US" smtClean="0"/>
              <a:pPr>
                <a:defRPr/>
              </a:pPr>
              <a:t>1/16/15</a:t>
            </a:fld>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fld id="{67947674-A5EF-4E96-974B-EEC8E2452841}" type="slidenum">
              <a:rPr lang="en-US"/>
              <a:pPr>
                <a:defRPr/>
              </a:pPr>
              <a:t>‹#›</a:t>
            </a:fld>
            <a:endParaRPr lang="en-US" dirty="0"/>
          </a:p>
        </p:txBody>
      </p:sp>
      <p:pic>
        <p:nvPicPr>
          <p:cNvPr id="1030" name="Picture 7" descr="IEEE_TAG_BLUE.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6605"/>
      </p:ext>
    </p:extLst>
  </p:cSld>
  <p:clrMap bg1="lt1" tx1="dk1" bg2="lt2" tx2="dk2" accent1="accent1" accent2="accent2" accent3="accent3" accent4="accent4" accent5="accent5" accent6="accent6" hlink="hlink" folHlink="folHlink"/>
  <p:sldLayoutIdLst>
    <p:sldLayoutId id="2147494104" r:id="rId1"/>
    <p:sldLayoutId id="2147494105" r:id="rId2"/>
    <p:sldLayoutId id="2147494106" r:id="rId3"/>
    <p:sldLayoutId id="2147494107" r:id="rId4"/>
    <p:sldLayoutId id="2147494108" r:id="rId5"/>
    <p:sldLayoutId id="2147494109" r:id="rId6"/>
    <p:sldLayoutId id="2147494110" r:id="rId7"/>
    <p:sldLayoutId id="2147494111" r:id="rId8"/>
    <p:sldLayoutId id="2147494112" r:id="rId9"/>
    <p:sldLayoutId id="2147494113" r:id="rId10"/>
    <p:sldLayoutId id="2147494114" r:id="rId11"/>
    <p:sldLayoutId id="2147494115" r:id="rId12"/>
    <p:sldLayoutId id="2147494116" r:id="rId13"/>
    <p:sldLayoutId id="2147494117" r:id="rId14"/>
    <p:sldLayoutId id="2147494118" r:id="rId15"/>
    <p:sldLayoutId id="2147494119" r:id="rId16"/>
    <p:sldLayoutId id="2147494120" r:id="rId17"/>
  </p:sldLayoutIdLst>
  <p:hf hd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1"/>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r>
              <a:rPr lang="en-US" smtClean="0"/>
              <a:t>19 December 2014</a:t>
            </a:r>
            <a:endParaRPr lang="en-US" dirty="0"/>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ea typeface="ＭＳ Ｐゴシック" pitchFamily="-112" charset="-128"/>
              </a:defRPr>
            </a:lvl1pPr>
          </a:lstStyle>
          <a:p>
            <a:pPr>
              <a:defRPr/>
            </a:pPr>
            <a:fld id="{67947674-A5EF-4E96-974B-EEC8E2452841}" type="slidenum">
              <a:rPr lang="en-US"/>
              <a:pPr>
                <a:defRPr/>
              </a:pPr>
              <a:t>‹#›</a:t>
            </a:fld>
            <a:endParaRPr lang="en-US" dirty="0"/>
          </a:p>
        </p:txBody>
      </p:sp>
      <p:pic>
        <p:nvPicPr>
          <p:cNvPr id="1030" name="Picture 7" descr="IEEE_TAG_BLUE.png"/>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87663"/>
      </p:ext>
    </p:extLst>
  </p:cSld>
  <p:clrMap bg1="lt1" tx1="dk1" bg2="lt2" tx2="dk2" accent1="accent1" accent2="accent2" accent3="accent3" accent4="accent4" accent5="accent5" accent6="accent6" hlink="hlink" folHlink="folHlink"/>
  <p:sldLayoutIdLst>
    <p:sldLayoutId id="2147494157" r:id="rId1"/>
    <p:sldLayoutId id="2147494158" r:id="rId2"/>
    <p:sldLayoutId id="2147494159" r:id="rId3"/>
    <p:sldLayoutId id="2147494160" r:id="rId4"/>
    <p:sldLayoutId id="2147494161" r:id="rId5"/>
    <p:sldLayoutId id="2147494162" r:id="rId6"/>
    <p:sldLayoutId id="2147494163" r:id="rId7"/>
    <p:sldLayoutId id="2147494164" r:id="rId8"/>
    <p:sldLayoutId id="2147494165" r:id="rId9"/>
    <p:sldLayoutId id="2147494166" r:id="rId10"/>
    <p:sldLayoutId id="2147494167" r:id="rId11"/>
    <p:sldLayoutId id="2147494168" r:id="rId12"/>
    <p:sldLayoutId id="2147494169" r:id="rId13"/>
    <p:sldLayoutId id="2147494170" r:id="rId14"/>
    <p:sldLayoutId id="2147494171" r:id="rId15"/>
    <p:sldLayoutId id="2147494172" r:id="rId16"/>
    <p:sldLayoutId id="2147494173" r:id="rId17"/>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1"/>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rgbClr val="595959"/>
        </a:buClr>
        <a:buFont typeface="Wingdings" pitchFamily="2" charset="2"/>
        <a:buChar char="§"/>
        <a:defRPr>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gif"/><Relationship Id="rId8" Type="http://schemas.openxmlformats.org/officeDocument/2006/relationships/image" Target="../media/image20.png"/><Relationship Id="rId9" Type="http://schemas.openxmlformats.org/officeDocument/2006/relationships/image" Target="../media/image21.jpe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0.png"/><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jpg"/><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19.gif"/><Relationship Id="rId13" Type="http://schemas.openxmlformats.org/officeDocument/2006/relationships/image" Target="../media/image21.jpeg"/><Relationship Id="rId14"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5.emf"/><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5.png"/><Relationship Id="rId5" Type="http://schemas.openxmlformats.org/officeDocument/2006/relationships/hyperlink" Target="http://theinstitute.ieee.org/ieee-roundup/opinions/ieee-roundup/whats-next-for-computers-after-moores-law-ends" TargetMode="External"/><Relationship Id="rId6" Type="http://schemas.openxmlformats.org/officeDocument/2006/relationships/hyperlink" Target="http://rjlipton.wordpress.com/2014/10/27/rebooting-computing/" TargetMode="External"/><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png"/><Relationship Id="rId3"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martcities.ieee.org/news-bulletin/december-11-2014/editorial.html" TargetMode="External"/><Relationship Id="rId5" Type="http://schemas.openxmlformats.org/officeDocument/2006/relationships/hyperlink" Target="http://smartcities.ieee.org/news-bulletin/december-11-2014/ieee-smart-cities-forum-2014.html" TargetMode="External"/><Relationship Id="rId6" Type="http://schemas.openxmlformats.org/officeDocument/2006/relationships/hyperlink" Target="http://smartcities.ieee.org/news-bulletin/december-11-2014/the-ieee-smart-cities-initiative-in-trento-italy.html" TargetMode="External"/><Relationship Id="rId7" Type="http://schemas.openxmlformats.org/officeDocument/2006/relationships/hyperlink" Target="http://smartcities.ieee.org/news-bulletin/december-11-2014/smart-city-is-technology-in-step-with-the-culture.html" TargetMode="External"/><Relationship Id="rId8" Type="http://schemas.openxmlformats.org/officeDocument/2006/relationships/image" Target="../media/image37.jpg"/><Relationship Id="rId9" Type="http://schemas.openxmlformats.org/officeDocument/2006/relationships/image" Target="../media/image38.jp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0.jpeg"/><Relationship Id="rId3"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bigdata.ieee.org/" TargetMode="External"/><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 Type="http://schemas.openxmlformats.org/officeDocument/2006/relationships/slideLayout" Target="../slideLayouts/slideLayout40.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0" y="152400"/>
            <a:ext cx="9144000" cy="3049588"/>
          </a:xfrm>
          <a:prstGeom prst="rect">
            <a:avLst/>
          </a:prstGeom>
          <a:solidFill>
            <a:schemeClr val="bg2"/>
          </a:solidFill>
          <a:ln w="9525" algn="ctr">
            <a:solidFill>
              <a:schemeClr val="tx1"/>
            </a:solidFill>
            <a:round/>
            <a:headEnd/>
            <a:tailEnd/>
          </a:ln>
        </p:spPr>
        <p:txBody>
          <a:bodyPr/>
          <a:lstStyle/>
          <a:p>
            <a:endParaRPr lang="en-US" altLang="en-US" dirty="0"/>
          </a:p>
        </p:txBody>
      </p:sp>
      <p:sp>
        <p:nvSpPr>
          <p:cNvPr id="3" name="Title 2"/>
          <p:cNvSpPr>
            <a:spLocks noGrp="1"/>
          </p:cNvSpPr>
          <p:nvPr>
            <p:ph type="ctrTitle"/>
          </p:nvPr>
        </p:nvSpPr>
        <p:spPr>
          <a:xfrm>
            <a:off x="328613" y="3181350"/>
            <a:ext cx="8815387" cy="765175"/>
          </a:xfrm>
        </p:spPr>
        <p:txBody>
          <a:bodyPr/>
          <a:lstStyle/>
          <a:p>
            <a:pPr eaLnBrk="1" hangingPunct="1">
              <a:defRPr/>
            </a:pPr>
            <a:r>
              <a:rPr lang="en-US" dirty="0"/>
              <a:t>Technical </a:t>
            </a:r>
            <a:r>
              <a:rPr lang="en-US" dirty="0" smtClean="0"/>
              <a:t>Activities </a:t>
            </a:r>
            <a:br>
              <a:rPr lang="en-US" dirty="0" smtClean="0"/>
            </a:br>
            <a:r>
              <a:rPr lang="en-US" dirty="0" smtClean="0"/>
              <a:t>IEEE Future Directions Internal Update  for November</a:t>
            </a:r>
            <a:endParaRPr lang="en-US" dirty="0"/>
          </a:p>
        </p:txBody>
      </p:sp>
      <p:pic>
        <p:nvPicPr>
          <p:cNvPr id="13316" name="Picture 8" descr="ieee_cloud_computing_cmky.pd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859" y="1677194"/>
            <a:ext cx="33686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Placeholder 1"/>
          <p:cNvSpPr>
            <a:spLocks noGrp="1"/>
          </p:cNvSpPr>
          <p:nvPr>
            <p:ph type="body" sz="quarter" idx="14"/>
          </p:nvPr>
        </p:nvSpPr>
        <p:spPr>
          <a:xfrm>
            <a:off x="323850" y="4452937"/>
            <a:ext cx="7916863" cy="1199717"/>
          </a:xfrm>
        </p:spPr>
        <p:txBody>
          <a:bodyPr/>
          <a:lstStyle/>
          <a:p>
            <a:r>
              <a:rPr lang="en-US" altLang="en-US" sz="2400" dirty="0" smtClean="0">
                <a:latin typeface="Verdana" pitchFamily="34" charset="0"/>
                <a:ea typeface="ＭＳ Ｐゴシック" pitchFamily="34" charset="-128"/>
              </a:rPr>
              <a:t>W. Tonti</a:t>
            </a:r>
            <a:r>
              <a:rPr lang="en-US" altLang="en-US" sz="2400" dirty="0">
                <a:latin typeface="Verdana" pitchFamily="34" charset="0"/>
                <a:ea typeface="ＭＳ Ｐゴシック" pitchFamily="34" charset="-128"/>
              </a:rPr>
              <a:t>, K. Clark-Fisher, K. Grise</a:t>
            </a:r>
            <a:r>
              <a:rPr lang="en-US" altLang="en-US" sz="2400" dirty="0" smtClean="0">
                <a:latin typeface="Verdana" pitchFamily="34" charset="0"/>
                <a:ea typeface="ＭＳ Ｐゴシック" pitchFamily="34" charset="-128"/>
              </a:rPr>
              <a:t>, B. Hoang, </a:t>
            </a:r>
          </a:p>
          <a:p>
            <a:r>
              <a:rPr lang="en-US" altLang="en-US" sz="2400" dirty="0" smtClean="0">
                <a:latin typeface="Verdana" pitchFamily="34" charset="0"/>
                <a:ea typeface="ＭＳ Ｐゴシック" pitchFamily="34" charset="-128"/>
              </a:rPr>
              <a:t>H</a:t>
            </a:r>
            <a:r>
              <a:rPr lang="en-US" altLang="en-US" sz="2400" dirty="0">
                <a:latin typeface="Verdana" pitchFamily="34" charset="0"/>
                <a:ea typeface="ＭＳ Ｐゴシック" pitchFamily="34" charset="-128"/>
              </a:rPr>
              <a:t>. </a:t>
            </a:r>
            <a:r>
              <a:rPr lang="en-US" altLang="en-US" sz="2400" dirty="0" smtClean="0">
                <a:latin typeface="Verdana" pitchFamily="34" charset="0"/>
                <a:ea typeface="ＭＳ Ｐゴシック" pitchFamily="34" charset="-128"/>
              </a:rPr>
              <a:t>Tepper, B</a:t>
            </a:r>
            <a:r>
              <a:rPr lang="en-US" altLang="en-US" sz="2400" dirty="0">
                <a:latin typeface="Verdana" pitchFamily="34" charset="0"/>
                <a:ea typeface="ＭＳ Ｐゴシック" pitchFamily="34" charset="-128"/>
              </a:rPr>
              <a:t>. Wong</a:t>
            </a:r>
            <a:endParaRPr lang="en-US" altLang="en-US" sz="2400" dirty="0" smtClean="0">
              <a:latin typeface="Verdana" pitchFamily="34" charset="0"/>
              <a:ea typeface="ＭＳ Ｐゴシック" pitchFamily="34" charset="-128"/>
            </a:endParaRPr>
          </a:p>
          <a:p>
            <a:r>
              <a:rPr lang="en-US" altLang="en-US" sz="1800" dirty="0" smtClean="0">
                <a:latin typeface="Verdana" pitchFamily="34" charset="0"/>
                <a:ea typeface="ＭＳ Ｐゴシック" pitchFamily="34" charset="-128"/>
              </a:rPr>
              <a:t>26 December 2014     </a:t>
            </a:r>
          </a:p>
        </p:txBody>
      </p:sp>
      <p:pic>
        <p:nvPicPr>
          <p:cNvPr id="133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43388" y="388938"/>
            <a:ext cx="23272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477125" y="1006475"/>
            <a:ext cx="1143000" cy="338138"/>
          </a:xfrm>
          <a:prstGeom prst="rect">
            <a:avLst/>
          </a:prstGeom>
          <a:noFill/>
        </p:spPr>
        <p:txBody>
          <a:bodyPr wrap="none">
            <a:spAutoFit/>
          </a:bodyPr>
          <a:lstStyle/>
          <a:p>
            <a:pPr>
              <a:defRPr/>
            </a:pPr>
            <a:r>
              <a:rPr lang="en-US" sz="1600" dirty="0">
                <a:solidFill>
                  <a:schemeClr val="accent1">
                    <a:lumMod val="75000"/>
                  </a:schemeClr>
                </a:solidFill>
                <a:latin typeface="Arial" charset="0"/>
              </a:rPr>
              <a:t>Green ICT</a:t>
            </a:r>
          </a:p>
        </p:txBody>
      </p:sp>
      <p:pic>
        <p:nvPicPr>
          <p:cNvPr id="13323" name="Picture 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1400" y="346075"/>
            <a:ext cx="1371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3450" y="388938"/>
            <a:ext cx="22479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Box 14"/>
          <p:cNvSpPr txBox="1">
            <a:spLocks noChangeArrowheads="1"/>
          </p:cNvSpPr>
          <p:nvPr/>
        </p:nvSpPr>
        <p:spPr bwMode="auto">
          <a:xfrm>
            <a:off x="6188186" y="1460500"/>
            <a:ext cx="24064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dirty="0" smtClean="0">
                <a:solidFill>
                  <a:srgbClr val="00CC00"/>
                </a:solidFill>
              </a:rPr>
              <a:t>IEEE Green </a:t>
            </a:r>
            <a:r>
              <a:rPr lang="en-US" altLang="en-US" dirty="0">
                <a:solidFill>
                  <a:srgbClr val="00CC00"/>
                </a:solidFill>
              </a:rPr>
              <a:t>ICT</a:t>
            </a:r>
          </a:p>
        </p:txBody>
      </p:sp>
      <p:pic>
        <p:nvPicPr>
          <p:cNvPr id="1026" name="Picture 2" descr="C:\Users\bobbywon\Desktop\Files\SDN\SDN Initiative\LoGo\Logo graphics\Full Color\RGB\14-TA-035_Software-Defined-Networks-Logo_FINAL-RGB-FC.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2117" y="2042782"/>
            <a:ext cx="2257504" cy="9366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6463" y="2619925"/>
            <a:ext cx="2505366" cy="461665"/>
          </a:xfrm>
          <a:prstGeom prst="rect">
            <a:avLst/>
          </a:prstGeom>
          <a:noFill/>
        </p:spPr>
        <p:txBody>
          <a:bodyPr wrap="none" rtlCol="0">
            <a:spAutoFit/>
          </a:bodyPr>
          <a:lstStyle/>
          <a:p>
            <a:r>
              <a:rPr lang="en-US" dirty="0" smtClean="0">
                <a:solidFill>
                  <a:srgbClr val="0070C0"/>
                </a:solidFill>
                <a:latin typeface="Arial Black" panose="020B0A04020102020204" pitchFamily="34" charset="0"/>
              </a:rPr>
              <a:t>IEEE Big Data</a:t>
            </a:r>
            <a:endParaRPr lang="en-US" dirty="0">
              <a:solidFill>
                <a:srgbClr val="0070C0"/>
              </a:solidFill>
              <a:latin typeface="Arial Black" panose="020B0A04020102020204" pitchFamily="34" charset="0"/>
            </a:endParaRPr>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6755" y="2263929"/>
            <a:ext cx="1633537" cy="82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21749" y="1241425"/>
            <a:ext cx="1385275" cy="8801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60338" y="160338"/>
            <a:ext cx="9502775" cy="1125537"/>
          </a:xfrm>
        </p:spPr>
        <p:txBody>
          <a:bodyPr/>
          <a:lstStyle/>
          <a:p>
            <a:r>
              <a:rPr lang="en-US" altLang="en-US" sz="2400" dirty="0" smtClean="0">
                <a:latin typeface="Verdana" pitchFamily="34" charset="0"/>
                <a:ea typeface="ＭＳ Ｐゴシック" pitchFamily="34" charset="-128"/>
              </a:rPr>
              <a:t>2014 CC Project Plan - Milestones and Roadmap</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9100" y="15541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5398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19463" name="Straight Connector 3"/>
          <p:cNvCxnSpPr>
            <a:cxnSpLocks noChangeShapeType="1"/>
          </p:cNvCxnSpPr>
          <p:nvPr/>
        </p:nvCxnSpPr>
        <p:spPr bwMode="auto">
          <a:xfrm>
            <a:off x="206375" y="1365250"/>
            <a:ext cx="8897938" cy="7938"/>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464" name="Straight Connector 8"/>
          <p:cNvCxnSpPr>
            <a:cxnSpLocks noChangeShapeType="1"/>
          </p:cNvCxnSpPr>
          <p:nvPr/>
        </p:nvCxnSpPr>
        <p:spPr bwMode="auto">
          <a:xfrm>
            <a:off x="3756025" y="1363663"/>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9465" name="Straight Connector 9"/>
          <p:cNvCxnSpPr>
            <a:cxnSpLocks noChangeShapeType="1"/>
          </p:cNvCxnSpPr>
          <p:nvPr/>
        </p:nvCxnSpPr>
        <p:spPr bwMode="auto">
          <a:xfrm>
            <a:off x="5584825" y="1393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19466" name="Straight Connector 10"/>
          <p:cNvCxnSpPr>
            <a:cxnSpLocks noChangeShapeType="1"/>
          </p:cNvCxnSpPr>
          <p:nvPr/>
        </p:nvCxnSpPr>
        <p:spPr bwMode="auto">
          <a:xfrm>
            <a:off x="7388225" y="1404938"/>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19467" name="TextBox 15"/>
          <p:cNvSpPr txBox="1">
            <a:spLocks noChangeArrowheads="1"/>
          </p:cNvSpPr>
          <p:nvPr/>
        </p:nvSpPr>
        <p:spPr bwMode="auto">
          <a:xfrm>
            <a:off x="6183313" y="804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4Q14</a:t>
            </a:r>
          </a:p>
        </p:txBody>
      </p:sp>
      <p:sp>
        <p:nvSpPr>
          <p:cNvPr id="19468" name="TextBox 16"/>
          <p:cNvSpPr txBox="1">
            <a:spLocks noChangeArrowheads="1"/>
          </p:cNvSpPr>
          <p:nvPr/>
        </p:nvSpPr>
        <p:spPr bwMode="auto">
          <a:xfrm>
            <a:off x="4352925" y="8032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3Q14</a:t>
            </a:r>
          </a:p>
        </p:txBody>
      </p:sp>
      <p:sp>
        <p:nvSpPr>
          <p:cNvPr id="19469" name="TextBox 17"/>
          <p:cNvSpPr txBox="1">
            <a:spLocks noChangeArrowheads="1"/>
          </p:cNvSpPr>
          <p:nvPr/>
        </p:nvSpPr>
        <p:spPr bwMode="auto">
          <a:xfrm>
            <a:off x="7875588" y="819150"/>
            <a:ext cx="639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2015</a:t>
            </a:r>
          </a:p>
        </p:txBody>
      </p:sp>
      <p:sp>
        <p:nvSpPr>
          <p:cNvPr id="19470" name="Rectangle 25"/>
          <p:cNvSpPr>
            <a:spLocks noChangeArrowheads="1"/>
          </p:cNvSpPr>
          <p:nvPr/>
        </p:nvSpPr>
        <p:spPr bwMode="auto">
          <a:xfrm>
            <a:off x="136525" y="3541713"/>
            <a:ext cx="27527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Conferences </a:t>
            </a:r>
            <a:r>
              <a:rPr lang="en-US" altLang="en-US" sz="1500" dirty="0">
                <a:solidFill>
                  <a:srgbClr val="000000"/>
                </a:solidFill>
              </a:rPr>
              <a:t>(selected)</a:t>
            </a:r>
          </a:p>
        </p:txBody>
      </p:sp>
      <p:sp>
        <p:nvSpPr>
          <p:cNvPr id="19471" name="Rectangle 26"/>
          <p:cNvSpPr>
            <a:spLocks noChangeArrowheads="1"/>
          </p:cNvSpPr>
          <p:nvPr/>
        </p:nvSpPr>
        <p:spPr bwMode="auto">
          <a:xfrm>
            <a:off x="5670550" y="3908934"/>
            <a:ext cx="217011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CCEM</a:t>
            </a:r>
            <a:r>
              <a:rPr lang="en-US" altLang="en-US" sz="1100" dirty="0">
                <a:solidFill>
                  <a:srgbClr val="000000"/>
                </a:solidFill>
              </a:rPr>
              <a:t>, </a:t>
            </a:r>
            <a:r>
              <a:rPr lang="en-US" altLang="en-US" sz="1100" dirty="0" smtClean="0">
                <a:solidFill>
                  <a:srgbClr val="000000"/>
                </a:solidFill>
              </a:rPr>
              <a:t>India</a:t>
            </a:r>
          </a:p>
          <a:p>
            <a:pPr>
              <a:buFontTx/>
              <a:buChar char="•"/>
            </a:pPr>
            <a:r>
              <a:rPr lang="en-US" altLang="en-US" sz="1100" dirty="0" smtClean="0">
                <a:solidFill>
                  <a:srgbClr val="000000"/>
                </a:solidFill>
              </a:rPr>
              <a:t>CloudNet</a:t>
            </a:r>
            <a:endParaRPr lang="en-US" altLang="en-US" sz="1100" dirty="0">
              <a:solidFill>
                <a:srgbClr val="000000"/>
              </a:solidFill>
            </a:endParaRPr>
          </a:p>
          <a:p>
            <a:pPr>
              <a:buFontTx/>
              <a:buChar char="•"/>
            </a:pPr>
            <a:r>
              <a:rPr lang="en-US" altLang="en-US" sz="1100" dirty="0" smtClean="0">
                <a:solidFill>
                  <a:srgbClr val="000000"/>
                </a:solidFill>
              </a:rPr>
              <a:t>Latin </a:t>
            </a:r>
            <a:r>
              <a:rPr lang="en-US" altLang="en-US" sz="1100" dirty="0">
                <a:solidFill>
                  <a:srgbClr val="000000"/>
                </a:solidFill>
              </a:rPr>
              <a:t>America Cloud</a:t>
            </a:r>
          </a:p>
          <a:p>
            <a:pPr marL="0" lvl="1">
              <a:buFont typeface="Arial" pitchFamily="34" charset="0"/>
              <a:buChar char="•"/>
            </a:pPr>
            <a:r>
              <a:rPr lang="en-US" altLang="en-US" sz="1100" dirty="0">
                <a:solidFill>
                  <a:srgbClr val="000000"/>
                </a:solidFill>
              </a:rPr>
              <a:t>GlobeCom/NA Cloud</a:t>
            </a:r>
            <a:endParaRPr lang="en-US" altLang="en-US" sz="800" dirty="0">
              <a:solidFill>
                <a:srgbClr val="000000"/>
              </a:solidFill>
            </a:endParaRPr>
          </a:p>
          <a:p>
            <a:pPr marL="0" lvl="1">
              <a:buFont typeface="Arial" pitchFamily="34" charset="0"/>
              <a:buChar char="•"/>
            </a:pPr>
            <a:r>
              <a:rPr lang="en-US" altLang="en-US" sz="1100" dirty="0">
                <a:solidFill>
                  <a:srgbClr val="000000"/>
                </a:solidFill>
              </a:rPr>
              <a:t>CloudCom/AP Cloud</a:t>
            </a:r>
          </a:p>
        </p:txBody>
      </p:sp>
      <p:sp>
        <p:nvSpPr>
          <p:cNvPr id="19472" name="Rectangle 28"/>
          <p:cNvSpPr>
            <a:spLocks noChangeArrowheads="1"/>
          </p:cNvSpPr>
          <p:nvPr/>
        </p:nvSpPr>
        <p:spPr bwMode="auto">
          <a:xfrm>
            <a:off x="2687638" y="3951288"/>
            <a:ext cx="1266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563" indent="-55563">
              <a:buFontTx/>
              <a:buChar char="•"/>
            </a:pPr>
            <a:r>
              <a:rPr lang="en-US" altLang="en-US" sz="1100" dirty="0">
                <a:solidFill>
                  <a:srgbClr val="000000"/>
                </a:solidFill>
              </a:rPr>
              <a:t>CLOUD</a:t>
            </a:r>
          </a:p>
          <a:p>
            <a:pPr marL="55563" indent="-55563">
              <a:buFontTx/>
              <a:buChar char="•"/>
            </a:pPr>
            <a:r>
              <a:rPr lang="en-US" altLang="en-US" sz="1100" dirty="0">
                <a:solidFill>
                  <a:srgbClr val="000000"/>
                </a:solidFill>
              </a:rPr>
              <a:t>NOMS</a:t>
            </a:r>
          </a:p>
          <a:p>
            <a:pPr marL="55563" indent="-55563">
              <a:buFontTx/>
              <a:buChar char="•"/>
            </a:pPr>
            <a:r>
              <a:rPr lang="en-US" altLang="en-US" sz="1100" dirty="0">
                <a:solidFill>
                  <a:srgbClr val="000000"/>
                </a:solidFill>
              </a:rPr>
              <a:t>ICC</a:t>
            </a:r>
            <a:endParaRPr lang="en-US" altLang="en-US" sz="800" dirty="0">
              <a:solidFill>
                <a:srgbClr val="000000"/>
              </a:solidFill>
            </a:endParaRPr>
          </a:p>
        </p:txBody>
      </p:sp>
      <p:sp>
        <p:nvSpPr>
          <p:cNvPr id="21" name="Rectangle 31"/>
          <p:cNvSpPr>
            <a:spLocks noChangeArrowheads="1"/>
          </p:cNvSpPr>
          <p:nvPr/>
        </p:nvSpPr>
        <p:spPr bwMode="auto">
          <a:xfrm>
            <a:off x="180975" y="4837113"/>
            <a:ext cx="1635125" cy="322262"/>
          </a:xfrm>
          <a:prstGeom prst="rect">
            <a:avLst/>
          </a:prstGeom>
          <a:noFill/>
          <a:ln>
            <a:noFill/>
          </a:ln>
          <a:extLst/>
        </p:spPr>
        <p:txBody>
          <a:bodyPr>
            <a:spAutoFit/>
          </a:bodyPr>
          <a:lstStyle/>
          <a:p>
            <a:pPr>
              <a:defRPr/>
            </a:pPr>
            <a:r>
              <a:rPr lang="en-US" sz="1500" b="1" dirty="0">
                <a:solidFill>
                  <a:srgbClr val="000000"/>
                </a:solidFill>
                <a:latin typeface="Arial" charset="0"/>
              </a:rPr>
              <a:t>Education</a:t>
            </a:r>
            <a:endParaRPr lang="en-US" sz="1050" dirty="0">
              <a:solidFill>
                <a:srgbClr val="FF0000"/>
              </a:solidFill>
              <a:latin typeface="Arial" charset="0"/>
            </a:endParaRPr>
          </a:p>
        </p:txBody>
      </p:sp>
      <p:sp>
        <p:nvSpPr>
          <p:cNvPr id="19474" name="Rectangle 33"/>
          <p:cNvSpPr>
            <a:spLocks noChangeArrowheads="1"/>
          </p:cNvSpPr>
          <p:nvPr/>
        </p:nvSpPr>
        <p:spPr bwMode="auto">
          <a:xfrm>
            <a:off x="355600" y="5191125"/>
            <a:ext cx="49879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Expand video of conference talks, section/chapter talks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Promote society tutorials, workshops, seminars on portal </a:t>
            </a:r>
            <a:r>
              <a:rPr lang="en-US" altLang="en-US" sz="1100" dirty="0">
                <a:solidFill>
                  <a:srgbClr val="000000"/>
                </a:solidFill>
                <a:sym typeface="Wingdings" pitchFamily="2" charset="2"/>
              </a:rPr>
              <a:t></a:t>
            </a:r>
            <a:endParaRPr lang="en-US" altLang="en-US" sz="1100" dirty="0">
              <a:solidFill>
                <a:srgbClr val="000000"/>
              </a:solidFill>
            </a:endParaRPr>
          </a:p>
        </p:txBody>
      </p:sp>
      <p:sp>
        <p:nvSpPr>
          <p:cNvPr id="19475" name="Rectangle 26"/>
          <p:cNvSpPr>
            <a:spLocks noChangeArrowheads="1"/>
          </p:cNvSpPr>
          <p:nvPr/>
        </p:nvSpPr>
        <p:spPr bwMode="auto">
          <a:xfrm>
            <a:off x="3954463" y="4027488"/>
            <a:ext cx="19621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Compsac/European Cloud</a:t>
            </a:r>
            <a:endParaRPr lang="en-US" altLang="en-US" sz="1100" dirty="0">
              <a:solidFill>
                <a:srgbClr val="000000"/>
              </a:solidFill>
            </a:endParaRPr>
          </a:p>
          <a:p>
            <a:pPr>
              <a:buFontTx/>
              <a:buChar char="•"/>
            </a:pPr>
            <a:r>
              <a:rPr lang="en-US" altLang="en-US" sz="1100" dirty="0" smtClean="0">
                <a:solidFill>
                  <a:srgbClr val="000000"/>
                </a:solidFill>
              </a:rPr>
              <a:t>Photonics</a:t>
            </a:r>
            <a:endParaRPr lang="en-US" altLang="en-US" sz="1100" dirty="0">
              <a:solidFill>
                <a:srgbClr val="000000"/>
              </a:solidFill>
            </a:endParaRPr>
          </a:p>
        </p:txBody>
      </p:sp>
      <p:sp>
        <p:nvSpPr>
          <p:cNvPr id="19476" name="Rectangle 25"/>
          <p:cNvSpPr>
            <a:spLocks noChangeArrowheads="1"/>
          </p:cNvSpPr>
          <p:nvPr/>
        </p:nvSpPr>
        <p:spPr bwMode="auto">
          <a:xfrm>
            <a:off x="227012" y="2470150"/>
            <a:ext cx="1400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Big Data</a:t>
            </a:r>
          </a:p>
        </p:txBody>
      </p:sp>
      <p:sp>
        <p:nvSpPr>
          <p:cNvPr id="19477" name="Rectangle 26"/>
          <p:cNvSpPr>
            <a:spLocks noChangeArrowheads="1"/>
          </p:cNvSpPr>
          <p:nvPr/>
        </p:nvSpPr>
        <p:spPr bwMode="auto">
          <a:xfrm>
            <a:off x="4430712" y="2743200"/>
            <a:ext cx="1868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e-learning modules</a:t>
            </a:r>
            <a:endParaRPr lang="en-US" altLang="en-US" sz="800" dirty="0">
              <a:solidFill>
                <a:srgbClr val="000000"/>
              </a:solidFill>
            </a:endParaRPr>
          </a:p>
          <a:p>
            <a:endParaRPr lang="en-US" altLang="en-US" sz="1100" dirty="0">
              <a:solidFill>
                <a:srgbClr val="000000"/>
              </a:solidFill>
            </a:endParaRPr>
          </a:p>
        </p:txBody>
      </p:sp>
      <p:sp>
        <p:nvSpPr>
          <p:cNvPr id="19478" name="Rectangle 26"/>
          <p:cNvSpPr>
            <a:spLocks noChangeArrowheads="1"/>
          </p:cNvSpPr>
          <p:nvPr/>
        </p:nvSpPr>
        <p:spPr bwMode="auto">
          <a:xfrm>
            <a:off x="317500" y="2794000"/>
            <a:ext cx="3438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Continue Big Data infrastructure &amp; promotion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Continue conference contributions </a:t>
            </a:r>
            <a:r>
              <a:rPr lang="en-US" altLang="en-US" sz="1100" dirty="0">
                <a:solidFill>
                  <a:srgbClr val="000000"/>
                </a:solidFill>
                <a:sym typeface="Wingdings" pitchFamily="2" charset="2"/>
              </a:rPr>
              <a:t></a:t>
            </a:r>
            <a:endParaRPr lang="en-US" altLang="en-US" sz="1100" dirty="0">
              <a:solidFill>
                <a:srgbClr val="000000"/>
              </a:solidFill>
            </a:endParaRPr>
          </a:p>
        </p:txBody>
      </p:sp>
      <p:sp>
        <p:nvSpPr>
          <p:cNvPr id="19479" name="Rectangle 28"/>
          <p:cNvSpPr>
            <a:spLocks noChangeArrowheads="1"/>
          </p:cNvSpPr>
          <p:nvPr/>
        </p:nvSpPr>
        <p:spPr bwMode="auto">
          <a:xfrm>
            <a:off x="303213" y="3875088"/>
            <a:ext cx="23844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563" indent="-55563">
              <a:buFontTx/>
              <a:buChar char="•"/>
            </a:pPr>
            <a:r>
              <a:rPr lang="en-US" altLang="en-US" sz="1100" dirty="0">
                <a:solidFill>
                  <a:srgbClr val="000000"/>
                </a:solidFill>
              </a:rPr>
              <a:t>Steering Committee Planning </a:t>
            </a:r>
            <a:r>
              <a:rPr lang="en-US" altLang="en-US" sz="1100" dirty="0">
                <a:solidFill>
                  <a:srgbClr val="000000"/>
                </a:solidFill>
                <a:sym typeface="Wingdings" pitchFamily="2" charset="2"/>
              </a:rPr>
              <a:t></a:t>
            </a:r>
            <a:endParaRPr lang="en-US" altLang="en-US" sz="1100" dirty="0">
              <a:solidFill>
                <a:srgbClr val="000000"/>
              </a:solidFill>
            </a:endParaRPr>
          </a:p>
          <a:p>
            <a:pPr marL="55563" indent="-55563">
              <a:buFontTx/>
              <a:buChar char="•"/>
            </a:pPr>
            <a:r>
              <a:rPr lang="en-US" altLang="en-US" sz="1100" dirty="0">
                <a:solidFill>
                  <a:srgbClr val="000000"/>
                </a:solidFill>
              </a:rPr>
              <a:t>Convergence Event ICCE</a:t>
            </a:r>
          </a:p>
          <a:p>
            <a:pPr marL="55563" indent="-55563">
              <a:buFontTx/>
              <a:buChar char="•"/>
            </a:pPr>
            <a:r>
              <a:rPr lang="en-US" altLang="en-US" sz="1100" dirty="0">
                <a:solidFill>
                  <a:srgbClr val="000000"/>
                </a:solidFill>
              </a:rPr>
              <a:t>Cloudscape VI</a:t>
            </a:r>
          </a:p>
          <a:p>
            <a:pPr marL="55563" indent="-55563">
              <a:buFontTx/>
              <a:buChar char="•"/>
            </a:pPr>
            <a:r>
              <a:rPr lang="en-US" altLang="en-US" sz="1100" dirty="0">
                <a:solidFill>
                  <a:srgbClr val="000000"/>
                </a:solidFill>
              </a:rPr>
              <a:t>OFC, IC2E, PTC</a:t>
            </a:r>
            <a:endParaRPr lang="en-US" altLang="en-US" sz="800" dirty="0">
              <a:solidFill>
                <a:srgbClr val="000000"/>
              </a:solidFill>
            </a:endParaRPr>
          </a:p>
        </p:txBody>
      </p:sp>
      <p:sp>
        <p:nvSpPr>
          <p:cNvPr id="19480" name="Rectangle 33"/>
          <p:cNvSpPr>
            <a:spLocks noChangeArrowheads="1"/>
          </p:cNvSpPr>
          <p:nvPr/>
        </p:nvSpPr>
        <p:spPr bwMode="auto">
          <a:xfrm>
            <a:off x="355600" y="5526088"/>
            <a:ext cx="1676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eLearning modules</a:t>
            </a:r>
          </a:p>
        </p:txBody>
      </p:sp>
      <p:sp>
        <p:nvSpPr>
          <p:cNvPr id="19481" name="Rectangle 33"/>
          <p:cNvSpPr>
            <a:spLocks noChangeArrowheads="1"/>
          </p:cNvSpPr>
          <p:nvPr/>
        </p:nvSpPr>
        <p:spPr bwMode="auto">
          <a:xfrm>
            <a:off x="3405444" y="5540375"/>
            <a:ext cx="1676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eLearning modules</a:t>
            </a:r>
          </a:p>
        </p:txBody>
      </p:sp>
      <p:sp>
        <p:nvSpPr>
          <p:cNvPr id="19482" name="Rectangle 33"/>
          <p:cNvSpPr>
            <a:spLocks noChangeArrowheads="1"/>
          </p:cNvSpPr>
          <p:nvPr/>
        </p:nvSpPr>
        <p:spPr bwMode="auto">
          <a:xfrm>
            <a:off x="4319357" y="2221374"/>
            <a:ext cx="1676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 Plan Complete</a:t>
            </a:r>
          </a:p>
        </p:txBody>
      </p:sp>
      <p:sp>
        <p:nvSpPr>
          <p:cNvPr id="19483" name="Rectangle 33"/>
          <p:cNvSpPr>
            <a:spLocks noChangeArrowheads="1"/>
          </p:cNvSpPr>
          <p:nvPr/>
        </p:nvSpPr>
        <p:spPr bwMode="auto">
          <a:xfrm>
            <a:off x="5916613" y="5562908"/>
            <a:ext cx="1676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eLearning modules</a:t>
            </a:r>
          </a:p>
        </p:txBody>
      </p:sp>
      <p:sp>
        <p:nvSpPr>
          <p:cNvPr id="19484" name="Rectangle 25"/>
          <p:cNvSpPr>
            <a:spLocks noChangeArrowheads="1"/>
          </p:cNvSpPr>
          <p:nvPr/>
        </p:nvSpPr>
        <p:spPr bwMode="auto">
          <a:xfrm>
            <a:off x="164870" y="1584786"/>
            <a:ext cx="349885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dirty="0">
                <a:solidFill>
                  <a:srgbClr val="000000"/>
                </a:solidFill>
              </a:rPr>
              <a:t>Transitioning to Sustainability</a:t>
            </a:r>
          </a:p>
        </p:txBody>
      </p:sp>
      <p:sp>
        <p:nvSpPr>
          <p:cNvPr id="19485" name="Rectangle 35"/>
          <p:cNvSpPr>
            <a:spLocks noChangeArrowheads="1"/>
          </p:cNvSpPr>
          <p:nvPr/>
        </p:nvSpPr>
        <p:spPr bwMode="auto">
          <a:xfrm>
            <a:off x="244245" y="2005474"/>
            <a:ext cx="59467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Initiative oversight, transition committee, handoff to existing infrastructures </a:t>
            </a:r>
            <a:r>
              <a:rPr lang="en-US" altLang="en-US" sz="1100" dirty="0">
                <a:solidFill>
                  <a:srgbClr val="000000"/>
                </a:solidFill>
                <a:sym typeface="Wingdings" pitchFamily="2" charset="2"/>
              </a:rPr>
              <a:t></a:t>
            </a:r>
            <a:endParaRPr lang="en-US" altLang="en-US" sz="1100" dirty="0">
              <a:solidFill>
                <a:srgbClr val="000000"/>
              </a:solidFill>
            </a:endParaRPr>
          </a:p>
        </p:txBody>
      </p:sp>
      <p:sp>
        <p:nvSpPr>
          <p:cNvPr id="19486" name="Rectangle 35"/>
          <p:cNvSpPr>
            <a:spLocks noChangeArrowheads="1"/>
          </p:cNvSpPr>
          <p:nvPr/>
        </p:nvSpPr>
        <p:spPr bwMode="auto">
          <a:xfrm>
            <a:off x="3321050" y="2919413"/>
            <a:ext cx="4413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Transactions on Big Data EIC Search, CFP, launch preparation </a:t>
            </a:r>
          </a:p>
        </p:txBody>
      </p:sp>
      <p:sp>
        <p:nvSpPr>
          <p:cNvPr id="19487" name="TextBox 13"/>
          <p:cNvSpPr txBox="1">
            <a:spLocks noChangeArrowheads="1"/>
          </p:cNvSpPr>
          <p:nvPr/>
        </p:nvSpPr>
        <p:spPr bwMode="auto">
          <a:xfrm>
            <a:off x="695325" y="809625"/>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1Q14</a:t>
            </a:r>
          </a:p>
        </p:txBody>
      </p:sp>
      <p:sp>
        <p:nvSpPr>
          <p:cNvPr id="19488" name="TextBox 14"/>
          <p:cNvSpPr txBox="1">
            <a:spLocks noChangeArrowheads="1"/>
          </p:cNvSpPr>
          <p:nvPr/>
        </p:nvSpPr>
        <p:spPr bwMode="auto">
          <a:xfrm>
            <a:off x="2543175" y="8048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2Q14</a:t>
            </a:r>
          </a:p>
        </p:txBody>
      </p:sp>
      <p:cxnSp>
        <p:nvCxnSpPr>
          <p:cNvPr id="19491" name="Straight Connector 8"/>
          <p:cNvCxnSpPr>
            <a:cxnSpLocks noChangeShapeType="1"/>
          </p:cNvCxnSpPr>
          <p:nvPr/>
        </p:nvCxnSpPr>
        <p:spPr bwMode="auto">
          <a:xfrm>
            <a:off x="1998663" y="1393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19492" name="Group 72"/>
          <p:cNvGrpSpPr>
            <a:grpSpLocks/>
          </p:cNvGrpSpPr>
          <p:nvPr/>
        </p:nvGrpSpPr>
        <p:grpSpPr bwMode="auto">
          <a:xfrm>
            <a:off x="7396163" y="4387850"/>
            <a:ext cx="1747837" cy="739775"/>
            <a:chOff x="8515350" y="2452128"/>
            <a:chExt cx="1747044" cy="739775"/>
          </a:xfrm>
        </p:grpSpPr>
        <p:sp>
          <p:nvSpPr>
            <p:cNvPr id="19496" name="Rounded Rectangle 10"/>
            <p:cNvSpPr>
              <a:spLocks noChangeArrowheads="1"/>
            </p:cNvSpPr>
            <p:nvPr/>
          </p:nvSpPr>
          <p:spPr bwMode="auto">
            <a:xfrm>
              <a:off x="8515350" y="2462446"/>
              <a:ext cx="1747044" cy="729457"/>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a:p>
          </p:txBody>
        </p:sp>
        <p:cxnSp>
          <p:nvCxnSpPr>
            <p:cNvPr id="19497" name="Straight Connector 60"/>
            <p:cNvCxnSpPr>
              <a:cxnSpLocks noChangeShapeType="1"/>
            </p:cNvCxnSpPr>
            <p:nvPr/>
          </p:nvCxnSpPr>
          <p:spPr bwMode="auto">
            <a:xfrm>
              <a:off x="8664228" y="2771215"/>
              <a:ext cx="471041"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19498" name="TextBox 9"/>
            <p:cNvSpPr txBox="1">
              <a:spLocks noChangeArrowheads="1"/>
            </p:cNvSpPr>
            <p:nvPr/>
          </p:nvSpPr>
          <p:spPr bwMode="auto">
            <a:xfrm>
              <a:off x="9071887" y="2452128"/>
              <a:ext cx="119050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a:t>Progress </a:t>
              </a:r>
            </a:p>
            <a:p>
              <a:r>
                <a:rPr lang="en-US" altLang="en-US" sz="1800" dirty="0"/>
                <a:t>Bar</a:t>
              </a:r>
            </a:p>
          </p:txBody>
        </p:sp>
      </p:grpSp>
      <p:cxnSp>
        <p:nvCxnSpPr>
          <p:cNvPr id="45" name="Straight Connector 60"/>
          <p:cNvCxnSpPr>
            <a:cxnSpLocks noChangeShapeType="1"/>
          </p:cNvCxnSpPr>
          <p:nvPr/>
        </p:nvCxnSpPr>
        <p:spPr bwMode="auto">
          <a:xfrm>
            <a:off x="263295" y="1904990"/>
            <a:ext cx="7102705" cy="17934"/>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bwMode="auto">
          <a:xfrm flipH="1">
            <a:off x="1947863" y="1738226"/>
            <a:ext cx="50800" cy="4935624"/>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sp>
        <p:nvSpPr>
          <p:cNvPr id="43" name="Slide Number Placeholder 4"/>
          <p:cNvSpPr>
            <a:spLocks noGrp="1"/>
          </p:cNvSpPr>
          <p:nvPr>
            <p:ph type="sldNum" sz="quarter" idx="13"/>
          </p:nvPr>
        </p:nvSpPr>
        <p:spPr>
          <a:xfrm>
            <a:off x="523875" y="6508750"/>
            <a:ext cx="685800" cy="365125"/>
          </a:xfrm>
        </p:spPr>
        <p:txBody>
          <a:bodyPr/>
          <a:lstStyle/>
          <a:p>
            <a:pPr>
              <a:defRPr/>
            </a:pPr>
            <a:fld id="{C1867B5B-2C9B-418E-94FD-C379FBA6D0F4}" type="slidenum">
              <a:rPr lang="en-US" smtClean="0">
                <a:solidFill>
                  <a:schemeClr val="bg1"/>
                </a:solidFill>
              </a:rPr>
              <a:pPr>
                <a:defRPr/>
              </a:pPr>
              <a:t>10</a:t>
            </a:fld>
            <a:endParaRPr lang="en-US" dirty="0">
              <a:solidFill>
                <a:schemeClr val="bg1"/>
              </a:solidFill>
            </a:endParaRPr>
          </a:p>
        </p:txBody>
      </p:sp>
      <p:sp>
        <p:nvSpPr>
          <p:cNvPr id="44" name="Date Placeholder 1"/>
          <p:cNvSpPr>
            <a:spLocks noGrp="1"/>
          </p:cNvSpPr>
          <p:nvPr>
            <p:ph type="dt" sz="half" idx="12"/>
          </p:nvPr>
        </p:nvSpPr>
        <p:spPr>
          <a:xfrm>
            <a:off x="1205552" y="6506121"/>
            <a:ext cx="3124200" cy="365125"/>
          </a:xfrm>
        </p:spPr>
        <p:txBody>
          <a:bodyPr/>
          <a:lstStyle/>
          <a:p>
            <a:pPr>
              <a:defRPr/>
            </a:pPr>
            <a:fld id="{EBCF409B-6514-4384-A8CA-AC92FE131923}" type="datetime1">
              <a:rPr lang="en-US" smtClean="0">
                <a:solidFill>
                  <a:schemeClr val="bg1"/>
                </a:solidFill>
              </a:rPr>
              <a:pPr>
                <a:defRPr/>
              </a:pPr>
              <a:t>1/16/15</a:t>
            </a:fld>
            <a:endParaRPr lang="en-US" dirty="0">
              <a:solidFill>
                <a:schemeClr val="bg1"/>
              </a:solidFill>
            </a:endParaRPr>
          </a:p>
        </p:txBody>
      </p:sp>
      <p:cxnSp>
        <p:nvCxnSpPr>
          <p:cNvPr id="46" name="Straight Connector 60"/>
          <p:cNvCxnSpPr>
            <a:cxnSpLocks noChangeShapeType="1"/>
          </p:cNvCxnSpPr>
          <p:nvPr/>
        </p:nvCxnSpPr>
        <p:spPr bwMode="auto">
          <a:xfrm>
            <a:off x="288795" y="2785033"/>
            <a:ext cx="709943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7" name="Straight Connector 60"/>
          <p:cNvCxnSpPr>
            <a:cxnSpLocks noChangeShapeType="1"/>
          </p:cNvCxnSpPr>
          <p:nvPr/>
        </p:nvCxnSpPr>
        <p:spPr bwMode="auto">
          <a:xfrm>
            <a:off x="244245" y="3891000"/>
            <a:ext cx="7070955" cy="8967"/>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9" name="Straight Connector 60"/>
          <p:cNvCxnSpPr>
            <a:cxnSpLocks noChangeShapeType="1"/>
          </p:cNvCxnSpPr>
          <p:nvPr/>
        </p:nvCxnSpPr>
        <p:spPr bwMode="auto">
          <a:xfrm>
            <a:off x="274207" y="5144220"/>
            <a:ext cx="7066393" cy="15155"/>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895564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0338" y="160338"/>
            <a:ext cx="8816975" cy="1125537"/>
          </a:xfrm>
        </p:spPr>
        <p:txBody>
          <a:bodyPr/>
          <a:lstStyle/>
          <a:p>
            <a:r>
              <a:rPr lang="en-US" altLang="en-US" sz="2400" dirty="0" smtClean="0">
                <a:latin typeface="Verdana" pitchFamily="34" charset="0"/>
                <a:ea typeface="ＭＳ Ｐゴシック" pitchFamily="34" charset="-128"/>
              </a:rPr>
              <a:t>2014 CC Project Plan - Milestones and Roadmap</a:t>
            </a:r>
            <a:br>
              <a:rPr lang="en-US" altLang="en-US" sz="2400" dirty="0" smtClean="0">
                <a:latin typeface="Verdana" pitchFamily="34" charset="0"/>
                <a:ea typeface="ＭＳ Ｐゴシック" pitchFamily="34" charset="-128"/>
              </a:rPr>
            </a:br>
            <a:r>
              <a:rPr lang="en-US" altLang="en-US" sz="2400" dirty="0" smtClean="0">
                <a:latin typeface="Verdana" pitchFamily="34" charset="0"/>
                <a:ea typeface="ＭＳ Ｐゴシック" pitchFamily="34" charset="-128"/>
              </a:rPr>
              <a:t>(Cont)</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9100" y="15541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5398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9" name="Straight Connector 8"/>
          <p:cNvCxnSpPr/>
          <p:nvPr/>
        </p:nvCxnSpPr>
        <p:spPr bwMode="auto">
          <a:xfrm flipH="1">
            <a:off x="1925638" y="152241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sp>
        <p:nvSpPr>
          <p:cNvPr id="20488" name="TextBox 15"/>
          <p:cNvSpPr txBox="1">
            <a:spLocks noChangeArrowheads="1"/>
          </p:cNvSpPr>
          <p:nvPr/>
        </p:nvSpPr>
        <p:spPr bwMode="auto">
          <a:xfrm>
            <a:off x="6183313" y="804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4Q14</a:t>
            </a:r>
          </a:p>
        </p:txBody>
      </p:sp>
      <p:sp>
        <p:nvSpPr>
          <p:cNvPr id="20489" name="TextBox 16"/>
          <p:cNvSpPr txBox="1">
            <a:spLocks noChangeArrowheads="1"/>
          </p:cNvSpPr>
          <p:nvPr/>
        </p:nvSpPr>
        <p:spPr bwMode="auto">
          <a:xfrm>
            <a:off x="4352925" y="8032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3Q14</a:t>
            </a:r>
          </a:p>
        </p:txBody>
      </p:sp>
      <p:sp>
        <p:nvSpPr>
          <p:cNvPr id="20490" name="TextBox 17"/>
          <p:cNvSpPr txBox="1">
            <a:spLocks noChangeArrowheads="1"/>
          </p:cNvSpPr>
          <p:nvPr/>
        </p:nvSpPr>
        <p:spPr bwMode="auto">
          <a:xfrm>
            <a:off x="7875588" y="819150"/>
            <a:ext cx="639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2015</a:t>
            </a:r>
          </a:p>
        </p:txBody>
      </p:sp>
      <p:sp>
        <p:nvSpPr>
          <p:cNvPr id="22" name="Rectangle 32"/>
          <p:cNvSpPr>
            <a:spLocks noChangeArrowheads="1"/>
          </p:cNvSpPr>
          <p:nvPr/>
        </p:nvSpPr>
        <p:spPr bwMode="auto">
          <a:xfrm>
            <a:off x="131763" y="1530350"/>
            <a:ext cx="2411412" cy="323850"/>
          </a:xfrm>
          <a:prstGeom prst="rect">
            <a:avLst/>
          </a:prstGeom>
          <a:noFill/>
          <a:ln>
            <a:noFill/>
          </a:ln>
          <a:extLst/>
        </p:spPr>
        <p:txBody>
          <a:bodyPr>
            <a:spAutoFit/>
          </a:bodyPr>
          <a:lstStyle/>
          <a:p>
            <a:pPr>
              <a:defRPr/>
            </a:pPr>
            <a:r>
              <a:rPr lang="en-US" sz="1500" b="1" dirty="0">
                <a:solidFill>
                  <a:srgbClr val="000000"/>
                </a:solidFill>
                <a:latin typeface="Arial" charset="0"/>
              </a:rPr>
              <a:t>Publications</a:t>
            </a:r>
            <a:endParaRPr lang="en-US" sz="1050" dirty="0">
              <a:solidFill>
                <a:srgbClr val="FF0000"/>
              </a:solidFill>
              <a:latin typeface="Arial" charset="0"/>
            </a:endParaRPr>
          </a:p>
        </p:txBody>
      </p:sp>
      <p:sp>
        <p:nvSpPr>
          <p:cNvPr id="20492" name="Rectangle 35"/>
          <p:cNvSpPr>
            <a:spLocks noChangeArrowheads="1"/>
          </p:cNvSpPr>
          <p:nvPr/>
        </p:nvSpPr>
        <p:spPr bwMode="auto">
          <a:xfrm>
            <a:off x="273050" y="2036763"/>
            <a:ext cx="4603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Cloud Magazine launch</a:t>
            </a:r>
          </a:p>
          <a:p>
            <a:pPr>
              <a:buFontTx/>
              <a:buChar char="•"/>
            </a:pPr>
            <a:r>
              <a:rPr lang="en-US" altLang="en-US" sz="1100" dirty="0">
                <a:solidFill>
                  <a:srgbClr val="000000"/>
                </a:solidFill>
              </a:rPr>
              <a:t>Transactions on Big Data (TBD) EIC Search, CFP, launch preparation </a:t>
            </a:r>
          </a:p>
        </p:txBody>
      </p:sp>
      <p:sp>
        <p:nvSpPr>
          <p:cNvPr id="20493" name="Rectangle 38"/>
          <p:cNvSpPr>
            <a:spLocks noChangeArrowheads="1"/>
          </p:cNvSpPr>
          <p:nvPr/>
        </p:nvSpPr>
        <p:spPr bwMode="auto">
          <a:xfrm>
            <a:off x="273050" y="3017837"/>
            <a:ext cx="40243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Continue support of societies/councils/OUs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Social Media, Blogs, “Cloud Link”, eNewsletter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Technical Community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Steering Committee Planning, co-leadership with CS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Advertisements </a:t>
            </a:r>
            <a:r>
              <a:rPr lang="en-US" altLang="en-US" sz="1100" dirty="0">
                <a:solidFill>
                  <a:srgbClr val="000000"/>
                </a:solidFill>
                <a:sym typeface="Wingdings" pitchFamily="2" charset="2"/>
              </a:rPr>
              <a:t></a:t>
            </a:r>
            <a:endParaRPr lang="en-US" altLang="en-US" sz="1100" dirty="0">
              <a:solidFill>
                <a:srgbClr val="000000"/>
              </a:solidFill>
            </a:endParaRPr>
          </a:p>
        </p:txBody>
      </p:sp>
      <p:sp>
        <p:nvSpPr>
          <p:cNvPr id="20494" name="Rectangle 40"/>
          <p:cNvSpPr>
            <a:spLocks noChangeArrowheads="1"/>
          </p:cNvSpPr>
          <p:nvPr/>
        </p:nvSpPr>
        <p:spPr bwMode="auto">
          <a:xfrm>
            <a:off x="192087" y="4164013"/>
            <a:ext cx="34798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Standards and Intercloud Testbed </a:t>
            </a:r>
          </a:p>
        </p:txBody>
      </p:sp>
      <p:sp>
        <p:nvSpPr>
          <p:cNvPr id="20495" name="Rectangle 42"/>
          <p:cNvSpPr>
            <a:spLocks noChangeArrowheads="1"/>
          </p:cNvSpPr>
          <p:nvPr/>
        </p:nvSpPr>
        <p:spPr bwMode="auto">
          <a:xfrm>
            <a:off x="273050" y="4554538"/>
            <a:ext cx="4068762"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P2302 Balloting and public comment </a:t>
            </a:r>
            <a:r>
              <a:rPr lang="en-US" altLang="en-US" sz="1100" dirty="0">
                <a:solidFill>
                  <a:srgbClr val="000000"/>
                </a:solidFill>
                <a:sym typeface="Wingdings" pitchFamily="2" charset="2"/>
              </a:rPr>
              <a:t></a:t>
            </a:r>
          </a:p>
          <a:p>
            <a:pPr>
              <a:buFontTx/>
              <a:buChar char="•"/>
            </a:pPr>
            <a:r>
              <a:rPr lang="en-US" altLang="en-US" sz="1100" dirty="0">
                <a:solidFill>
                  <a:srgbClr val="000000"/>
                </a:solidFill>
              </a:rPr>
              <a:t>P2301 Working Group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Adaptive management study group </a:t>
            </a:r>
            <a:r>
              <a:rPr lang="en-US" altLang="en-US" sz="1100" dirty="0">
                <a:solidFill>
                  <a:srgbClr val="000000"/>
                </a:solidFill>
                <a:sym typeface="Wingdings" pitchFamily="2" charset="2"/>
              </a:rPr>
              <a:t></a:t>
            </a:r>
          </a:p>
          <a:p>
            <a:pPr>
              <a:buFontTx/>
              <a:buChar char="•"/>
            </a:pPr>
            <a:r>
              <a:rPr lang="en-US" altLang="en-US" sz="1100" dirty="0">
                <a:solidFill>
                  <a:srgbClr val="000000"/>
                </a:solidFill>
              </a:rPr>
              <a:t>Continue  engineering development with 22+ members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endParaRPr lang="en-US" altLang="en-US" sz="1100" dirty="0">
              <a:solidFill>
                <a:srgbClr val="000000"/>
              </a:solidFill>
            </a:endParaRPr>
          </a:p>
        </p:txBody>
      </p:sp>
      <p:sp>
        <p:nvSpPr>
          <p:cNvPr id="31" name="Rectangle 36"/>
          <p:cNvSpPr>
            <a:spLocks noChangeArrowheads="1"/>
          </p:cNvSpPr>
          <p:nvPr/>
        </p:nvSpPr>
        <p:spPr bwMode="auto">
          <a:xfrm>
            <a:off x="173038" y="2614612"/>
            <a:ext cx="2852737" cy="322263"/>
          </a:xfrm>
          <a:prstGeom prst="rect">
            <a:avLst/>
          </a:prstGeom>
          <a:noFill/>
          <a:ln>
            <a:noFill/>
          </a:ln>
          <a:extLst/>
        </p:spPr>
        <p:txBody>
          <a:bodyPr>
            <a:spAutoFit/>
          </a:bodyPr>
          <a:lstStyle/>
          <a:p>
            <a:pPr>
              <a:defRPr/>
            </a:pPr>
            <a:r>
              <a:rPr lang="en-US" sz="1500" b="1" dirty="0" smtClean="0">
                <a:solidFill>
                  <a:srgbClr val="000000"/>
                </a:solidFill>
                <a:latin typeface="Arial" charset="0"/>
              </a:rPr>
              <a:t>Digital Presence &amp; </a:t>
            </a:r>
            <a:r>
              <a:rPr lang="en-US" sz="1500" b="1" dirty="0">
                <a:solidFill>
                  <a:srgbClr val="000000"/>
                </a:solidFill>
                <a:latin typeface="Arial" charset="0"/>
              </a:rPr>
              <a:t>Marcom</a:t>
            </a:r>
            <a:endParaRPr lang="en-US" sz="1050" dirty="0">
              <a:solidFill>
                <a:srgbClr val="FF0000"/>
              </a:solidFill>
              <a:latin typeface="Arial" charset="0"/>
            </a:endParaRPr>
          </a:p>
        </p:txBody>
      </p:sp>
      <p:sp>
        <p:nvSpPr>
          <p:cNvPr id="20497" name="Rectangle 44"/>
          <p:cNvSpPr>
            <a:spLocks noChangeArrowheads="1"/>
          </p:cNvSpPr>
          <p:nvPr/>
        </p:nvSpPr>
        <p:spPr bwMode="auto">
          <a:xfrm>
            <a:off x="5395912" y="5019675"/>
            <a:ext cx="2533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Testbed online</a:t>
            </a:r>
          </a:p>
        </p:txBody>
      </p:sp>
      <p:sp>
        <p:nvSpPr>
          <p:cNvPr id="20498" name="Rectangle 33"/>
          <p:cNvSpPr>
            <a:spLocks noChangeArrowheads="1"/>
          </p:cNvSpPr>
          <p:nvPr/>
        </p:nvSpPr>
        <p:spPr bwMode="auto">
          <a:xfrm>
            <a:off x="7283450" y="2065338"/>
            <a:ext cx="1676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TBD Launch</a:t>
            </a:r>
          </a:p>
        </p:txBody>
      </p:sp>
      <p:sp>
        <p:nvSpPr>
          <p:cNvPr id="20499" name="Rectangle 41"/>
          <p:cNvSpPr>
            <a:spLocks noChangeArrowheads="1"/>
          </p:cNvSpPr>
          <p:nvPr/>
        </p:nvSpPr>
        <p:spPr bwMode="auto">
          <a:xfrm>
            <a:off x="5626100" y="4592638"/>
            <a:ext cx="23034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Standards Vision project</a:t>
            </a:r>
          </a:p>
        </p:txBody>
      </p:sp>
      <p:sp>
        <p:nvSpPr>
          <p:cNvPr id="20500" name="TextBox 13"/>
          <p:cNvSpPr txBox="1">
            <a:spLocks noChangeArrowheads="1"/>
          </p:cNvSpPr>
          <p:nvPr/>
        </p:nvSpPr>
        <p:spPr bwMode="auto">
          <a:xfrm>
            <a:off x="695325" y="809625"/>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1Q14</a:t>
            </a:r>
          </a:p>
        </p:txBody>
      </p:sp>
      <p:sp>
        <p:nvSpPr>
          <p:cNvPr id="20501" name="TextBox 14"/>
          <p:cNvSpPr txBox="1">
            <a:spLocks noChangeArrowheads="1"/>
          </p:cNvSpPr>
          <p:nvPr/>
        </p:nvSpPr>
        <p:spPr bwMode="auto">
          <a:xfrm>
            <a:off x="2543175" y="8048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2Q14</a:t>
            </a:r>
          </a:p>
        </p:txBody>
      </p:sp>
      <p:grpSp>
        <p:nvGrpSpPr>
          <p:cNvPr id="20502" name="Group 11"/>
          <p:cNvGrpSpPr>
            <a:grpSpLocks/>
          </p:cNvGrpSpPr>
          <p:nvPr/>
        </p:nvGrpSpPr>
        <p:grpSpPr bwMode="auto">
          <a:xfrm>
            <a:off x="7396163" y="4387850"/>
            <a:ext cx="1747837" cy="739775"/>
            <a:chOff x="8515350" y="2452128"/>
            <a:chExt cx="1747044" cy="739775"/>
          </a:xfrm>
        </p:grpSpPr>
        <p:sp>
          <p:nvSpPr>
            <p:cNvPr id="20511" name="Rounded Rectangle 10"/>
            <p:cNvSpPr>
              <a:spLocks noChangeArrowheads="1"/>
            </p:cNvSpPr>
            <p:nvPr/>
          </p:nvSpPr>
          <p:spPr bwMode="auto">
            <a:xfrm>
              <a:off x="8515350" y="2462446"/>
              <a:ext cx="1747044" cy="729457"/>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a:p>
          </p:txBody>
        </p:sp>
        <p:cxnSp>
          <p:nvCxnSpPr>
            <p:cNvPr id="20512" name="Straight Connector 60"/>
            <p:cNvCxnSpPr>
              <a:cxnSpLocks noChangeShapeType="1"/>
            </p:cNvCxnSpPr>
            <p:nvPr/>
          </p:nvCxnSpPr>
          <p:spPr bwMode="auto">
            <a:xfrm>
              <a:off x="8664228" y="2771215"/>
              <a:ext cx="471041"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20513" name="TextBox 9"/>
            <p:cNvSpPr txBox="1">
              <a:spLocks noChangeArrowheads="1"/>
            </p:cNvSpPr>
            <p:nvPr/>
          </p:nvSpPr>
          <p:spPr bwMode="auto">
            <a:xfrm>
              <a:off x="9071887" y="2452128"/>
              <a:ext cx="119050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a:t>Progress </a:t>
              </a:r>
            </a:p>
            <a:p>
              <a:r>
                <a:rPr lang="en-US" altLang="en-US" sz="1800" dirty="0"/>
                <a:t>Bar</a:t>
              </a:r>
            </a:p>
          </p:txBody>
        </p:sp>
      </p:grpSp>
      <p:cxnSp>
        <p:nvCxnSpPr>
          <p:cNvPr id="20503" name="Straight Connector 3"/>
          <p:cNvCxnSpPr>
            <a:cxnSpLocks noChangeShapeType="1"/>
          </p:cNvCxnSpPr>
          <p:nvPr/>
        </p:nvCxnSpPr>
        <p:spPr bwMode="auto">
          <a:xfrm>
            <a:off x="206375" y="1365250"/>
            <a:ext cx="8897938" cy="7938"/>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504" name="Straight Connector 8"/>
          <p:cNvCxnSpPr>
            <a:cxnSpLocks noChangeShapeType="1"/>
          </p:cNvCxnSpPr>
          <p:nvPr/>
        </p:nvCxnSpPr>
        <p:spPr bwMode="auto">
          <a:xfrm>
            <a:off x="3756025" y="1363663"/>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0505" name="Straight Connector 9"/>
          <p:cNvCxnSpPr>
            <a:cxnSpLocks noChangeShapeType="1"/>
          </p:cNvCxnSpPr>
          <p:nvPr/>
        </p:nvCxnSpPr>
        <p:spPr bwMode="auto">
          <a:xfrm>
            <a:off x="5584825" y="1393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0506" name="Straight Connector 10"/>
          <p:cNvCxnSpPr>
            <a:cxnSpLocks noChangeShapeType="1"/>
          </p:cNvCxnSpPr>
          <p:nvPr/>
        </p:nvCxnSpPr>
        <p:spPr bwMode="auto">
          <a:xfrm>
            <a:off x="7388225" y="1404938"/>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0507" name="Straight Connector 8"/>
          <p:cNvCxnSpPr>
            <a:cxnSpLocks noChangeShapeType="1"/>
          </p:cNvCxnSpPr>
          <p:nvPr/>
        </p:nvCxnSpPr>
        <p:spPr bwMode="auto">
          <a:xfrm>
            <a:off x="1998663" y="1393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4" name="Slide Number Placeholder 4"/>
          <p:cNvSpPr>
            <a:spLocks noGrp="1"/>
          </p:cNvSpPr>
          <p:nvPr>
            <p:ph type="sldNum" sz="quarter" idx="13"/>
          </p:nvPr>
        </p:nvSpPr>
        <p:spPr>
          <a:xfrm>
            <a:off x="523875" y="6508750"/>
            <a:ext cx="685800" cy="365125"/>
          </a:xfrm>
        </p:spPr>
        <p:txBody>
          <a:bodyPr/>
          <a:lstStyle/>
          <a:p>
            <a:pPr>
              <a:defRPr/>
            </a:pPr>
            <a:fld id="{C1867B5B-2C9B-418E-94FD-C379FBA6D0F4}" type="slidenum">
              <a:rPr lang="en-US" smtClean="0">
                <a:solidFill>
                  <a:schemeClr val="bg1"/>
                </a:solidFill>
              </a:rPr>
              <a:pPr>
                <a:defRPr/>
              </a:pPr>
              <a:t>11</a:t>
            </a:fld>
            <a:endParaRPr lang="en-US" dirty="0">
              <a:solidFill>
                <a:schemeClr val="bg1"/>
              </a:solidFill>
            </a:endParaRPr>
          </a:p>
        </p:txBody>
      </p:sp>
      <p:sp>
        <p:nvSpPr>
          <p:cNvPr id="37" name="Date Placeholder 1"/>
          <p:cNvSpPr>
            <a:spLocks noGrp="1"/>
          </p:cNvSpPr>
          <p:nvPr>
            <p:ph type="dt" sz="half" idx="12"/>
          </p:nvPr>
        </p:nvSpPr>
        <p:spPr>
          <a:xfrm>
            <a:off x="1205552" y="6506121"/>
            <a:ext cx="3124200" cy="365125"/>
          </a:xfrm>
        </p:spPr>
        <p:txBody>
          <a:bodyPr/>
          <a:lstStyle/>
          <a:p>
            <a:pPr>
              <a:defRPr/>
            </a:pPr>
            <a:fld id="{EBCF409B-6514-4384-A8CA-AC92FE131923}" type="datetime1">
              <a:rPr lang="en-US" smtClean="0">
                <a:solidFill>
                  <a:schemeClr val="bg1"/>
                </a:solidFill>
              </a:rPr>
              <a:pPr>
                <a:defRPr/>
              </a:pPr>
              <a:t>1/16/15</a:t>
            </a:fld>
            <a:endParaRPr lang="en-US" dirty="0">
              <a:solidFill>
                <a:schemeClr val="bg1"/>
              </a:solidFill>
            </a:endParaRPr>
          </a:p>
        </p:txBody>
      </p:sp>
      <p:cxnSp>
        <p:nvCxnSpPr>
          <p:cNvPr id="38" name="Straight Connector 60"/>
          <p:cNvCxnSpPr>
            <a:cxnSpLocks noChangeShapeType="1"/>
          </p:cNvCxnSpPr>
          <p:nvPr/>
        </p:nvCxnSpPr>
        <p:spPr bwMode="auto">
          <a:xfrm>
            <a:off x="263295" y="1904990"/>
            <a:ext cx="7124930" cy="17934"/>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0" name="Straight Connector 60"/>
          <p:cNvCxnSpPr>
            <a:cxnSpLocks noChangeShapeType="1"/>
          </p:cNvCxnSpPr>
          <p:nvPr/>
        </p:nvCxnSpPr>
        <p:spPr bwMode="auto">
          <a:xfrm>
            <a:off x="263295" y="2938635"/>
            <a:ext cx="7124930" cy="17934"/>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1" name="Straight Connector 60"/>
          <p:cNvCxnSpPr>
            <a:cxnSpLocks noChangeShapeType="1"/>
          </p:cNvCxnSpPr>
          <p:nvPr/>
        </p:nvCxnSpPr>
        <p:spPr bwMode="auto">
          <a:xfrm>
            <a:off x="282275" y="4523636"/>
            <a:ext cx="7083725" cy="17934"/>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563054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83" y="282529"/>
            <a:ext cx="7772400" cy="1143000"/>
          </a:xfrm>
        </p:spPr>
        <p:txBody>
          <a:bodyPr/>
          <a:lstStyle/>
          <a:p>
            <a:r>
              <a:rPr lang="en-US" dirty="0">
                <a:latin typeface="Verdana" charset="0"/>
              </a:rPr>
              <a:t>Cloud Committee Timeline</a:t>
            </a:r>
            <a:endParaRPr lang="en-US" dirty="0"/>
          </a:p>
        </p:txBody>
      </p:sp>
      <p:grpSp>
        <p:nvGrpSpPr>
          <p:cNvPr id="58" name="Group 57"/>
          <p:cNvGrpSpPr/>
          <p:nvPr/>
        </p:nvGrpSpPr>
        <p:grpSpPr>
          <a:xfrm>
            <a:off x="210837" y="939914"/>
            <a:ext cx="8658309" cy="5500789"/>
            <a:chOff x="50643" y="832654"/>
            <a:chExt cx="9084545" cy="5873169"/>
          </a:xfrm>
        </p:grpSpPr>
        <p:sp>
          <p:nvSpPr>
            <p:cNvPr id="59" name="Rounded Rectangle 58"/>
            <p:cNvSpPr/>
            <p:nvPr/>
          </p:nvSpPr>
          <p:spPr bwMode="auto">
            <a:xfrm>
              <a:off x="5118099" y="2748038"/>
              <a:ext cx="2535459" cy="767604"/>
            </a:xfrm>
            <a:prstGeom prst="roundRect">
              <a:avLst/>
            </a:prstGeom>
            <a:solidFill>
              <a:srgbClr val="477E27">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lang="en-US" sz="1200" b="1" kern="0" dirty="0">
                  <a:solidFill>
                    <a:srgbClr val="000000"/>
                  </a:solidFill>
                  <a:latin typeface="Arial" pitchFamily="28" charset="0"/>
                  <a:ea typeface="ＭＳ Ｐゴシック" pitchFamily="28" charset="-128"/>
                  <a:cs typeface="ＭＳ Ｐゴシック" pitchFamily="28" charset="-128"/>
                </a:rPr>
                <a:t>Transition Plan Execution</a:t>
              </a:r>
            </a:p>
            <a:p>
              <a:pPr marL="0" marR="0" lvl="0" indent="0" defTabSz="914400" eaLnBrk="0" fontAlgn="auto" latinLnBrk="0" hangingPunct="0">
                <a:lnSpc>
                  <a:spcPct val="100000"/>
                </a:lnSpc>
                <a:spcBef>
                  <a:spcPts val="0"/>
                </a:spcBef>
                <a:spcAft>
                  <a:spcPts val="0"/>
                </a:spcAft>
                <a:buClrTx/>
                <a:buSzTx/>
                <a:buFontTx/>
                <a:buNone/>
                <a:tabLst/>
                <a:defRPr/>
              </a:pPr>
              <a:r>
                <a:rPr lang="en-US" sz="1200" b="1" kern="0" dirty="0">
                  <a:solidFill>
                    <a:srgbClr val="000000"/>
                  </a:solidFill>
                  <a:latin typeface="Arial" pitchFamily="28" charset="0"/>
                  <a:ea typeface="ＭＳ Ｐゴシック" pitchFamily="28" charset="-128"/>
                  <a:cs typeface="ＭＳ Ｐゴシック" pitchFamily="28" charset="-128"/>
                </a:rPr>
                <a:t>Participating BoG approvals</a:t>
              </a:r>
            </a:p>
            <a:p>
              <a:pPr marL="0" marR="0" lvl="0" indent="0" defTabSz="914400" eaLnBrk="0" fontAlgn="auto" latinLnBrk="0" hangingPunct="0">
                <a:lnSpc>
                  <a:spcPct val="100000"/>
                </a:lnSpc>
                <a:spcBef>
                  <a:spcPts val="0"/>
                </a:spcBef>
                <a:spcAft>
                  <a:spcPts val="0"/>
                </a:spcAft>
                <a:buClrTx/>
                <a:buSzTx/>
                <a:buFontTx/>
                <a:buNone/>
                <a:tabLst/>
                <a:defRPr/>
              </a:pPr>
              <a:r>
                <a:rPr lang="en-US" sz="1200" b="1" kern="0" dirty="0">
                  <a:solidFill>
                    <a:srgbClr val="000000"/>
                  </a:solidFill>
                  <a:latin typeface="Arial" pitchFamily="28" charset="0"/>
                  <a:ea typeface="ＭＳ Ｐゴシック" pitchFamily="28" charset="-128"/>
                  <a:cs typeface="ＭＳ Ｐゴシック" pitchFamily="28" charset="-128"/>
                </a:rPr>
                <a:t>Agreement </a:t>
              </a:r>
              <a:r>
                <a:rPr lang="en-US" sz="1200" b="1" kern="0" dirty="0" smtClean="0">
                  <a:solidFill>
                    <a:srgbClr val="000000"/>
                  </a:solidFill>
                  <a:latin typeface="Arial" pitchFamily="28" charset="0"/>
                  <a:ea typeface="ＭＳ Ｐゴシック" pitchFamily="28" charset="-128"/>
                  <a:cs typeface="ＭＳ Ｐゴシック" pitchFamily="28" charset="-128"/>
                </a:rPr>
                <a:t>Sign-off</a:t>
              </a:r>
              <a:endParaRPr lang="en-US" sz="1200" b="1" kern="0" dirty="0">
                <a:solidFill>
                  <a:srgbClr val="000000"/>
                </a:solidFill>
                <a:latin typeface="Arial" pitchFamily="28" charset="0"/>
                <a:ea typeface="ＭＳ Ｐゴシック" pitchFamily="28" charset="-128"/>
                <a:cs typeface="ＭＳ Ｐゴシック" pitchFamily="28" charset="-128"/>
              </a:endParaRPr>
            </a:p>
          </p:txBody>
        </p:sp>
        <p:grpSp>
          <p:nvGrpSpPr>
            <p:cNvPr id="60" name="Group 59"/>
            <p:cNvGrpSpPr/>
            <p:nvPr/>
          </p:nvGrpSpPr>
          <p:grpSpPr>
            <a:xfrm>
              <a:off x="50643" y="832654"/>
              <a:ext cx="8962703" cy="1253826"/>
              <a:chOff x="230827" y="846191"/>
              <a:chExt cx="8962703" cy="1253826"/>
            </a:xfrm>
          </p:grpSpPr>
          <p:sp>
            <p:nvSpPr>
              <p:cNvPr id="80" name="TextBox 79"/>
              <p:cNvSpPr txBox="1"/>
              <p:nvPr/>
            </p:nvSpPr>
            <p:spPr>
              <a:xfrm>
                <a:off x="230827" y="1582061"/>
                <a:ext cx="560415" cy="295751"/>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Jan</a:t>
                </a:r>
              </a:p>
            </p:txBody>
          </p:sp>
          <p:sp>
            <p:nvSpPr>
              <p:cNvPr id="81" name="TextBox 80"/>
              <p:cNvSpPr txBox="1"/>
              <p:nvPr/>
            </p:nvSpPr>
            <p:spPr>
              <a:xfrm>
                <a:off x="4074160" y="846191"/>
                <a:ext cx="72136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70C0"/>
                    </a:solidFill>
                    <a:effectLst/>
                    <a:uLnTx/>
                    <a:uFillTx/>
                    <a:latin typeface="Arial" charset="0"/>
                    <a:ea typeface="MS PGothic" charset="0"/>
                  </a:rPr>
                  <a:t>2014</a:t>
                </a:r>
              </a:p>
            </p:txBody>
          </p:sp>
          <p:cxnSp>
            <p:nvCxnSpPr>
              <p:cNvPr id="82" name="Straight Connector 81"/>
              <p:cNvCxnSpPr/>
              <p:nvPr/>
            </p:nvCxnSpPr>
            <p:spPr bwMode="auto">
              <a:xfrm flipV="1">
                <a:off x="457200" y="2086480"/>
                <a:ext cx="8549640" cy="3375"/>
              </a:xfrm>
              <a:prstGeom prst="line">
                <a:avLst/>
              </a:prstGeom>
              <a:solidFill>
                <a:srgbClr val="DC5D26"/>
              </a:solidFill>
              <a:ln w="38100" cap="flat" cmpd="sng" algn="ctr">
                <a:solidFill>
                  <a:srgbClr val="000000"/>
                </a:solidFill>
                <a:prstDash val="solid"/>
                <a:round/>
                <a:headEnd type="none" w="med" len="med"/>
                <a:tailEnd type="stealth" w="med" len="med"/>
              </a:ln>
              <a:effectLst/>
            </p:spPr>
          </p:cxnSp>
          <p:cxnSp>
            <p:nvCxnSpPr>
              <p:cNvPr id="83" name="Straight Connector 82"/>
              <p:cNvCxnSpPr/>
              <p:nvPr/>
            </p:nvCxnSpPr>
            <p:spPr bwMode="auto">
              <a:xfrm flipV="1">
                <a:off x="1127760" y="1876507"/>
                <a:ext cx="0" cy="203195"/>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84" name="Straight Connector 83"/>
              <p:cNvCxnSpPr/>
              <p:nvPr/>
            </p:nvCxnSpPr>
            <p:spPr bwMode="auto">
              <a:xfrm flipV="1">
                <a:off x="1798320" y="1863006"/>
                <a:ext cx="0" cy="206536"/>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85" name="Straight Connector 84"/>
              <p:cNvCxnSpPr/>
              <p:nvPr/>
            </p:nvCxnSpPr>
            <p:spPr bwMode="auto">
              <a:xfrm flipV="1">
                <a:off x="2468880" y="1866347"/>
                <a:ext cx="0" cy="220133"/>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86" name="Straight Connector 85"/>
              <p:cNvCxnSpPr/>
              <p:nvPr/>
            </p:nvCxnSpPr>
            <p:spPr bwMode="auto">
              <a:xfrm flipV="1">
                <a:off x="3139440" y="1886667"/>
                <a:ext cx="0" cy="203195"/>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87" name="Straight Connector 86"/>
              <p:cNvCxnSpPr/>
              <p:nvPr/>
            </p:nvCxnSpPr>
            <p:spPr bwMode="auto">
              <a:xfrm flipV="1">
                <a:off x="3820160" y="1886667"/>
                <a:ext cx="0" cy="203194"/>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88" name="Straight Connector 87"/>
              <p:cNvCxnSpPr/>
              <p:nvPr/>
            </p:nvCxnSpPr>
            <p:spPr bwMode="auto">
              <a:xfrm flipV="1">
                <a:off x="4500880" y="1886667"/>
                <a:ext cx="0" cy="203193"/>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89" name="Straight Connector 88"/>
              <p:cNvCxnSpPr/>
              <p:nvPr/>
            </p:nvCxnSpPr>
            <p:spPr bwMode="auto">
              <a:xfrm flipV="1">
                <a:off x="5181600" y="1886667"/>
                <a:ext cx="0" cy="203192"/>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90" name="Straight Connector 89"/>
              <p:cNvCxnSpPr/>
              <p:nvPr/>
            </p:nvCxnSpPr>
            <p:spPr bwMode="auto">
              <a:xfrm flipV="1">
                <a:off x="5852160" y="1886667"/>
                <a:ext cx="0" cy="203191"/>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91" name="Straight Connector 90"/>
              <p:cNvCxnSpPr/>
              <p:nvPr/>
            </p:nvCxnSpPr>
            <p:spPr bwMode="auto">
              <a:xfrm flipV="1">
                <a:off x="6532880" y="1866347"/>
                <a:ext cx="0" cy="220133"/>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92" name="Straight Connector 91"/>
              <p:cNvCxnSpPr/>
              <p:nvPr/>
            </p:nvCxnSpPr>
            <p:spPr bwMode="auto">
              <a:xfrm flipV="1">
                <a:off x="7203440" y="1886667"/>
                <a:ext cx="0" cy="203190"/>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93" name="Straight Connector 92"/>
              <p:cNvCxnSpPr/>
              <p:nvPr/>
            </p:nvCxnSpPr>
            <p:spPr bwMode="auto">
              <a:xfrm flipV="1">
                <a:off x="7884160" y="1886667"/>
                <a:ext cx="0" cy="203189"/>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94" name="Straight Connector 93"/>
              <p:cNvCxnSpPr/>
              <p:nvPr/>
            </p:nvCxnSpPr>
            <p:spPr bwMode="auto">
              <a:xfrm flipV="1">
                <a:off x="467360" y="1852846"/>
                <a:ext cx="0" cy="203189"/>
              </a:xfrm>
              <a:prstGeom prst="line">
                <a:avLst/>
              </a:prstGeom>
              <a:solidFill>
                <a:srgbClr val="DC5D26"/>
              </a:solidFill>
              <a:ln w="9525" cap="flat" cmpd="sng" algn="ctr">
                <a:solidFill>
                  <a:srgbClr val="000000"/>
                </a:solidFill>
                <a:prstDash val="solid"/>
                <a:round/>
                <a:headEnd type="none" w="med" len="med"/>
                <a:tailEnd type="none" w="med" len="med"/>
              </a:ln>
              <a:effectLst/>
            </p:spPr>
          </p:cxnSp>
          <p:cxnSp>
            <p:nvCxnSpPr>
              <p:cNvPr id="95" name="Straight Connector 94"/>
              <p:cNvCxnSpPr/>
              <p:nvPr/>
            </p:nvCxnSpPr>
            <p:spPr bwMode="auto">
              <a:xfrm flipV="1">
                <a:off x="8544560" y="1896827"/>
                <a:ext cx="0" cy="203190"/>
              </a:xfrm>
              <a:prstGeom prst="line">
                <a:avLst/>
              </a:prstGeom>
              <a:solidFill>
                <a:srgbClr val="DC5D26"/>
              </a:solidFill>
              <a:ln w="9525" cap="flat" cmpd="sng" algn="ctr">
                <a:solidFill>
                  <a:srgbClr val="000000"/>
                </a:solidFill>
                <a:prstDash val="solid"/>
                <a:round/>
                <a:headEnd type="none" w="med" len="med"/>
                <a:tailEnd type="none" w="med" len="med"/>
              </a:ln>
              <a:effectLst/>
            </p:spPr>
          </p:cxnSp>
          <p:sp>
            <p:nvSpPr>
              <p:cNvPr id="96" name="TextBox 95"/>
              <p:cNvSpPr txBox="1"/>
              <p:nvPr/>
            </p:nvSpPr>
            <p:spPr>
              <a:xfrm>
                <a:off x="901387" y="1607026"/>
                <a:ext cx="531173"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Feb</a:t>
                </a:r>
              </a:p>
            </p:txBody>
          </p:sp>
          <p:sp>
            <p:nvSpPr>
              <p:cNvPr id="97" name="TextBox 96"/>
              <p:cNvSpPr txBox="1"/>
              <p:nvPr/>
            </p:nvSpPr>
            <p:spPr>
              <a:xfrm>
                <a:off x="143256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March</a:t>
                </a:r>
              </a:p>
            </p:txBody>
          </p:sp>
          <p:sp>
            <p:nvSpPr>
              <p:cNvPr id="98" name="TextBox 97"/>
              <p:cNvSpPr txBox="1"/>
              <p:nvPr/>
            </p:nvSpPr>
            <p:spPr>
              <a:xfrm>
                <a:off x="208280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April</a:t>
                </a:r>
              </a:p>
            </p:txBody>
          </p:sp>
          <p:sp>
            <p:nvSpPr>
              <p:cNvPr id="99" name="TextBox 98"/>
              <p:cNvSpPr txBox="1"/>
              <p:nvPr/>
            </p:nvSpPr>
            <p:spPr>
              <a:xfrm>
                <a:off x="275336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May</a:t>
                </a:r>
              </a:p>
            </p:txBody>
          </p:sp>
          <p:sp>
            <p:nvSpPr>
              <p:cNvPr id="100" name="TextBox 99"/>
              <p:cNvSpPr txBox="1"/>
              <p:nvPr/>
            </p:nvSpPr>
            <p:spPr>
              <a:xfrm>
                <a:off x="343408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June</a:t>
                </a:r>
              </a:p>
            </p:txBody>
          </p:sp>
          <p:sp>
            <p:nvSpPr>
              <p:cNvPr id="101" name="TextBox 100"/>
              <p:cNvSpPr txBox="1"/>
              <p:nvPr/>
            </p:nvSpPr>
            <p:spPr>
              <a:xfrm>
                <a:off x="411480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July</a:t>
                </a:r>
              </a:p>
            </p:txBody>
          </p:sp>
          <p:sp>
            <p:nvSpPr>
              <p:cNvPr id="102" name="TextBox 101"/>
              <p:cNvSpPr txBox="1"/>
              <p:nvPr/>
            </p:nvSpPr>
            <p:spPr>
              <a:xfrm>
                <a:off x="479552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Aug</a:t>
                </a:r>
              </a:p>
            </p:txBody>
          </p:sp>
          <p:sp>
            <p:nvSpPr>
              <p:cNvPr id="103" name="TextBox 102"/>
              <p:cNvSpPr txBox="1"/>
              <p:nvPr/>
            </p:nvSpPr>
            <p:spPr>
              <a:xfrm>
                <a:off x="547624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Sept</a:t>
                </a:r>
              </a:p>
            </p:txBody>
          </p:sp>
          <p:sp>
            <p:nvSpPr>
              <p:cNvPr id="104" name="TextBox 103"/>
              <p:cNvSpPr txBox="1"/>
              <p:nvPr/>
            </p:nvSpPr>
            <p:spPr>
              <a:xfrm>
                <a:off x="615696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Oct</a:t>
                </a:r>
              </a:p>
            </p:txBody>
          </p:sp>
          <p:sp>
            <p:nvSpPr>
              <p:cNvPr id="105" name="TextBox 104"/>
              <p:cNvSpPr txBox="1"/>
              <p:nvPr/>
            </p:nvSpPr>
            <p:spPr>
              <a:xfrm>
                <a:off x="683768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Nov</a:t>
                </a:r>
              </a:p>
            </p:txBody>
          </p:sp>
          <p:sp>
            <p:nvSpPr>
              <p:cNvPr id="106" name="TextBox 105"/>
              <p:cNvSpPr txBox="1"/>
              <p:nvPr/>
            </p:nvSpPr>
            <p:spPr>
              <a:xfrm>
                <a:off x="750824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Dec</a:t>
                </a:r>
              </a:p>
            </p:txBody>
          </p:sp>
          <p:sp>
            <p:nvSpPr>
              <p:cNvPr id="107" name="TextBox 106"/>
              <p:cNvSpPr txBox="1"/>
              <p:nvPr/>
            </p:nvSpPr>
            <p:spPr>
              <a:xfrm>
                <a:off x="8158480" y="1607026"/>
                <a:ext cx="772160" cy="276999"/>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charset="0"/>
                    <a:ea typeface="MS PGothic" charset="0"/>
                  </a:rPr>
                  <a:t>Jan</a:t>
                </a:r>
              </a:p>
            </p:txBody>
          </p:sp>
          <p:sp>
            <p:nvSpPr>
              <p:cNvPr id="108" name="TextBox 107"/>
              <p:cNvSpPr txBox="1"/>
              <p:nvPr/>
            </p:nvSpPr>
            <p:spPr>
              <a:xfrm>
                <a:off x="8472170" y="869932"/>
                <a:ext cx="72136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70C0"/>
                    </a:solidFill>
                    <a:effectLst/>
                    <a:uLnTx/>
                    <a:uFillTx/>
                    <a:latin typeface="Arial" charset="0"/>
                    <a:ea typeface="MS PGothic" charset="0"/>
                  </a:rPr>
                  <a:t>2015</a:t>
                </a:r>
              </a:p>
            </p:txBody>
          </p:sp>
          <p:sp>
            <p:nvSpPr>
              <p:cNvPr id="109" name="Right Brace 108"/>
              <p:cNvSpPr/>
              <p:nvPr/>
            </p:nvSpPr>
            <p:spPr bwMode="auto">
              <a:xfrm rot="16200000">
                <a:off x="4221676" y="-2605278"/>
                <a:ext cx="433948" cy="7962901"/>
              </a:xfrm>
              <a:prstGeom prst="rightBrac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70C0"/>
                  </a:solidFill>
                  <a:effectLst/>
                  <a:uLnTx/>
                  <a:uFillTx/>
                  <a:latin typeface="Arial" pitchFamily="28" charset="0"/>
                  <a:ea typeface="ＭＳ Ｐゴシック" pitchFamily="28" charset="-128"/>
                  <a:cs typeface="ＭＳ Ｐゴシック" pitchFamily="28" charset="-128"/>
                </a:endParaRPr>
              </a:p>
            </p:txBody>
          </p:sp>
        </p:grpSp>
        <p:cxnSp>
          <p:nvCxnSpPr>
            <p:cNvPr id="61" name="Straight Arrow Connector 60"/>
            <p:cNvCxnSpPr/>
            <p:nvPr/>
          </p:nvCxnSpPr>
          <p:spPr bwMode="auto">
            <a:xfrm>
              <a:off x="4451506" y="2066165"/>
              <a:ext cx="0" cy="2297302"/>
            </a:xfrm>
            <a:prstGeom prst="straightConnector1">
              <a:avLst/>
            </a:prstGeom>
            <a:solidFill>
              <a:srgbClr val="DC5D26"/>
            </a:solidFill>
            <a:ln w="19050" cap="flat" cmpd="sng" algn="ctr">
              <a:solidFill>
                <a:srgbClr val="808080">
                  <a:lumMod val="40000"/>
                  <a:lumOff val="60000"/>
                </a:srgbClr>
              </a:solidFill>
              <a:prstDash val="solid"/>
              <a:round/>
              <a:headEnd type="none" w="med" len="med"/>
              <a:tailEnd type="arrow"/>
            </a:ln>
            <a:effectLst/>
          </p:spPr>
        </p:cxnSp>
        <p:sp>
          <p:nvSpPr>
            <p:cNvPr id="62" name="TextBox 61"/>
            <p:cNvSpPr txBox="1"/>
            <p:nvPr/>
          </p:nvSpPr>
          <p:spPr>
            <a:xfrm>
              <a:off x="868756" y="3207865"/>
              <a:ext cx="2467766" cy="307777"/>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0" cap="none" spc="0" normalizeH="0" baseline="0" noProof="0" dirty="0" smtClean="0">
                  <a:ln>
                    <a:noFill/>
                  </a:ln>
                  <a:solidFill>
                    <a:srgbClr val="FFFFFF">
                      <a:lumMod val="65000"/>
                    </a:srgbClr>
                  </a:solidFill>
                  <a:effectLst/>
                  <a:uLnTx/>
                  <a:uFillTx/>
                  <a:latin typeface="Arial" charset="0"/>
                  <a:ea typeface="MS PGothic" charset="0"/>
                </a:rPr>
                <a:t>TA/Societies Discussions</a:t>
              </a:r>
            </a:p>
          </p:txBody>
        </p:sp>
        <p:sp>
          <p:nvSpPr>
            <p:cNvPr id="63" name="TextBox 62"/>
            <p:cNvSpPr txBox="1"/>
            <p:nvPr/>
          </p:nvSpPr>
          <p:spPr>
            <a:xfrm>
              <a:off x="119378" y="4101857"/>
              <a:ext cx="2169318" cy="5232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0" cap="none" spc="0" normalizeH="0" baseline="0" noProof="0" dirty="0" smtClean="0">
                  <a:ln>
                    <a:noFill/>
                  </a:ln>
                  <a:solidFill>
                    <a:srgbClr val="FFFFFF">
                      <a:lumMod val="65000"/>
                    </a:srgbClr>
                  </a:solidFill>
                  <a:effectLst/>
                  <a:uLnTx/>
                  <a:uFillTx/>
                  <a:latin typeface="Arial" charset="0"/>
                  <a:ea typeface="MS PGothic" charset="0"/>
                </a:rPr>
                <a:t>Transition Principles Defined</a:t>
              </a:r>
            </a:p>
          </p:txBody>
        </p:sp>
        <p:sp>
          <p:nvSpPr>
            <p:cNvPr id="64" name="TextBox 63"/>
            <p:cNvSpPr txBox="1"/>
            <p:nvPr/>
          </p:nvSpPr>
          <p:spPr>
            <a:xfrm>
              <a:off x="3336522" y="4374932"/>
              <a:ext cx="2692802" cy="523220"/>
            </a:xfrm>
            <a:prstGeom prst="rect">
              <a:avLst/>
            </a:prstGeom>
            <a:solidFill>
              <a:srgbClr val="FFFFFF"/>
            </a:solid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0" cap="none" spc="0" normalizeH="0" baseline="0" noProof="0" dirty="0" smtClean="0">
                  <a:ln>
                    <a:noFill/>
                  </a:ln>
                  <a:solidFill>
                    <a:srgbClr val="FFFFFF">
                      <a:lumMod val="65000"/>
                    </a:srgbClr>
                  </a:solidFill>
                  <a:effectLst/>
                  <a:uLnTx/>
                  <a:uFillTx/>
                  <a:latin typeface="Arial" charset="0"/>
                  <a:ea typeface="MS PGothic" charset="0"/>
                </a:rPr>
                <a:t>Transition Plan Complete</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0" cap="none" spc="0" normalizeH="0" baseline="0" noProof="0" dirty="0" smtClean="0">
                  <a:ln>
                    <a:noFill/>
                  </a:ln>
                  <a:solidFill>
                    <a:srgbClr val="FFFFFF">
                      <a:lumMod val="65000"/>
                    </a:srgbClr>
                  </a:solidFill>
                  <a:effectLst/>
                  <a:uLnTx/>
                  <a:uFillTx/>
                  <a:latin typeface="Arial" charset="0"/>
                  <a:ea typeface="MS PGothic" charset="0"/>
                </a:rPr>
                <a:t>Establish guidelines</a:t>
              </a:r>
            </a:p>
          </p:txBody>
        </p:sp>
        <p:cxnSp>
          <p:nvCxnSpPr>
            <p:cNvPr id="65" name="Straight Arrow Connector 64"/>
            <p:cNvCxnSpPr/>
            <p:nvPr/>
          </p:nvCxnSpPr>
          <p:spPr bwMode="auto">
            <a:xfrm>
              <a:off x="8364376" y="2204478"/>
              <a:ext cx="0" cy="1087120"/>
            </a:xfrm>
            <a:prstGeom prst="straightConnector1">
              <a:avLst/>
            </a:prstGeom>
            <a:solidFill>
              <a:srgbClr val="DC5D26"/>
            </a:solidFill>
            <a:ln w="19050" cap="flat" cmpd="sng" algn="ctr">
              <a:solidFill>
                <a:srgbClr val="000000"/>
              </a:solidFill>
              <a:prstDash val="solid"/>
              <a:round/>
              <a:headEnd type="none" w="med" len="med"/>
              <a:tailEnd type="arrow"/>
            </a:ln>
            <a:effectLst/>
          </p:spPr>
        </p:cxnSp>
        <p:sp>
          <p:nvSpPr>
            <p:cNvPr id="66" name="TextBox 65"/>
            <p:cNvSpPr txBox="1"/>
            <p:nvPr/>
          </p:nvSpPr>
          <p:spPr>
            <a:xfrm>
              <a:off x="7593564" y="3372877"/>
              <a:ext cx="1541624" cy="101869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rgbClr val="000000"/>
                  </a:solidFill>
                  <a:effectLst/>
                  <a:uLnTx/>
                  <a:uFillTx/>
                  <a:latin typeface="Arial" charset="0"/>
                  <a:ea typeface="MS PGothic" charset="0"/>
                </a:rPr>
                <a:t>Coordinating Committee assumes responsibility</a:t>
              </a:r>
            </a:p>
          </p:txBody>
        </p:sp>
        <p:sp>
          <p:nvSpPr>
            <p:cNvPr id="68" name="TextBox 67"/>
            <p:cNvSpPr txBox="1"/>
            <p:nvPr/>
          </p:nvSpPr>
          <p:spPr>
            <a:xfrm>
              <a:off x="3429388" y="3429000"/>
              <a:ext cx="1277388" cy="5232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0" cap="none" spc="0" normalizeH="0" baseline="0" noProof="0" dirty="0" smtClean="0">
                  <a:ln>
                    <a:noFill/>
                  </a:ln>
                  <a:solidFill>
                    <a:srgbClr val="FFFFFF">
                      <a:lumMod val="65000"/>
                    </a:srgbClr>
                  </a:solidFill>
                  <a:effectLst/>
                  <a:uLnTx/>
                  <a:uFillTx/>
                  <a:latin typeface="Arial" charset="0"/>
                  <a:ea typeface="MS PGothic" charset="0"/>
                </a:rPr>
                <a:t>TAB Review</a:t>
              </a:r>
            </a:p>
          </p:txBody>
        </p:sp>
        <p:cxnSp>
          <p:nvCxnSpPr>
            <p:cNvPr id="69" name="Straight Arrow Connector 68"/>
            <p:cNvCxnSpPr/>
            <p:nvPr/>
          </p:nvCxnSpPr>
          <p:spPr bwMode="auto">
            <a:xfrm>
              <a:off x="3253896" y="2086480"/>
              <a:ext cx="0" cy="1492157"/>
            </a:xfrm>
            <a:prstGeom prst="straightConnector1">
              <a:avLst/>
            </a:prstGeom>
            <a:solidFill>
              <a:srgbClr val="DC5D26"/>
            </a:solidFill>
            <a:ln w="19050" cap="flat" cmpd="sng" algn="ctr">
              <a:solidFill>
                <a:srgbClr val="808080">
                  <a:lumMod val="40000"/>
                  <a:lumOff val="60000"/>
                </a:srgbClr>
              </a:solidFill>
              <a:prstDash val="solid"/>
              <a:round/>
              <a:headEnd type="none" w="med" len="med"/>
              <a:tailEnd type="arrow"/>
            </a:ln>
            <a:effectLst/>
          </p:spPr>
        </p:cxnSp>
        <p:cxnSp>
          <p:nvCxnSpPr>
            <p:cNvPr id="70" name="Straight Arrow Connector 69"/>
            <p:cNvCxnSpPr/>
            <p:nvPr/>
          </p:nvCxnSpPr>
          <p:spPr bwMode="auto">
            <a:xfrm>
              <a:off x="721203" y="2100338"/>
              <a:ext cx="0" cy="2001519"/>
            </a:xfrm>
            <a:prstGeom prst="straightConnector1">
              <a:avLst/>
            </a:prstGeom>
            <a:solidFill>
              <a:srgbClr val="DC5D26"/>
            </a:solidFill>
            <a:ln w="19050" cap="flat" cmpd="sng" algn="ctr">
              <a:solidFill>
                <a:srgbClr val="808080">
                  <a:lumMod val="40000"/>
                  <a:lumOff val="60000"/>
                </a:srgbClr>
              </a:solidFill>
              <a:prstDash val="solid"/>
              <a:round/>
              <a:headEnd type="none" w="med" len="med"/>
              <a:tailEnd type="arrow"/>
            </a:ln>
            <a:effectLst/>
          </p:spPr>
        </p:cxnSp>
        <p:cxnSp>
          <p:nvCxnSpPr>
            <p:cNvPr id="71" name="Straight Arrow Connector 70"/>
            <p:cNvCxnSpPr/>
            <p:nvPr/>
          </p:nvCxnSpPr>
          <p:spPr bwMode="auto">
            <a:xfrm>
              <a:off x="947576" y="2072943"/>
              <a:ext cx="0" cy="1087120"/>
            </a:xfrm>
            <a:prstGeom prst="straightConnector1">
              <a:avLst/>
            </a:prstGeom>
            <a:solidFill>
              <a:srgbClr val="DC5D26"/>
            </a:solidFill>
            <a:ln w="19050" cap="flat" cmpd="sng" algn="ctr">
              <a:solidFill>
                <a:srgbClr val="808080">
                  <a:lumMod val="40000"/>
                  <a:lumOff val="60000"/>
                </a:srgbClr>
              </a:solidFill>
              <a:prstDash val="solid"/>
              <a:round/>
              <a:headEnd type="none" w="med" len="med"/>
              <a:tailEnd type="arrow"/>
            </a:ln>
            <a:effectLst/>
          </p:spPr>
        </p:cxnSp>
        <p:sp>
          <p:nvSpPr>
            <p:cNvPr id="72" name="Left Brace 71"/>
            <p:cNvSpPr/>
            <p:nvPr/>
          </p:nvSpPr>
          <p:spPr bwMode="auto">
            <a:xfrm rot="16200000">
              <a:off x="1898171" y="1922170"/>
              <a:ext cx="340048" cy="2162813"/>
            </a:xfrm>
            <a:prstGeom prst="leftBrace">
              <a:avLst/>
            </a:prstGeom>
            <a:noFill/>
            <a:ln w="9525" cap="flat" cmpd="sng" algn="ctr">
              <a:solidFill>
                <a:srgbClr val="808080">
                  <a:lumMod val="60000"/>
                  <a:lumOff val="4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endParaRPr>
            </a:p>
          </p:txBody>
        </p:sp>
        <p:cxnSp>
          <p:nvCxnSpPr>
            <p:cNvPr id="73" name="Straight Arrow Connector 72"/>
            <p:cNvCxnSpPr/>
            <p:nvPr/>
          </p:nvCxnSpPr>
          <p:spPr bwMode="auto">
            <a:xfrm>
              <a:off x="4026056" y="2072943"/>
              <a:ext cx="0" cy="1442699"/>
            </a:xfrm>
            <a:prstGeom prst="straightConnector1">
              <a:avLst/>
            </a:prstGeom>
            <a:solidFill>
              <a:srgbClr val="DC5D26"/>
            </a:solidFill>
            <a:ln w="19050" cap="flat" cmpd="sng" algn="ctr">
              <a:solidFill>
                <a:srgbClr val="808080">
                  <a:lumMod val="40000"/>
                  <a:lumOff val="60000"/>
                </a:srgbClr>
              </a:solidFill>
              <a:prstDash val="solid"/>
              <a:round/>
              <a:headEnd type="none" w="med" len="med"/>
              <a:tailEnd type="arrow"/>
            </a:ln>
            <a:effectLst/>
          </p:spPr>
        </p:cxnSp>
        <p:sp>
          <p:nvSpPr>
            <p:cNvPr id="74" name="Left Brace 73"/>
            <p:cNvSpPr/>
            <p:nvPr/>
          </p:nvSpPr>
          <p:spPr bwMode="auto">
            <a:xfrm rot="16200000">
              <a:off x="6453833" y="961951"/>
              <a:ext cx="333672" cy="3238502"/>
            </a:xfrm>
            <a:prstGeom prst="leftBrac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endParaRPr>
            </a:p>
          </p:txBody>
        </p:sp>
        <p:sp>
          <p:nvSpPr>
            <p:cNvPr id="75" name="Right Brace 74"/>
            <p:cNvSpPr/>
            <p:nvPr/>
          </p:nvSpPr>
          <p:spPr bwMode="auto">
            <a:xfrm rot="16200000">
              <a:off x="8424225" y="961353"/>
              <a:ext cx="433948" cy="802564"/>
            </a:xfrm>
            <a:prstGeom prst="rightBrace">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70C0"/>
                </a:solidFill>
                <a:effectLst/>
                <a:uLnTx/>
                <a:uFillTx/>
                <a:latin typeface="Arial" pitchFamily="28" charset="0"/>
                <a:ea typeface="ＭＳ Ｐゴシック" pitchFamily="28" charset="-128"/>
                <a:cs typeface="ＭＳ Ｐゴシック" pitchFamily="28" charset="-128"/>
              </a:endParaRPr>
            </a:p>
          </p:txBody>
        </p:sp>
        <p:sp>
          <p:nvSpPr>
            <p:cNvPr id="76" name="TextBox 75"/>
            <p:cNvSpPr txBox="1"/>
            <p:nvPr/>
          </p:nvSpPr>
          <p:spPr>
            <a:xfrm>
              <a:off x="2616588" y="3588320"/>
              <a:ext cx="1277388" cy="523220"/>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0" cap="none" spc="0" normalizeH="0" baseline="0" noProof="0" dirty="0" smtClean="0">
                  <a:ln>
                    <a:noFill/>
                  </a:ln>
                  <a:solidFill>
                    <a:srgbClr val="FFFFFF">
                      <a:lumMod val="65000"/>
                    </a:srgbClr>
                  </a:solidFill>
                  <a:effectLst/>
                  <a:uLnTx/>
                  <a:uFillTx/>
                  <a:latin typeface="Arial" charset="0"/>
                  <a:ea typeface="MS PGothic" charset="0"/>
                </a:rPr>
                <a:t>TMC Review</a:t>
              </a:r>
            </a:p>
          </p:txBody>
        </p:sp>
        <p:sp>
          <p:nvSpPr>
            <p:cNvPr id="77" name="Rounded Rectangle 76"/>
            <p:cNvSpPr/>
            <p:nvPr/>
          </p:nvSpPr>
          <p:spPr bwMode="auto">
            <a:xfrm>
              <a:off x="3436510" y="3899364"/>
              <a:ext cx="4217048" cy="2806459"/>
            </a:xfrm>
            <a:prstGeom prst="roundRect">
              <a:avLst/>
            </a:prstGeom>
            <a:solidFill>
              <a:srgbClr val="477E27">
                <a:lumMod val="40000"/>
                <a:lumOff val="60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Details</a:t>
              </a:r>
              <a:endParaRPr kumimoji="0" lang="en-US" sz="1100" b="1"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endParaRPr>
            </a:p>
            <a:p>
              <a:pPr marL="228600" marR="0" lvl="0" indent="-228600" defTabSz="914400" eaLnBrk="0" fontAlgn="auto" latinLnBrk="0" hangingPunct="0">
                <a:lnSpc>
                  <a:spcPct val="100000"/>
                </a:lnSpc>
                <a:spcBef>
                  <a:spcPts val="0"/>
                </a:spcBef>
                <a:spcAft>
                  <a:spcPts val="0"/>
                </a:spcAft>
                <a:buClrTx/>
                <a:buSzTx/>
                <a:buFont typeface="+mj-lt"/>
                <a:buAutoNum type="arabicPeriod"/>
                <a:tabLst/>
                <a:defRPr/>
              </a:pP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Create coordinating committee of society/council/OU reps (Complete)</a:t>
              </a:r>
            </a:p>
            <a:p>
              <a:pPr marL="228600" marR="0" lvl="0" indent="-228600" defTabSz="914400" eaLnBrk="0" fontAlgn="auto" latinLnBrk="0" hangingPunct="0">
                <a:lnSpc>
                  <a:spcPct val="100000"/>
                </a:lnSpc>
                <a:spcBef>
                  <a:spcPts val="0"/>
                </a:spcBef>
                <a:spcAft>
                  <a:spcPts val="0"/>
                </a:spcAft>
                <a:buClrTx/>
                <a:buSzTx/>
                <a:buFont typeface="+mj-lt"/>
                <a:buAutoNum type="arabicPeriod"/>
                <a:tabLst/>
                <a:defRPr/>
              </a:pP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Establish regular meetings via teleconference/webex (Scheduled,</a:t>
              </a:r>
              <a:r>
                <a:rPr kumimoji="0" lang="en-US" sz="1100" b="0" i="0" u="none" strike="noStrike" kern="0" cap="none" spc="0" normalizeH="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 ongoing</a:t>
              </a: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a:t>
              </a:r>
            </a:p>
            <a:p>
              <a:pPr marL="228600" lvl="0" indent="-228600" fontAlgn="auto">
                <a:spcBef>
                  <a:spcPts val="0"/>
                </a:spcBef>
                <a:spcAft>
                  <a:spcPts val="0"/>
                </a:spcAft>
                <a:buFont typeface="+mj-lt"/>
                <a:buAutoNum type="arabicPeriod"/>
                <a:defRPr/>
              </a:pP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Review all products and services, its respective ownership and management into 2015 and beyond, and resources needed </a:t>
              </a:r>
              <a:r>
                <a:rPr lang="en-US" sz="1100" kern="0" dirty="0">
                  <a:solidFill>
                    <a:srgbClr val="000000"/>
                  </a:solidFill>
                  <a:latin typeface="Arial" pitchFamily="28" charset="0"/>
                  <a:ea typeface="ＭＳ Ｐゴシック" pitchFamily="28" charset="-128"/>
                  <a:cs typeface="ＭＳ Ｐゴシック" pitchFamily="28" charset="-128"/>
                </a:rPr>
                <a:t>(Complete)</a:t>
              </a:r>
            </a:p>
            <a:p>
              <a:pPr marL="228600" indent="-228600" defTabSz="914400" eaLnBrk="0" fontAlgn="auto" hangingPunct="0">
                <a:spcBef>
                  <a:spcPts val="0"/>
                </a:spcBef>
                <a:spcAft>
                  <a:spcPts val="0"/>
                </a:spcAft>
                <a:buFont typeface="+mj-lt"/>
                <a:buAutoNum type="arabicPeriod"/>
              </a:pP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Identify </a:t>
              </a:r>
              <a:r>
                <a:rPr lang="en-US" sz="1100" kern="0" dirty="0">
                  <a:solidFill>
                    <a:srgbClr val="000000"/>
                  </a:solidFill>
                  <a:latin typeface="Arial" pitchFamily="28" charset="0"/>
                  <a:ea typeface="ＭＳ Ｐゴシック" pitchFamily="28" charset="-128"/>
                  <a:cs typeface="ＭＳ Ｐゴシック" pitchFamily="28" charset="-128"/>
                </a:rPr>
                <a:t>revenue </a:t>
              </a:r>
              <a:r>
                <a:rPr lang="en-US" sz="1100" kern="0" dirty="0" smtClean="0">
                  <a:solidFill>
                    <a:srgbClr val="000000"/>
                  </a:solidFill>
                  <a:latin typeface="Arial" pitchFamily="28" charset="0"/>
                  <a:ea typeface="ＭＳ Ｐゴシック" pitchFamily="28" charset="-128"/>
                  <a:cs typeface="ＭＳ Ｐゴシック" pitchFamily="28" charset="-128"/>
                </a:rPr>
                <a:t>opportunities </a:t>
              </a:r>
              <a:r>
                <a:rPr lang="en-US" sz="1100" kern="0" dirty="0">
                  <a:solidFill>
                    <a:srgbClr val="000000"/>
                  </a:solidFill>
                  <a:latin typeface="Arial" pitchFamily="28" charset="0"/>
                  <a:ea typeface="ＭＳ Ｐゴシック" pitchFamily="28" charset="-128"/>
                  <a:cs typeface="ＭＳ Ｐゴシック" pitchFamily="28" charset="-128"/>
                </a:rPr>
                <a:t>(On track</a:t>
              </a:r>
              <a:r>
                <a:rPr lang="en-US" sz="1100" kern="0" dirty="0" smtClean="0">
                  <a:solidFill>
                    <a:srgbClr val="000000"/>
                  </a:solidFill>
                  <a:latin typeface="Arial" pitchFamily="28" charset="0"/>
                  <a:ea typeface="ＭＳ Ｐゴシック" pitchFamily="28" charset="-128"/>
                  <a:cs typeface="ＭＳ Ｐゴシック" pitchFamily="28" charset="-128"/>
                </a:rPr>
                <a:t>)</a:t>
              </a:r>
              <a:endPar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endParaRPr>
            </a:p>
            <a:p>
              <a:pPr marL="228600" lvl="0" indent="-228600" fontAlgn="auto">
                <a:spcBef>
                  <a:spcPts val="0"/>
                </a:spcBef>
                <a:spcAft>
                  <a:spcPts val="0"/>
                </a:spcAft>
                <a:buFont typeface="+mj-lt"/>
                <a:buAutoNum type="arabicPeriod"/>
              </a:pP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Create </a:t>
              </a:r>
              <a:r>
                <a:rPr lang="en-US" sz="1100" kern="0" dirty="0">
                  <a:solidFill>
                    <a:srgbClr val="000000"/>
                  </a:solidFill>
                  <a:latin typeface="Arial" pitchFamily="28" charset="0"/>
                  <a:ea typeface="ＭＳ Ｐゴシック" pitchFamily="28" charset="-128"/>
                  <a:cs typeface="ＭＳ Ｐゴシック" pitchFamily="28" charset="-128"/>
                </a:rPr>
                <a:t>agreement document (Complete</a:t>
              </a:r>
              <a:r>
                <a:rPr lang="en-US" sz="1100" kern="0" dirty="0" smtClean="0">
                  <a:solidFill>
                    <a:srgbClr val="000000"/>
                  </a:solidFill>
                  <a:latin typeface="Arial" pitchFamily="28" charset="0"/>
                  <a:ea typeface="ＭＳ Ｐゴシック" pitchFamily="28" charset="-128"/>
                  <a:cs typeface="ＭＳ Ｐゴシック" pitchFamily="28" charset="-128"/>
                </a:rPr>
                <a:t>))</a:t>
              </a:r>
              <a:endPar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endParaRPr>
            </a:p>
            <a:p>
              <a:pPr marL="228600" indent="-228600" fontAlgn="auto">
                <a:spcBef>
                  <a:spcPts val="0"/>
                </a:spcBef>
                <a:spcAft>
                  <a:spcPts val="0"/>
                </a:spcAft>
                <a:buFont typeface="+mj-lt"/>
                <a:buAutoNum type="arabicPeriod"/>
                <a:defRPr/>
              </a:pP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Review and secure, if needed respective society board </a:t>
              </a:r>
              <a:r>
                <a:rPr lang="en-US" sz="1100" kern="0" dirty="0">
                  <a:solidFill>
                    <a:srgbClr val="000000"/>
                  </a:solidFill>
                  <a:latin typeface="Arial" pitchFamily="28" charset="0"/>
                  <a:ea typeface="ＭＳ Ｐゴシック" pitchFamily="28" charset="-128"/>
                  <a:cs typeface="ＭＳ Ｐゴシック" pitchFamily="28" charset="-128"/>
                </a:rPr>
                <a:t>approvals (Complete</a:t>
              </a:r>
              <a:r>
                <a:rPr lang="en-US" sz="1100" kern="0" dirty="0" smtClean="0">
                  <a:solidFill>
                    <a:srgbClr val="000000"/>
                  </a:solidFill>
                  <a:latin typeface="Arial" pitchFamily="28" charset="0"/>
                  <a:ea typeface="ＭＳ Ｐゴシック" pitchFamily="28" charset="-128"/>
                  <a:cs typeface="ＭＳ Ｐゴシック" pitchFamily="28" charset="-128"/>
                </a:rPr>
                <a:t>)</a:t>
              </a:r>
              <a:endPar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endParaRPr>
            </a:p>
            <a:p>
              <a:pPr marL="228600" indent="-228600" fontAlgn="auto">
                <a:spcBef>
                  <a:spcPts val="0"/>
                </a:spcBef>
                <a:spcAft>
                  <a:spcPts val="0"/>
                </a:spcAft>
                <a:buFont typeface="+mj-lt"/>
                <a:buAutoNum type="arabicPeriod"/>
                <a:defRPr/>
              </a:pPr>
              <a:r>
                <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rPr>
                <a:t>Secure all agreement signatures before IEEE Meeting Series, 20 </a:t>
              </a:r>
              <a:r>
                <a:rPr lang="en-US" sz="1100" kern="0" dirty="0">
                  <a:solidFill>
                    <a:srgbClr val="000000"/>
                  </a:solidFill>
                  <a:latin typeface="Arial" pitchFamily="28" charset="0"/>
                  <a:ea typeface="ＭＳ Ｐゴシック" pitchFamily="28" charset="-128"/>
                  <a:cs typeface="ＭＳ Ｐゴシック" pitchFamily="28" charset="-128"/>
                </a:rPr>
                <a:t>November (Complete)</a:t>
              </a:r>
            </a:p>
            <a:p>
              <a:pPr marL="228600" marR="0" lvl="0" indent="-228600" defTabSz="914400" eaLnBrk="0" fontAlgn="auto" latinLnBrk="0" hangingPunct="0">
                <a:lnSpc>
                  <a:spcPct val="100000"/>
                </a:lnSpc>
                <a:spcBef>
                  <a:spcPts val="0"/>
                </a:spcBef>
                <a:spcAft>
                  <a:spcPts val="0"/>
                </a:spcAft>
                <a:buClrTx/>
                <a:buSzTx/>
                <a:buFont typeface="+mj-lt"/>
                <a:buAutoNum type="arabicPeriod"/>
                <a:tabLst/>
                <a:defRPr/>
              </a:pPr>
              <a:endParaRPr kumimoji="0" lang="en-US" sz="1100" b="0" i="0" u="none" strike="noStrike" kern="0" cap="none" spc="0" normalizeH="0" baseline="0" noProof="0" dirty="0" smtClean="0">
                <a:ln>
                  <a:noFill/>
                </a:ln>
                <a:solidFill>
                  <a:srgbClr val="000000"/>
                </a:solidFill>
                <a:effectLst/>
                <a:uLnTx/>
                <a:uFillTx/>
                <a:latin typeface="Arial" pitchFamily="28" charset="0"/>
                <a:ea typeface="ＭＳ Ｐゴシック" pitchFamily="28" charset="-128"/>
                <a:cs typeface="ＭＳ Ｐゴシック" pitchFamily="28" charset="-128"/>
              </a:endParaRPr>
            </a:p>
          </p:txBody>
        </p:sp>
        <p:sp>
          <p:nvSpPr>
            <p:cNvPr id="79" name="TextBox 78"/>
            <p:cNvSpPr txBox="1"/>
            <p:nvPr/>
          </p:nvSpPr>
          <p:spPr>
            <a:xfrm>
              <a:off x="7040012" y="2104147"/>
              <a:ext cx="1541624"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ea typeface="MS PGothic" charset="0"/>
                </a:rPr>
                <a:t>*IEEE Meeting Series</a:t>
              </a:r>
            </a:p>
          </p:txBody>
        </p:sp>
      </p:grpSp>
      <p:sp>
        <p:nvSpPr>
          <p:cNvPr id="110" name="Curved Right Arrow 109"/>
          <p:cNvSpPr/>
          <p:nvPr/>
        </p:nvSpPr>
        <p:spPr>
          <a:xfrm>
            <a:off x="4393189" y="3164528"/>
            <a:ext cx="647345" cy="837308"/>
          </a:xfrm>
          <a:prstGeom prst="curvedRightArrow">
            <a:avLst/>
          </a:prstGeom>
          <a:solidFill>
            <a:srgbClr val="00B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6" name="Slide Number Placeholder 4"/>
          <p:cNvSpPr>
            <a:spLocks noGrp="1"/>
          </p:cNvSpPr>
          <p:nvPr>
            <p:ph type="sldNum" sz="quarter" idx="4294967295"/>
          </p:nvPr>
        </p:nvSpPr>
        <p:spPr>
          <a:xfrm>
            <a:off x="498710" y="6495504"/>
            <a:ext cx="685800" cy="365125"/>
          </a:xfrm>
          <a:prstGeom prst="rect">
            <a:avLst/>
          </a:prstGeom>
        </p:spPr>
        <p:txBody>
          <a:bodyPr/>
          <a:lstStyle/>
          <a:p>
            <a:pPr>
              <a:defRPr/>
            </a:pPr>
            <a:fld id="{C1867B5B-2C9B-418E-94FD-C379FBA6D0F4}" type="slidenum">
              <a:rPr lang="en-US" sz="1050" smtClean="0">
                <a:solidFill>
                  <a:schemeClr val="bg1"/>
                </a:solidFill>
              </a:rPr>
              <a:pPr>
                <a:defRPr/>
              </a:pPr>
              <a:t>12</a:t>
            </a:fld>
            <a:endParaRPr lang="en-US" sz="1050" dirty="0">
              <a:solidFill>
                <a:schemeClr val="bg1"/>
              </a:solidFill>
            </a:endParaRPr>
          </a:p>
        </p:txBody>
      </p:sp>
      <p:sp>
        <p:nvSpPr>
          <p:cNvPr id="57" name="Date Placeholder 1"/>
          <p:cNvSpPr>
            <a:spLocks noGrp="1"/>
          </p:cNvSpPr>
          <p:nvPr>
            <p:ph type="dt" sz="half" idx="4294967295"/>
          </p:nvPr>
        </p:nvSpPr>
        <p:spPr>
          <a:xfrm>
            <a:off x="1180387" y="6492875"/>
            <a:ext cx="3124200" cy="365125"/>
          </a:xfrm>
          <a:prstGeom prst="rect">
            <a:avLst/>
          </a:prstGeom>
        </p:spPr>
        <p:txBody>
          <a:bodyPr/>
          <a:lstStyle/>
          <a:p>
            <a:pPr>
              <a:defRPr/>
            </a:pPr>
            <a:fld id="{EBCF409B-6514-4384-A8CA-AC92FE131923}" type="datetime1">
              <a:rPr lang="en-US" sz="1050" smtClean="0">
                <a:solidFill>
                  <a:schemeClr val="bg1"/>
                </a:solidFill>
              </a:rPr>
              <a:pPr>
                <a:defRPr/>
              </a:pPr>
              <a:t>1/16/15</a:t>
            </a:fld>
            <a:endParaRPr lang="en-US" sz="1050" dirty="0">
              <a:solidFill>
                <a:schemeClr val="bg1"/>
              </a:solidFill>
            </a:endParaRPr>
          </a:p>
        </p:txBody>
      </p:sp>
    </p:spTree>
    <p:extLst>
      <p:ext uri="{BB962C8B-B14F-4D97-AF65-F5344CB8AC3E}">
        <p14:creationId xmlns:p14="http://schemas.microsoft.com/office/powerpoint/2010/main" val="321142829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34" charset="-128"/>
              </a:rPr>
              <a:t>Cybersecurity Initiative</a:t>
            </a:r>
            <a:br>
              <a:rPr lang="en-US" altLang="en-US" dirty="0" smtClean="0">
                <a:latin typeface="Verdana" pitchFamily="34" charset="0"/>
                <a:ea typeface="ＭＳ Ｐゴシック" pitchFamily="34" charset="-128"/>
              </a:rPr>
            </a:br>
            <a:endParaRPr lang="en-US" altLang="en-US" dirty="0" smtClean="0">
              <a:latin typeface="Verdana" pitchFamily="34" charset="0"/>
              <a:ea typeface="ＭＳ Ｐゴシック" pitchFamily="34" charset="-128"/>
            </a:endParaRPr>
          </a:p>
        </p:txBody>
      </p:sp>
      <p:sp>
        <p:nvSpPr>
          <p:cNvPr id="3" name="Content Placeholder 2"/>
          <p:cNvSpPr>
            <a:spLocks noGrp="1"/>
          </p:cNvSpPr>
          <p:nvPr>
            <p:ph sz="half" idx="11"/>
          </p:nvPr>
        </p:nvSpPr>
        <p:spPr>
          <a:xfrm>
            <a:off x="366713" y="1377864"/>
            <a:ext cx="8653462" cy="4767298"/>
          </a:xfrm>
        </p:spPr>
        <p:txBody>
          <a:bodyPr/>
          <a:lstStyle/>
          <a:p>
            <a:pPr>
              <a:spcBef>
                <a:spcPct val="20000"/>
              </a:spcBef>
              <a:buSzPct val="80000"/>
              <a:buFont typeface="Wingdings" panose="05000000000000000000" pitchFamily="2" charset="2"/>
              <a:buChar char="q"/>
              <a:defRPr/>
            </a:pPr>
            <a:r>
              <a:rPr lang="en-US" sz="1600" dirty="0" smtClean="0">
                <a:latin typeface="Arial" panose="020B0604020202020204" pitchFamily="34" charset="0"/>
                <a:cs typeface="Arial" panose="020B0604020202020204" pitchFamily="34" charset="0"/>
              </a:rPr>
              <a:t>Center for Secure Design</a:t>
            </a:r>
          </a:p>
          <a:p>
            <a:pPr marL="568325" lvl="1" indent="-222250">
              <a:spcBef>
                <a:spcPct val="20000"/>
              </a:spcBef>
              <a:buSzPct val="100000"/>
              <a:buFont typeface="Arial" pitchFamily="34" charset="0"/>
              <a:buChar char="–"/>
              <a:defRPr/>
            </a:pPr>
            <a:r>
              <a:rPr lang="en-US" sz="1600" dirty="0" smtClean="0">
                <a:latin typeface="Arial" panose="020B0604020202020204" pitchFamily="34" charset="0"/>
                <a:cs typeface="Arial" panose="020B0604020202020204" pitchFamily="34" charset="0"/>
              </a:rPr>
              <a:t>Spanish version of Flaws document to be released/promoted Jan 2015</a:t>
            </a:r>
          </a:p>
          <a:p>
            <a:pPr marL="568325" lvl="1" indent="-222250">
              <a:spcBef>
                <a:spcPct val="20000"/>
              </a:spcBef>
              <a:buSzPct val="100000"/>
              <a:buFont typeface="Arial" pitchFamily="34" charset="0"/>
              <a:buChar char="–"/>
              <a:defRPr/>
            </a:pPr>
            <a:r>
              <a:rPr lang="en-US" sz="1600" dirty="0" smtClean="0">
                <a:latin typeface="Arial" panose="020B0604020202020204" pitchFamily="34" charset="0"/>
                <a:cs typeface="Arial" panose="020B0604020202020204" pitchFamily="34" charset="0"/>
              </a:rPr>
              <a:t>First 2015 workshop will be in March; exploring design in mobile, client-server, </a:t>
            </a:r>
            <a:r>
              <a:rPr lang="en-US" sz="1600" dirty="0" err="1" smtClean="0">
                <a:latin typeface="Arial" panose="020B0604020202020204" pitchFamily="34" charset="0"/>
                <a:cs typeface="Arial" panose="020B0604020202020204" pitchFamily="34" charset="0"/>
              </a:rPr>
              <a:t>IoT</a:t>
            </a:r>
            <a:r>
              <a:rPr lang="en-US" sz="1600" dirty="0" smtClean="0">
                <a:latin typeface="Arial" panose="020B0604020202020204" pitchFamily="34" charset="0"/>
                <a:cs typeface="Arial" panose="020B0604020202020204" pitchFamily="34" charset="0"/>
              </a:rPr>
              <a:t>, among others.</a:t>
            </a:r>
          </a:p>
          <a:p>
            <a:pPr marL="342900" lvl="2" indent="-342900">
              <a:spcBef>
                <a:spcPct val="20000"/>
              </a:spcBef>
              <a:buClr>
                <a:schemeClr val="bg2"/>
              </a:buClr>
              <a:buSzPct val="80000"/>
              <a:buFont typeface="Wingdings" panose="05000000000000000000" pitchFamily="2" charset="2"/>
              <a:buChar char="q"/>
              <a:defRPr/>
            </a:pPr>
            <a:r>
              <a:rPr lang="en-US" sz="1600" dirty="0" smtClean="0">
                <a:solidFill>
                  <a:srgbClr val="000000"/>
                </a:solidFill>
                <a:latin typeface="Arial" panose="020B0604020202020204" pitchFamily="34" charset="0"/>
                <a:cs typeface="Arial" panose="020B0604020202020204" pitchFamily="34" charset="0"/>
              </a:rPr>
              <a:t>Nov. Building Code workshop well attended--explored a “building code” in medical devices</a:t>
            </a:r>
            <a:endParaRPr lang="en-US" sz="1600" dirty="0">
              <a:solidFill>
                <a:srgbClr val="000000"/>
              </a:solidFill>
              <a:latin typeface="Arial" panose="020B0604020202020204" pitchFamily="34" charset="0"/>
              <a:cs typeface="Arial" panose="020B0604020202020204" pitchFamily="34" charset="0"/>
            </a:endParaRPr>
          </a:p>
          <a:p>
            <a:pPr marL="568325" lvl="1" indent="-222250">
              <a:spcBef>
                <a:spcPct val="20000"/>
              </a:spcBef>
              <a:buSzPct val="100000"/>
              <a:buFont typeface="Arial" pitchFamily="34" charset="0"/>
              <a:buChar char="–"/>
              <a:defRPr/>
            </a:pPr>
            <a:r>
              <a:rPr lang="en-US" sz="1600" dirty="0" smtClean="0">
                <a:latin typeface="Arial" panose="020B0604020202020204" pitchFamily="34" charset="0"/>
                <a:cs typeface="Arial" panose="020B0604020202020204" pitchFamily="34" charset="0"/>
              </a:rPr>
              <a:t>Embedded systems, regulators, security professionals and others gave input</a:t>
            </a:r>
          </a:p>
          <a:p>
            <a:pPr marL="568325" lvl="1" indent="-222250">
              <a:spcBef>
                <a:spcPct val="20000"/>
              </a:spcBef>
              <a:buSzPct val="100000"/>
              <a:buFont typeface="Arial" pitchFamily="34" charset="0"/>
              <a:buChar char="–"/>
              <a:defRPr/>
            </a:pPr>
            <a:r>
              <a:rPr lang="en-US" sz="1600" dirty="0" smtClean="0">
                <a:latin typeface="Arial" panose="020B0604020202020204" pitchFamily="34" charset="0"/>
                <a:cs typeface="Arial" panose="020B0604020202020204" pitchFamily="34" charset="0"/>
              </a:rPr>
              <a:t>Goal to produce a deliverable aimed at best practices in field; report due early Jan.</a:t>
            </a:r>
          </a:p>
          <a:p>
            <a:pPr marL="342900" lvl="2" indent="-342900">
              <a:spcBef>
                <a:spcPct val="20000"/>
              </a:spcBef>
              <a:buClr>
                <a:schemeClr val="bg2"/>
              </a:buClr>
              <a:buSzPct val="80000"/>
              <a:buFont typeface="Wingdings" panose="05000000000000000000" pitchFamily="2" charset="2"/>
              <a:buChar char="q"/>
              <a:defRPr/>
            </a:pPr>
            <a:r>
              <a:rPr lang="en-US" sz="1600" dirty="0" smtClean="0">
                <a:solidFill>
                  <a:srgbClr val="000000"/>
                </a:solidFill>
                <a:latin typeface="Arial" panose="020B0604020202020204" pitchFamily="34" charset="0"/>
                <a:cs typeface="Arial" panose="020B0604020202020204" pitchFamily="34" charset="0"/>
              </a:rPr>
              <a:t>Steering committee in person meeting Jan 14 in DC; plan to produce concrete 2015 project roadmap</a:t>
            </a:r>
            <a:br>
              <a:rPr lang="en-US" sz="1600" dirty="0" smtClean="0">
                <a:solidFill>
                  <a:srgbClr val="000000"/>
                </a:solidFill>
                <a:latin typeface="Arial" panose="020B0604020202020204" pitchFamily="34" charset="0"/>
                <a:cs typeface="Arial" panose="020B0604020202020204" pitchFamily="34" charset="0"/>
              </a:rPr>
            </a:br>
            <a:endParaRPr lang="en-US" sz="1600" dirty="0" smtClean="0">
              <a:solidFill>
                <a:srgbClr val="000000"/>
              </a:solidFill>
              <a:latin typeface="Arial" panose="020B0604020202020204" pitchFamily="34" charset="0"/>
              <a:cs typeface="Arial" panose="020B0604020202020204" pitchFamily="34" charset="0"/>
            </a:endParaRPr>
          </a:p>
          <a:p>
            <a:pPr marL="342900" lvl="2" indent="-342900">
              <a:spcBef>
                <a:spcPct val="20000"/>
              </a:spcBef>
              <a:buClr>
                <a:schemeClr val="bg2"/>
              </a:buClr>
              <a:buSzPct val="80000"/>
              <a:buFont typeface="Wingdings" panose="05000000000000000000" pitchFamily="2" charset="2"/>
              <a:buChar char="q"/>
              <a:defRPr/>
            </a:pPr>
            <a:r>
              <a:rPr lang="en-US" sz="1600" dirty="0" smtClean="0">
                <a:solidFill>
                  <a:srgbClr val="000000"/>
                </a:solidFill>
                <a:latin typeface="Arial" panose="020B0604020202020204" pitchFamily="34" charset="0"/>
                <a:cs typeface="Arial" panose="020B0604020202020204" pitchFamily="34" charset="0"/>
              </a:rPr>
              <a:t>Cybersecurity portal will transition from IEEE to CS servers in early January</a:t>
            </a:r>
          </a:p>
          <a:p>
            <a:pPr marL="342900" lvl="2" indent="-342900">
              <a:spcBef>
                <a:spcPct val="20000"/>
              </a:spcBef>
              <a:buClr>
                <a:schemeClr val="bg2"/>
              </a:buClr>
              <a:buSzPct val="80000"/>
              <a:buFont typeface="Wingdings" panose="05000000000000000000" pitchFamily="2" charset="2"/>
              <a:buChar char="q"/>
              <a:defRPr/>
            </a:pPr>
            <a:endParaRPr lang="en-US" sz="1600" dirty="0" smtClean="0">
              <a:solidFill>
                <a:srgbClr val="000000"/>
              </a:solidFill>
              <a:latin typeface="Arial" panose="020B0604020202020204" pitchFamily="34" charset="0"/>
              <a:cs typeface="Arial" panose="020B0604020202020204" pitchFamily="34" charset="0"/>
            </a:endParaRPr>
          </a:p>
          <a:p>
            <a:pPr marL="342900" lvl="2" indent="-342900">
              <a:spcBef>
                <a:spcPct val="20000"/>
              </a:spcBef>
              <a:buClr>
                <a:schemeClr val="bg2"/>
              </a:buClr>
              <a:buSzPct val="80000"/>
              <a:buFont typeface="Wingdings" panose="05000000000000000000" pitchFamily="2" charset="2"/>
              <a:buChar char="q"/>
              <a:defRPr/>
            </a:pPr>
            <a:r>
              <a:rPr lang="en-US" sz="1600" dirty="0" smtClean="0">
                <a:solidFill>
                  <a:srgbClr val="000000"/>
                </a:solidFill>
                <a:latin typeface="Arial" panose="020B0604020202020204" pitchFamily="34" charset="0"/>
                <a:cs typeface="Arial" panose="020B0604020202020204" pitchFamily="34" charset="0"/>
              </a:rPr>
              <a:t>Several interviews/articles on initiative including </a:t>
            </a:r>
            <a:r>
              <a:rPr lang="en-US" sz="1600" dirty="0" err="1" smtClean="0">
                <a:solidFill>
                  <a:srgbClr val="000000"/>
                </a:solidFill>
                <a:latin typeface="Arial" panose="020B0604020202020204" pitchFamily="34" charset="0"/>
                <a:cs typeface="Arial" panose="020B0604020202020204" pitchFamily="34" charset="0"/>
              </a:rPr>
              <a:t>FierceIT</a:t>
            </a:r>
            <a:r>
              <a:rPr lang="en-US" sz="1600" dirty="0" smtClean="0">
                <a:solidFill>
                  <a:srgbClr val="000000"/>
                </a:solidFill>
                <a:latin typeface="Arial" panose="020B0604020202020204" pitchFamily="34" charset="0"/>
                <a:cs typeface="Arial" panose="020B0604020202020204" pitchFamily="34" charset="0"/>
              </a:rPr>
              <a:t>, CSO, and Dark Reading</a:t>
            </a:r>
            <a:br>
              <a:rPr lang="en-US" sz="1600" dirty="0" smtClean="0">
                <a:solidFill>
                  <a:srgbClr val="000000"/>
                </a:solidFill>
                <a:latin typeface="Arial" panose="020B0604020202020204" pitchFamily="34" charset="0"/>
                <a:cs typeface="Arial" panose="020B0604020202020204" pitchFamily="34" charset="0"/>
              </a:rPr>
            </a:br>
            <a:endParaRPr lang="en-US" sz="1600" dirty="0">
              <a:solidFill>
                <a:srgbClr val="000000"/>
              </a:solidFill>
              <a:latin typeface="Arial" panose="020B0604020202020204" pitchFamily="34" charset="0"/>
              <a:cs typeface="Arial" panose="020B0604020202020204" pitchFamily="34" charset="0"/>
            </a:endParaRPr>
          </a:p>
          <a:p>
            <a:pPr marL="342900" lvl="2" indent="-342900">
              <a:spcBef>
                <a:spcPct val="20000"/>
              </a:spcBef>
              <a:buClr>
                <a:schemeClr val="bg2"/>
              </a:buClr>
              <a:buSzPct val="80000"/>
              <a:buFont typeface="Wingdings" panose="05000000000000000000" pitchFamily="2" charset="2"/>
              <a:buChar char="q"/>
              <a:defRPr/>
            </a:pPr>
            <a:r>
              <a:rPr lang="en-US" sz="1600" dirty="0" smtClean="0">
                <a:solidFill>
                  <a:srgbClr val="000000"/>
                </a:solidFill>
                <a:latin typeface="Arial" panose="020B0604020202020204" pitchFamily="34" charset="0"/>
                <a:cs typeface="Arial" panose="020B0604020202020204" pitchFamily="34" charset="0"/>
              </a:rPr>
              <a:t>NIC Phase 2</a:t>
            </a:r>
          </a:p>
          <a:p>
            <a:pPr marL="568325" lvl="1" indent="-222250">
              <a:spcBef>
                <a:spcPct val="20000"/>
              </a:spcBef>
              <a:buSzPct val="100000"/>
              <a:buFont typeface="Arial" pitchFamily="34" charset="0"/>
              <a:buChar char="–"/>
              <a:defRPr/>
            </a:pPr>
            <a:r>
              <a:rPr lang="en-US" sz="1600" dirty="0" smtClean="0">
                <a:latin typeface="Arial" panose="020B0604020202020204" pitchFamily="34" charset="0"/>
                <a:cs typeface="Arial" panose="020B0604020202020204" pitchFamily="34" charset="0"/>
              </a:rPr>
              <a:t>Presentation to NIC on Dec. 19</a:t>
            </a:r>
          </a:p>
          <a:p>
            <a:pPr marL="346075" lvl="1" indent="0">
              <a:spcBef>
                <a:spcPct val="20000"/>
              </a:spcBef>
              <a:buSzPct val="100000"/>
              <a:buNone/>
              <a:defRPr/>
            </a:pP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pPr marL="568325" lvl="1" indent="-222250">
              <a:spcBef>
                <a:spcPct val="20000"/>
              </a:spcBef>
              <a:buSzPct val="100000"/>
              <a:buFont typeface="Arial" pitchFamily="34" charset="0"/>
              <a:buChar char="–"/>
              <a:defRPr/>
            </a:pPr>
            <a:endParaRPr lang="en-US" sz="1400" dirty="0" smtClean="0">
              <a:latin typeface="Arial" panose="020B0604020202020204" pitchFamily="34" charset="0"/>
              <a:cs typeface="Arial" panose="020B0604020202020204" pitchFamily="34" charset="0"/>
            </a:endParaRPr>
          </a:p>
          <a:p>
            <a:pPr marL="568325" lvl="1" indent="-222250">
              <a:spcBef>
                <a:spcPct val="20000"/>
              </a:spcBef>
              <a:buSzPct val="100000"/>
              <a:buFont typeface="Arial" pitchFamily="34" charset="0"/>
              <a:buChar char="–"/>
              <a:defRPr/>
            </a:pPr>
            <a:endParaRPr lang="en-US" sz="1600" dirty="0" smtClean="0">
              <a:latin typeface="Arial" panose="020B0604020202020204" pitchFamily="34" charset="0"/>
              <a:cs typeface="Arial" panose="020B0604020202020204" pitchFamily="34" charset="0"/>
            </a:endParaRPr>
          </a:p>
          <a:p>
            <a:pPr marL="346075" lvl="1" indent="0">
              <a:spcBef>
                <a:spcPct val="20000"/>
              </a:spcBef>
              <a:buSzPct val="100000"/>
              <a:buFont typeface="Lucida Grande"/>
              <a:buNone/>
              <a:defRPr/>
            </a:pPr>
            <a:endParaRPr lang="en-US" sz="2000" dirty="0">
              <a:latin typeface="Arial" panose="020B0604020202020204" pitchFamily="34" charset="0"/>
              <a:cs typeface="Arial" panose="020B0604020202020204" pitchFamily="34" charset="0"/>
            </a:endParaRPr>
          </a:p>
        </p:txBody>
      </p:sp>
      <p:sp>
        <p:nvSpPr>
          <p:cNvPr id="8"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13</a:t>
            </a:fld>
            <a:endParaRPr lang="en-US" sz="1100" dirty="0">
              <a:solidFill>
                <a:schemeClr val="bg1"/>
              </a:solidFill>
            </a:endParaRPr>
          </a:p>
        </p:txBody>
      </p:sp>
      <p:sp>
        <p:nvSpPr>
          <p:cNvPr id="9"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338" y="160338"/>
            <a:ext cx="9502775" cy="1125537"/>
          </a:xfrm>
        </p:spPr>
        <p:txBody>
          <a:bodyPr/>
          <a:lstStyle/>
          <a:p>
            <a:r>
              <a:rPr lang="en-US" altLang="en-US" sz="2400" dirty="0" smtClean="0">
                <a:latin typeface="Verdana" pitchFamily="34" charset="0"/>
                <a:ea typeface="ＭＳ Ｐゴシック" pitchFamily="34" charset="-128"/>
              </a:rPr>
              <a:t>2014 CbS Project Plan - Milestones and Roadmap</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6452384" y="15541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5398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22535" name="Straight Connector 3"/>
          <p:cNvCxnSpPr>
            <a:cxnSpLocks noChangeShapeType="1"/>
          </p:cNvCxnSpPr>
          <p:nvPr/>
        </p:nvCxnSpPr>
        <p:spPr bwMode="auto">
          <a:xfrm>
            <a:off x="206375" y="1365250"/>
            <a:ext cx="8897938" cy="7938"/>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536" name="Straight Connector 8"/>
          <p:cNvCxnSpPr>
            <a:cxnSpLocks noChangeShapeType="1"/>
          </p:cNvCxnSpPr>
          <p:nvPr/>
        </p:nvCxnSpPr>
        <p:spPr bwMode="auto">
          <a:xfrm>
            <a:off x="3756025" y="1363663"/>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2537" name="Straight Connector 9"/>
          <p:cNvCxnSpPr>
            <a:cxnSpLocks noChangeShapeType="1"/>
          </p:cNvCxnSpPr>
          <p:nvPr/>
        </p:nvCxnSpPr>
        <p:spPr bwMode="auto">
          <a:xfrm>
            <a:off x="5584825" y="1393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2538" name="Straight Connector 10"/>
          <p:cNvCxnSpPr>
            <a:cxnSpLocks noChangeShapeType="1"/>
          </p:cNvCxnSpPr>
          <p:nvPr/>
        </p:nvCxnSpPr>
        <p:spPr bwMode="auto">
          <a:xfrm>
            <a:off x="7388225" y="1404938"/>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2539" name="TextBox 15"/>
          <p:cNvSpPr txBox="1">
            <a:spLocks noChangeArrowheads="1"/>
          </p:cNvSpPr>
          <p:nvPr/>
        </p:nvSpPr>
        <p:spPr bwMode="auto">
          <a:xfrm>
            <a:off x="6183313" y="804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4Q14</a:t>
            </a:r>
          </a:p>
        </p:txBody>
      </p:sp>
      <p:sp>
        <p:nvSpPr>
          <p:cNvPr id="22540" name="TextBox 16"/>
          <p:cNvSpPr txBox="1">
            <a:spLocks noChangeArrowheads="1"/>
          </p:cNvSpPr>
          <p:nvPr/>
        </p:nvSpPr>
        <p:spPr bwMode="auto">
          <a:xfrm>
            <a:off x="4352925" y="8032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3Q14</a:t>
            </a:r>
          </a:p>
        </p:txBody>
      </p:sp>
      <p:sp>
        <p:nvSpPr>
          <p:cNvPr id="22541" name="TextBox 17"/>
          <p:cNvSpPr txBox="1">
            <a:spLocks noChangeArrowheads="1"/>
          </p:cNvSpPr>
          <p:nvPr/>
        </p:nvSpPr>
        <p:spPr bwMode="auto">
          <a:xfrm>
            <a:off x="7875588" y="819150"/>
            <a:ext cx="639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2015</a:t>
            </a:r>
          </a:p>
        </p:txBody>
      </p:sp>
      <p:sp>
        <p:nvSpPr>
          <p:cNvPr id="21" name="Rectangle 31"/>
          <p:cNvSpPr>
            <a:spLocks noChangeArrowheads="1"/>
          </p:cNvSpPr>
          <p:nvPr/>
        </p:nvSpPr>
        <p:spPr bwMode="auto">
          <a:xfrm>
            <a:off x="180974" y="4131462"/>
            <a:ext cx="4772025" cy="323165"/>
          </a:xfrm>
          <a:prstGeom prst="rect">
            <a:avLst/>
          </a:prstGeom>
          <a:noFill/>
          <a:ln>
            <a:noFill/>
          </a:ln>
          <a:extLst/>
        </p:spPr>
        <p:txBody>
          <a:bodyPr wrap="square">
            <a:spAutoFit/>
          </a:bodyPr>
          <a:lstStyle/>
          <a:p>
            <a:pPr>
              <a:defRPr/>
            </a:pPr>
            <a:r>
              <a:rPr lang="en-US" sz="1500" b="1" dirty="0" smtClean="0">
                <a:solidFill>
                  <a:srgbClr val="000000"/>
                </a:solidFill>
                <a:latin typeface="Arial" charset="0"/>
              </a:rPr>
              <a:t>Expand Steering Committee/Call for Projects</a:t>
            </a:r>
            <a:endParaRPr lang="en-US" sz="1050" dirty="0">
              <a:solidFill>
                <a:srgbClr val="FF0000"/>
              </a:solidFill>
              <a:latin typeface="Arial" charset="0"/>
            </a:endParaRPr>
          </a:p>
        </p:txBody>
      </p:sp>
      <p:sp>
        <p:nvSpPr>
          <p:cNvPr id="22545" name="Rectangle 25"/>
          <p:cNvSpPr>
            <a:spLocks noChangeArrowheads="1"/>
          </p:cNvSpPr>
          <p:nvPr/>
        </p:nvSpPr>
        <p:spPr bwMode="auto">
          <a:xfrm>
            <a:off x="180975" y="3034508"/>
            <a:ext cx="20399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500" b="1" dirty="0" smtClean="0">
                <a:solidFill>
                  <a:srgbClr val="000000"/>
                </a:solidFill>
              </a:rPr>
              <a:t>Building Code Track </a:t>
            </a:r>
            <a:endParaRPr lang="en-US" altLang="en-US" sz="1500" b="1" dirty="0">
              <a:solidFill>
                <a:srgbClr val="000000"/>
              </a:solidFill>
            </a:endParaRPr>
          </a:p>
        </p:txBody>
      </p:sp>
      <p:sp>
        <p:nvSpPr>
          <p:cNvPr id="22546" name="Rectangle 26"/>
          <p:cNvSpPr>
            <a:spLocks noChangeArrowheads="1"/>
          </p:cNvSpPr>
          <p:nvPr/>
        </p:nvSpPr>
        <p:spPr bwMode="auto">
          <a:xfrm>
            <a:off x="4144993" y="3496472"/>
            <a:ext cx="31591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en-US" altLang="en-US" sz="1100" dirty="0">
              <a:solidFill>
                <a:srgbClr val="000000"/>
              </a:solidFill>
            </a:endParaRPr>
          </a:p>
        </p:txBody>
      </p:sp>
      <p:sp>
        <p:nvSpPr>
          <p:cNvPr id="22548" name="Rectangle 25"/>
          <p:cNvSpPr>
            <a:spLocks noChangeArrowheads="1"/>
          </p:cNvSpPr>
          <p:nvPr/>
        </p:nvSpPr>
        <p:spPr bwMode="auto">
          <a:xfrm>
            <a:off x="198438" y="1758950"/>
            <a:ext cx="349885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dirty="0">
                <a:solidFill>
                  <a:srgbClr val="000000"/>
                </a:solidFill>
              </a:rPr>
              <a:t>Center for Secure Design</a:t>
            </a:r>
          </a:p>
        </p:txBody>
      </p:sp>
      <p:sp>
        <p:nvSpPr>
          <p:cNvPr id="22549" name="Rectangle 35"/>
          <p:cNvSpPr>
            <a:spLocks noChangeArrowheads="1"/>
          </p:cNvSpPr>
          <p:nvPr/>
        </p:nvSpPr>
        <p:spPr bwMode="auto">
          <a:xfrm>
            <a:off x="2041525" y="2173812"/>
            <a:ext cx="172085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Workshop </a:t>
            </a:r>
            <a:r>
              <a:rPr lang="en-US" altLang="en-US" sz="1100" dirty="0">
                <a:solidFill>
                  <a:srgbClr val="000000"/>
                </a:solidFill>
                <a:sym typeface="Wingdings" pitchFamily="2" charset="2"/>
              </a:rPr>
              <a:t></a:t>
            </a:r>
            <a:endParaRPr lang="en-US" altLang="en-US" sz="1100" dirty="0">
              <a:solidFill>
                <a:srgbClr val="000000"/>
              </a:solidFill>
            </a:endParaRPr>
          </a:p>
          <a:p>
            <a:pPr>
              <a:buFontTx/>
              <a:buChar char="•"/>
            </a:pPr>
            <a:r>
              <a:rPr lang="en-US" altLang="en-US" sz="1100" dirty="0">
                <a:solidFill>
                  <a:srgbClr val="000000"/>
                </a:solidFill>
              </a:rPr>
              <a:t>Artifacts</a:t>
            </a:r>
          </a:p>
          <a:p>
            <a:pPr>
              <a:buFontTx/>
              <a:buChar char="•"/>
            </a:pPr>
            <a:r>
              <a:rPr lang="en-US" altLang="en-US" sz="1100" dirty="0">
                <a:solidFill>
                  <a:srgbClr val="000000"/>
                </a:solidFill>
              </a:rPr>
              <a:t>Timeline</a:t>
            </a:r>
          </a:p>
          <a:p>
            <a:pPr>
              <a:buFontTx/>
              <a:buChar char="•"/>
            </a:pPr>
            <a:r>
              <a:rPr lang="en-US" altLang="en-US" sz="1100" dirty="0">
                <a:solidFill>
                  <a:srgbClr val="000000"/>
                </a:solidFill>
              </a:rPr>
              <a:t>Roadmap of Center activities</a:t>
            </a:r>
          </a:p>
        </p:txBody>
      </p:sp>
      <p:sp>
        <p:nvSpPr>
          <p:cNvPr id="22550" name="TextBox 13"/>
          <p:cNvSpPr txBox="1">
            <a:spLocks noChangeArrowheads="1"/>
          </p:cNvSpPr>
          <p:nvPr/>
        </p:nvSpPr>
        <p:spPr bwMode="auto">
          <a:xfrm>
            <a:off x="695325" y="809625"/>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1Q14</a:t>
            </a:r>
          </a:p>
        </p:txBody>
      </p:sp>
      <p:sp>
        <p:nvSpPr>
          <p:cNvPr id="22551" name="TextBox 14"/>
          <p:cNvSpPr txBox="1">
            <a:spLocks noChangeArrowheads="1"/>
          </p:cNvSpPr>
          <p:nvPr/>
        </p:nvSpPr>
        <p:spPr bwMode="auto">
          <a:xfrm>
            <a:off x="2543175" y="8048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2Q14</a:t>
            </a:r>
          </a:p>
        </p:txBody>
      </p:sp>
      <p:cxnSp>
        <p:nvCxnSpPr>
          <p:cNvPr id="22552" name="Straight Connector 60"/>
          <p:cNvCxnSpPr>
            <a:cxnSpLocks noChangeShapeType="1"/>
          </p:cNvCxnSpPr>
          <p:nvPr/>
        </p:nvCxnSpPr>
        <p:spPr bwMode="auto">
          <a:xfrm>
            <a:off x="347718" y="2171438"/>
            <a:ext cx="6738882" cy="28045"/>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22553" name="Straight Connector 8"/>
          <p:cNvCxnSpPr>
            <a:cxnSpLocks noChangeShapeType="1"/>
          </p:cNvCxnSpPr>
          <p:nvPr/>
        </p:nvCxnSpPr>
        <p:spPr bwMode="auto">
          <a:xfrm>
            <a:off x="1998663" y="1393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22554" name="Group 72"/>
          <p:cNvGrpSpPr>
            <a:grpSpLocks/>
          </p:cNvGrpSpPr>
          <p:nvPr/>
        </p:nvGrpSpPr>
        <p:grpSpPr bwMode="auto">
          <a:xfrm>
            <a:off x="7396163" y="4387850"/>
            <a:ext cx="1747837" cy="739775"/>
            <a:chOff x="8515350" y="2452128"/>
            <a:chExt cx="1747044" cy="739775"/>
          </a:xfrm>
        </p:grpSpPr>
        <p:sp>
          <p:nvSpPr>
            <p:cNvPr id="22562" name="Rounded Rectangle 10"/>
            <p:cNvSpPr>
              <a:spLocks noChangeArrowheads="1"/>
            </p:cNvSpPr>
            <p:nvPr/>
          </p:nvSpPr>
          <p:spPr bwMode="auto">
            <a:xfrm>
              <a:off x="8515350" y="2462446"/>
              <a:ext cx="1747044" cy="729457"/>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a:solidFill>
                  <a:srgbClr val="000000"/>
                </a:solidFill>
              </a:endParaRPr>
            </a:p>
          </p:txBody>
        </p:sp>
        <p:cxnSp>
          <p:nvCxnSpPr>
            <p:cNvPr id="22563" name="Straight Connector 60"/>
            <p:cNvCxnSpPr>
              <a:cxnSpLocks noChangeShapeType="1"/>
            </p:cNvCxnSpPr>
            <p:nvPr/>
          </p:nvCxnSpPr>
          <p:spPr bwMode="auto">
            <a:xfrm>
              <a:off x="8664228" y="2771215"/>
              <a:ext cx="471041"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22564" name="TextBox 9"/>
            <p:cNvSpPr txBox="1">
              <a:spLocks noChangeArrowheads="1"/>
            </p:cNvSpPr>
            <p:nvPr/>
          </p:nvSpPr>
          <p:spPr bwMode="auto">
            <a:xfrm>
              <a:off x="9071887" y="2452128"/>
              <a:ext cx="119050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a:solidFill>
                    <a:srgbClr val="000000"/>
                  </a:solidFill>
                </a:rPr>
                <a:t>Progress </a:t>
              </a:r>
            </a:p>
            <a:p>
              <a:r>
                <a:rPr lang="en-US" altLang="en-US" sz="1800" dirty="0">
                  <a:solidFill>
                    <a:srgbClr val="000000"/>
                  </a:solidFill>
                </a:rPr>
                <a:t>Bar</a:t>
              </a:r>
            </a:p>
          </p:txBody>
        </p:sp>
      </p:grpSp>
      <p:sp>
        <p:nvSpPr>
          <p:cNvPr id="22555" name="Rectangle 35"/>
          <p:cNvSpPr>
            <a:spLocks noChangeArrowheads="1"/>
          </p:cNvSpPr>
          <p:nvPr/>
        </p:nvSpPr>
        <p:spPr bwMode="auto">
          <a:xfrm>
            <a:off x="277813" y="2179638"/>
            <a:ext cx="17208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Steering and operational committee set up </a:t>
            </a:r>
          </a:p>
        </p:txBody>
      </p:sp>
      <p:sp>
        <p:nvSpPr>
          <p:cNvPr id="31" name="Rectangle 36"/>
          <p:cNvSpPr>
            <a:spLocks noChangeArrowheads="1"/>
          </p:cNvSpPr>
          <p:nvPr/>
        </p:nvSpPr>
        <p:spPr bwMode="auto">
          <a:xfrm>
            <a:off x="142875" y="4919243"/>
            <a:ext cx="2852738" cy="484748"/>
          </a:xfrm>
          <a:prstGeom prst="rect">
            <a:avLst/>
          </a:prstGeom>
          <a:noFill/>
          <a:ln>
            <a:noFill/>
          </a:ln>
          <a:extLst/>
        </p:spPr>
        <p:txBody>
          <a:bodyPr>
            <a:spAutoFit/>
          </a:bodyPr>
          <a:lstStyle/>
          <a:p>
            <a:pPr>
              <a:defRPr/>
            </a:pPr>
            <a:r>
              <a:rPr lang="en-US" sz="1500" b="1" dirty="0" smtClean="0">
                <a:solidFill>
                  <a:srgbClr val="000000"/>
                </a:solidFill>
                <a:latin typeface="Arial" charset="0"/>
              </a:rPr>
              <a:t>Portal</a:t>
            </a:r>
          </a:p>
          <a:p>
            <a:pPr>
              <a:defRPr/>
            </a:pPr>
            <a:endParaRPr lang="en-US" sz="1050" dirty="0">
              <a:solidFill>
                <a:srgbClr val="FF0000"/>
              </a:solidFill>
              <a:latin typeface="Arial" charset="0"/>
            </a:endParaRPr>
          </a:p>
        </p:txBody>
      </p:sp>
      <p:sp>
        <p:nvSpPr>
          <p:cNvPr id="22557" name="Rectangle 37"/>
          <p:cNvSpPr>
            <a:spLocks noChangeArrowheads="1"/>
          </p:cNvSpPr>
          <p:nvPr/>
        </p:nvSpPr>
        <p:spPr bwMode="auto">
          <a:xfrm>
            <a:off x="260350" y="5409399"/>
            <a:ext cx="2282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dirty="0" smtClean="0">
                <a:solidFill>
                  <a:srgbClr val="000000"/>
                </a:solidFill>
              </a:rPr>
              <a:t>Portal launch development</a:t>
            </a:r>
            <a:endParaRPr lang="en-US" altLang="en-US" sz="1100" dirty="0">
              <a:solidFill>
                <a:srgbClr val="000000"/>
              </a:solidFill>
            </a:endParaRPr>
          </a:p>
        </p:txBody>
      </p:sp>
      <p:sp>
        <p:nvSpPr>
          <p:cNvPr id="33" name="Rectangle 36"/>
          <p:cNvSpPr>
            <a:spLocks noChangeArrowheads="1"/>
          </p:cNvSpPr>
          <p:nvPr/>
        </p:nvSpPr>
        <p:spPr bwMode="auto">
          <a:xfrm>
            <a:off x="144462" y="5959475"/>
            <a:ext cx="5392827" cy="323165"/>
          </a:xfrm>
          <a:prstGeom prst="rect">
            <a:avLst/>
          </a:prstGeom>
          <a:noFill/>
          <a:ln>
            <a:noFill/>
          </a:ln>
          <a:extLst/>
        </p:spPr>
        <p:txBody>
          <a:bodyPr wrap="square">
            <a:spAutoFit/>
          </a:bodyPr>
          <a:lstStyle/>
          <a:p>
            <a:pPr>
              <a:defRPr/>
            </a:pPr>
            <a:r>
              <a:rPr lang="en-US" sz="1500" b="1" dirty="0">
                <a:solidFill>
                  <a:srgbClr val="000000"/>
                </a:solidFill>
                <a:latin typeface="Arial" charset="0"/>
              </a:rPr>
              <a:t>Technical Community / Social </a:t>
            </a:r>
            <a:r>
              <a:rPr lang="en-US" sz="1500" b="1" dirty="0" smtClean="0">
                <a:solidFill>
                  <a:srgbClr val="000000"/>
                </a:solidFill>
                <a:latin typeface="Arial" charset="0"/>
              </a:rPr>
              <a:t>Media/Newsletters</a:t>
            </a:r>
            <a:endParaRPr lang="en-US" sz="1050" dirty="0">
              <a:solidFill>
                <a:srgbClr val="FF0000"/>
              </a:solidFill>
              <a:latin typeface="Arial" charset="0"/>
            </a:endParaRPr>
          </a:p>
        </p:txBody>
      </p:sp>
      <p:sp>
        <p:nvSpPr>
          <p:cNvPr id="22559" name="Rectangle 37"/>
          <p:cNvSpPr>
            <a:spLocks noChangeArrowheads="1"/>
          </p:cNvSpPr>
          <p:nvPr/>
        </p:nvSpPr>
        <p:spPr bwMode="auto">
          <a:xfrm>
            <a:off x="323849" y="6243638"/>
            <a:ext cx="65452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dirty="0" smtClean="0">
                <a:solidFill>
                  <a:srgbClr val="000000"/>
                </a:solidFill>
              </a:rPr>
              <a:t>Twitter account created, has followers; tech community active; newsletter planning launch 1</a:t>
            </a:r>
            <a:r>
              <a:rPr lang="en-US" altLang="en-US" sz="1100" baseline="30000" dirty="0" smtClean="0">
                <a:solidFill>
                  <a:srgbClr val="000000"/>
                </a:solidFill>
              </a:rPr>
              <a:t>st</a:t>
            </a:r>
            <a:r>
              <a:rPr lang="en-US" altLang="en-US" sz="1100" dirty="0" smtClean="0">
                <a:solidFill>
                  <a:srgbClr val="000000"/>
                </a:solidFill>
              </a:rPr>
              <a:t> Qtr</a:t>
            </a:r>
            <a:endParaRPr lang="en-US" altLang="en-US" sz="1100" dirty="0">
              <a:solidFill>
                <a:srgbClr val="000000"/>
              </a:solidFill>
            </a:endParaRPr>
          </a:p>
        </p:txBody>
      </p:sp>
      <p:cxnSp>
        <p:nvCxnSpPr>
          <p:cNvPr id="40" name="Straight Connector 60"/>
          <p:cNvCxnSpPr>
            <a:cxnSpLocks noChangeShapeType="1"/>
          </p:cNvCxnSpPr>
          <p:nvPr/>
        </p:nvCxnSpPr>
        <p:spPr bwMode="auto">
          <a:xfrm>
            <a:off x="253452" y="5273256"/>
            <a:ext cx="7486598"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1"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14</a:t>
            </a:fld>
            <a:endParaRPr lang="en-US" sz="1100" dirty="0">
              <a:solidFill>
                <a:schemeClr val="bg1"/>
              </a:solidFill>
            </a:endParaRPr>
          </a:p>
        </p:txBody>
      </p:sp>
      <p:sp>
        <p:nvSpPr>
          <p:cNvPr id="43"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
        <p:nvSpPr>
          <p:cNvPr id="44" name="Rectangle 35"/>
          <p:cNvSpPr>
            <a:spLocks noChangeArrowheads="1"/>
          </p:cNvSpPr>
          <p:nvPr/>
        </p:nvSpPr>
        <p:spPr bwMode="auto">
          <a:xfrm>
            <a:off x="3822783" y="2275219"/>
            <a:ext cx="17208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Flaws document launch</a:t>
            </a:r>
            <a:endParaRPr lang="en-US" altLang="en-US" sz="1100" dirty="0">
              <a:solidFill>
                <a:srgbClr val="000000"/>
              </a:solidFill>
            </a:endParaRPr>
          </a:p>
        </p:txBody>
      </p:sp>
      <p:sp>
        <p:nvSpPr>
          <p:cNvPr id="3" name="Rectangle 2"/>
          <p:cNvSpPr/>
          <p:nvPr/>
        </p:nvSpPr>
        <p:spPr>
          <a:xfrm>
            <a:off x="3127638" y="5405617"/>
            <a:ext cx="2239716" cy="261610"/>
          </a:xfrm>
          <a:prstGeom prst="rect">
            <a:avLst/>
          </a:prstGeom>
        </p:spPr>
        <p:txBody>
          <a:bodyPr wrap="none">
            <a:spAutoFit/>
          </a:bodyPr>
          <a:lstStyle/>
          <a:p>
            <a:pPr lvl="0">
              <a:buFontTx/>
              <a:buChar char="•"/>
            </a:pPr>
            <a:r>
              <a:rPr lang="en-US" altLang="en-US" sz="1100" dirty="0" smtClean="0">
                <a:solidFill>
                  <a:srgbClr val="000000"/>
                </a:solidFill>
              </a:rPr>
              <a:t>Security testing ahead of launch</a:t>
            </a:r>
            <a:endParaRPr lang="en-US" altLang="en-US" sz="1100" dirty="0">
              <a:solidFill>
                <a:srgbClr val="000000"/>
              </a:solidFill>
            </a:endParaRPr>
          </a:p>
        </p:txBody>
      </p:sp>
      <p:cxnSp>
        <p:nvCxnSpPr>
          <p:cNvPr id="45" name="Straight Connector 60"/>
          <p:cNvCxnSpPr>
            <a:cxnSpLocks noChangeShapeType="1"/>
          </p:cNvCxnSpPr>
          <p:nvPr/>
        </p:nvCxnSpPr>
        <p:spPr bwMode="auto">
          <a:xfrm>
            <a:off x="299791" y="5959475"/>
            <a:ext cx="6786809"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6" name="Rectangle 35"/>
          <p:cNvSpPr>
            <a:spLocks noChangeArrowheads="1"/>
          </p:cNvSpPr>
          <p:nvPr/>
        </p:nvSpPr>
        <p:spPr bwMode="auto">
          <a:xfrm>
            <a:off x="7273239" y="2189960"/>
            <a:ext cx="17208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Next CSD artifacts workshop in March; topic TBD</a:t>
            </a:r>
            <a:endParaRPr lang="en-US" altLang="en-US" sz="1100" dirty="0">
              <a:solidFill>
                <a:srgbClr val="000000"/>
              </a:solidFill>
            </a:endParaRPr>
          </a:p>
        </p:txBody>
      </p:sp>
      <p:pic>
        <p:nvPicPr>
          <p:cNvPr id="4" name="Picture 3"/>
          <p:cNvPicPr>
            <a:picLocks noChangeAspect="1"/>
          </p:cNvPicPr>
          <p:nvPr/>
        </p:nvPicPr>
        <p:blipFill>
          <a:blip r:embed="rId2"/>
          <a:stretch>
            <a:fillRect/>
          </a:stretch>
        </p:blipFill>
        <p:spPr>
          <a:xfrm>
            <a:off x="263556" y="4379962"/>
            <a:ext cx="6823044" cy="173535"/>
          </a:xfrm>
          <a:prstGeom prst="rect">
            <a:avLst/>
          </a:prstGeom>
        </p:spPr>
      </p:pic>
      <p:sp>
        <p:nvSpPr>
          <p:cNvPr id="47" name="Rectangle 35"/>
          <p:cNvSpPr>
            <a:spLocks noChangeArrowheads="1"/>
          </p:cNvSpPr>
          <p:nvPr/>
        </p:nvSpPr>
        <p:spPr bwMode="auto">
          <a:xfrm>
            <a:off x="5646831" y="2199483"/>
            <a:ext cx="17208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CSD planning meeting in late Oct for 2015 in Sunnyvale, CA (HP)</a:t>
            </a:r>
            <a:endParaRPr lang="en-US" altLang="en-US" sz="1100" dirty="0">
              <a:solidFill>
                <a:srgbClr val="000000"/>
              </a:solidFill>
            </a:endParaRPr>
          </a:p>
        </p:txBody>
      </p:sp>
      <p:pic>
        <p:nvPicPr>
          <p:cNvPr id="9" name="Picture 8"/>
          <p:cNvPicPr>
            <a:picLocks noChangeAspect="1"/>
          </p:cNvPicPr>
          <p:nvPr/>
        </p:nvPicPr>
        <p:blipFill>
          <a:blip r:embed="rId3"/>
          <a:stretch>
            <a:fillRect/>
          </a:stretch>
        </p:blipFill>
        <p:spPr>
          <a:xfrm>
            <a:off x="304367" y="3323120"/>
            <a:ext cx="7499964" cy="190751"/>
          </a:xfrm>
          <a:prstGeom prst="rect">
            <a:avLst/>
          </a:prstGeom>
        </p:spPr>
      </p:pic>
      <p:sp>
        <p:nvSpPr>
          <p:cNvPr id="48" name="Rectangle 35"/>
          <p:cNvSpPr>
            <a:spLocks noChangeArrowheads="1"/>
          </p:cNvSpPr>
          <p:nvPr/>
        </p:nvSpPr>
        <p:spPr bwMode="auto">
          <a:xfrm>
            <a:off x="2020165" y="3609189"/>
            <a:ext cx="1720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CFP created; steering committee formed</a:t>
            </a:r>
            <a:endParaRPr lang="en-US" altLang="en-US" sz="1100" dirty="0">
              <a:solidFill>
                <a:srgbClr val="000000"/>
              </a:solidFill>
            </a:endParaRPr>
          </a:p>
        </p:txBody>
      </p:sp>
      <p:sp>
        <p:nvSpPr>
          <p:cNvPr id="49" name="Rectangle 35"/>
          <p:cNvSpPr>
            <a:spLocks noChangeArrowheads="1"/>
          </p:cNvSpPr>
          <p:nvPr/>
        </p:nvSpPr>
        <p:spPr bwMode="auto">
          <a:xfrm>
            <a:off x="5799231" y="3573467"/>
            <a:ext cx="17208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Large workshop in New Orleans to create best practices artifacts for medical devices</a:t>
            </a:r>
            <a:endParaRPr lang="en-US" altLang="en-US" sz="1100" dirty="0">
              <a:solidFill>
                <a:srgbClr val="000000"/>
              </a:solidFill>
            </a:endParaRPr>
          </a:p>
        </p:txBody>
      </p:sp>
      <p:sp>
        <p:nvSpPr>
          <p:cNvPr id="50" name="Rectangle 35"/>
          <p:cNvSpPr>
            <a:spLocks noChangeArrowheads="1"/>
          </p:cNvSpPr>
          <p:nvPr/>
        </p:nvSpPr>
        <p:spPr bwMode="auto">
          <a:xfrm>
            <a:off x="5537290" y="4568833"/>
            <a:ext cx="17208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dirty="0" smtClean="0">
                <a:solidFill>
                  <a:srgbClr val="000000"/>
                </a:solidFill>
              </a:rPr>
              <a:t>Phase 1 NIC</a:t>
            </a:r>
            <a:endParaRPr lang="en-US" altLang="en-US" sz="1100" dirty="0">
              <a:solidFill>
                <a:srgbClr val="000000"/>
              </a:solidFill>
            </a:endParaRPr>
          </a:p>
        </p:txBody>
      </p:sp>
      <p:sp>
        <p:nvSpPr>
          <p:cNvPr id="51" name="Rectangle 35"/>
          <p:cNvSpPr>
            <a:spLocks noChangeArrowheads="1"/>
          </p:cNvSpPr>
          <p:nvPr/>
        </p:nvSpPr>
        <p:spPr bwMode="auto">
          <a:xfrm>
            <a:off x="5951631" y="5390371"/>
            <a:ext cx="17208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Updates ongoing</a:t>
            </a:r>
            <a:endParaRPr lang="en-US" altLang="en-US" sz="1100" dirty="0">
              <a:solidFill>
                <a:srgbClr val="000000"/>
              </a:solidFill>
            </a:endParaRPr>
          </a:p>
        </p:txBody>
      </p:sp>
      <p:sp>
        <p:nvSpPr>
          <p:cNvPr id="52" name="Rectangle 35"/>
          <p:cNvSpPr>
            <a:spLocks noChangeArrowheads="1"/>
          </p:cNvSpPr>
          <p:nvPr/>
        </p:nvSpPr>
        <p:spPr bwMode="auto">
          <a:xfrm>
            <a:off x="5486399" y="4800600"/>
            <a:ext cx="19097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dirty="0" smtClean="0">
                <a:solidFill>
                  <a:srgbClr val="000000"/>
                </a:solidFill>
              </a:rPr>
              <a:t>Steering Committee expansion/Call for Projects</a:t>
            </a:r>
            <a:endParaRPr lang="en-US" altLang="en-US" sz="1100" dirty="0">
              <a:solidFill>
                <a:srgbClr val="000000"/>
              </a:solidFill>
            </a:endParaRPr>
          </a:p>
        </p:txBody>
      </p:sp>
      <p:sp>
        <p:nvSpPr>
          <p:cNvPr id="53" name="Rectangle 35"/>
          <p:cNvSpPr>
            <a:spLocks noChangeArrowheads="1"/>
          </p:cNvSpPr>
          <p:nvPr/>
        </p:nvSpPr>
        <p:spPr bwMode="auto">
          <a:xfrm>
            <a:off x="7429699" y="3613133"/>
            <a:ext cx="17208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Report due early Jan.</a:t>
            </a:r>
            <a:endParaRPr lang="en-US" altLang="en-US" sz="1100" dirty="0">
              <a:solidFill>
                <a:srgbClr val="000000"/>
              </a:solidFill>
            </a:endParaRPr>
          </a:p>
        </p:txBody>
      </p:sp>
      <p:sp>
        <p:nvSpPr>
          <p:cNvPr id="54" name="Rectangle 35"/>
          <p:cNvSpPr>
            <a:spLocks noChangeArrowheads="1"/>
          </p:cNvSpPr>
          <p:nvPr/>
        </p:nvSpPr>
        <p:spPr bwMode="auto">
          <a:xfrm>
            <a:off x="7268949" y="5392459"/>
            <a:ext cx="17208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100" dirty="0" smtClean="0">
                <a:solidFill>
                  <a:srgbClr val="000000"/>
                </a:solidFill>
              </a:rPr>
              <a:t>Site will move to CS in Jan</a:t>
            </a:r>
            <a:endParaRPr lang="en-US" altLang="en-US" sz="1100" dirty="0">
              <a:solidFill>
                <a:srgbClr val="000000"/>
              </a:solidFill>
            </a:endParaRPr>
          </a:p>
        </p:txBody>
      </p:sp>
    </p:spTree>
    <p:extLst>
      <p:ext uri="{BB962C8B-B14F-4D97-AF65-F5344CB8AC3E}">
        <p14:creationId xmlns:p14="http://schemas.microsoft.com/office/powerpoint/2010/main" val="33569048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34" charset="-128"/>
              </a:rPr>
              <a:t>Green ICT Initiative</a:t>
            </a:r>
            <a:br>
              <a:rPr lang="en-US" altLang="en-US" dirty="0" smtClean="0">
                <a:latin typeface="Verdana" pitchFamily="34" charset="0"/>
                <a:ea typeface="ＭＳ Ｐゴシック" pitchFamily="34" charset="-128"/>
              </a:rPr>
            </a:br>
            <a:endParaRPr lang="en-US" altLang="en-US" dirty="0" smtClean="0">
              <a:latin typeface="Verdana" pitchFamily="34" charset="0"/>
              <a:ea typeface="ＭＳ Ｐゴシック" pitchFamily="34" charset="-128"/>
            </a:endParaRPr>
          </a:p>
        </p:txBody>
      </p:sp>
      <p:sp>
        <p:nvSpPr>
          <p:cNvPr id="6" name="Content Placeholder 1"/>
          <p:cNvSpPr txBox="1">
            <a:spLocks noGrp="1"/>
          </p:cNvSpPr>
          <p:nvPr>
            <p:ph sz="half" idx="11"/>
          </p:nvPr>
        </p:nvSpPr>
        <p:spPr>
          <a:xfrm>
            <a:off x="163286" y="1393373"/>
            <a:ext cx="8585427" cy="2764971"/>
          </a:xfr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defRPr/>
            </a:pPr>
            <a:r>
              <a:rPr lang="en-US" sz="1600" dirty="0">
                <a:solidFill>
                  <a:prstClr val="black"/>
                </a:solidFill>
              </a:rPr>
              <a:t>NIC funding submission for 2015 (phase 1 accepted, phase 2 on December 1st</a:t>
            </a:r>
            <a:r>
              <a:rPr lang="en-US" sz="1600" dirty="0" smtClean="0">
                <a:solidFill>
                  <a:prstClr val="black"/>
                </a:solidFill>
              </a:rPr>
              <a:t>).</a:t>
            </a:r>
          </a:p>
          <a:p>
            <a:pPr>
              <a:buFont typeface="Wingdings" panose="05000000000000000000" pitchFamily="2" charset="2"/>
              <a:buChar char="Ø"/>
              <a:defRPr/>
            </a:pPr>
            <a:endParaRPr lang="en-US" sz="1600" dirty="0">
              <a:solidFill>
                <a:prstClr val="black"/>
              </a:solidFill>
            </a:endParaRPr>
          </a:p>
          <a:p>
            <a:pPr>
              <a:buFont typeface="Wingdings" panose="05000000000000000000" pitchFamily="2" charset="2"/>
              <a:buChar char="Ø"/>
              <a:defRPr/>
            </a:pPr>
            <a:r>
              <a:rPr lang="en-US" sz="1600" dirty="0">
                <a:solidFill>
                  <a:prstClr val="black"/>
                </a:solidFill>
              </a:rPr>
              <a:t>An IEEE Green ICT technical community is already in place now with over 2,500 members. There is sufficient broad interest in this opportunity to foster an IEEE-wide approach. </a:t>
            </a:r>
            <a:endParaRPr lang="en-US" sz="1600" dirty="0" smtClean="0">
              <a:solidFill>
                <a:prstClr val="black"/>
              </a:solidFill>
            </a:endParaRPr>
          </a:p>
          <a:p>
            <a:pPr>
              <a:buFont typeface="Wingdings" panose="05000000000000000000" pitchFamily="2" charset="2"/>
              <a:buChar char="Ø"/>
              <a:defRPr/>
            </a:pPr>
            <a:endParaRPr lang="en-US" sz="1600" dirty="0">
              <a:solidFill>
                <a:prstClr val="black"/>
              </a:solidFill>
            </a:endParaRPr>
          </a:p>
          <a:p>
            <a:pPr>
              <a:buFont typeface="Wingdings" panose="05000000000000000000" pitchFamily="2" charset="2"/>
              <a:buChar char="Ø"/>
              <a:defRPr/>
            </a:pPr>
            <a:r>
              <a:rPr lang="en-US" sz="1600" dirty="0" smtClean="0">
                <a:solidFill>
                  <a:prstClr val="black"/>
                </a:solidFill>
              </a:rPr>
              <a:t>Phase 1 proposal approved - Transactions on Green Communications and Networking</a:t>
            </a:r>
          </a:p>
          <a:p>
            <a:pPr marL="0" indent="0">
              <a:buNone/>
              <a:defRPr/>
            </a:pPr>
            <a:endParaRPr lang="en-US" sz="1600" dirty="0" smtClean="0">
              <a:solidFill>
                <a:prstClr val="black"/>
              </a:solidFill>
            </a:endParaRPr>
          </a:p>
        </p:txBody>
      </p:sp>
      <p:sp>
        <p:nvSpPr>
          <p:cNvPr id="8"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15</a:t>
            </a:fld>
            <a:endParaRPr lang="en-US" sz="1100" dirty="0">
              <a:solidFill>
                <a:schemeClr val="bg1"/>
              </a:solidFill>
            </a:endParaRPr>
          </a:p>
        </p:txBody>
      </p:sp>
      <p:sp>
        <p:nvSpPr>
          <p:cNvPr id="9"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Tree>
    <p:extLst>
      <p:ext uri="{BB962C8B-B14F-4D97-AF65-F5344CB8AC3E}">
        <p14:creationId xmlns:p14="http://schemas.microsoft.com/office/powerpoint/2010/main" val="13732405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8924925" cy="976313"/>
          </a:xfrm>
        </p:spPr>
        <p:txBody>
          <a:bodyPr/>
          <a:lstStyle/>
          <a:p>
            <a:r>
              <a:rPr lang="en-US" altLang="en-US" sz="2800" dirty="0" smtClean="0">
                <a:latin typeface="Verdana" pitchFamily="34" charset="0"/>
                <a:ea typeface="ＭＳ Ｐゴシック" pitchFamily="34" charset="-128"/>
              </a:rPr>
              <a:t>2014 Green ICT Project Plan – </a:t>
            </a:r>
            <a:br>
              <a:rPr lang="en-US" altLang="en-US" sz="2800" dirty="0" smtClean="0">
                <a:latin typeface="Verdana" pitchFamily="34" charset="0"/>
                <a:ea typeface="ＭＳ Ｐゴシック" pitchFamily="34" charset="-128"/>
              </a:rPr>
            </a:br>
            <a:r>
              <a:rPr lang="en-US" altLang="en-US" sz="2800" dirty="0" smtClean="0">
                <a:latin typeface="Verdana" pitchFamily="34" charset="0"/>
                <a:ea typeface="ＭＳ Ｐゴシック" pitchFamily="34" charset="-128"/>
              </a:rPr>
              <a:t>Milestones and Roadmap</a:t>
            </a:r>
            <a:r>
              <a:rPr lang="en-US" altLang="en-US" dirty="0" smtClean="0">
                <a:solidFill>
                  <a:srgbClr val="000000"/>
                </a:solidFill>
                <a:latin typeface="Verdana" pitchFamily="34" charset="0"/>
                <a:ea typeface="ＭＳ Ｐゴシック" pitchFamily="34" charset="-128"/>
              </a:rPr>
              <a:t/>
            </a:r>
            <a:br>
              <a:rPr lang="en-US" altLang="en-US" dirty="0" smtClean="0">
                <a:solidFill>
                  <a:srgbClr val="000000"/>
                </a:solidFill>
                <a:latin typeface="Verdana" pitchFamily="34" charset="0"/>
                <a:ea typeface="ＭＳ Ｐゴシック" pitchFamily="34" charset="-128"/>
              </a:rPr>
            </a:br>
            <a:endParaRPr lang="en-US" altLang="en-US" dirty="0" smtClean="0">
              <a:latin typeface="Verdana" pitchFamily="34" charset="0"/>
              <a:ea typeface="ＭＳ Ｐゴシック" pitchFamily="34" charset="-128"/>
            </a:endParaRPr>
          </a:p>
        </p:txBody>
      </p:sp>
      <p:sp>
        <p:nvSpPr>
          <p:cNvPr id="5" name="Slide Number Placeholder 4"/>
          <p:cNvSpPr>
            <a:spLocks noGrp="1"/>
          </p:cNvSpPr>
          <p:nvPr>
            <p:ph type="sldNum" sz="quarter" idx="13"/>
          </p:nvPr>
        </p:nvSpPr>
        <p:spPr>
          <a:xfrm>
            <a:off x="92075" y="6399213"/>
            <a:ext cx="685800" cy="365125"/>
          </a:xfrm>
        </p:spPr>
        <p:txBody>
          <a:bodyPr/>
          <a:lstStyle/>
          <a:p>
            <a:pPr>
              <a:defRPr/>
            </a:pPr>
            <a:fld id="{8B9DD945-3130-4207-91D0-78908F1DF42E}" type="slidenum">
              <a:rPr lang="en-US" smtClean="0"/>
              <a:pPr>
                <a:defRPr/>
              </a:pPr>
              <a:t>16</a:t>
            </a:fld>
            <a:endParaRPr lang="en-US" dirty="0"/>
          </a:p>
        </p:txBody>
      </p:sp>
      <p:cxnSp>
        <p:nvCxnSpPr>
          <p:cNvPr id="6" name="Straight Connector 5"/>
          <p:cNvCxnSpPr/>
          <p:nvPr/>
        </p:nvCxnSpPr>
        <p:spPr bwMode="auto">
          <a:xfrm flipH="1">
            <a:off x="7315200" y="16954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9100" y="17192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7049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9" name="Straight Connector 8"/>
          <p:cNvCxnSpPr/>
          <p:nvPr/>
        </p:nvCxnSpPr>
        <p:spPr bwMode="auto">
          <a:xfrm flipH="1">
            <a:off x="1925638" y="168751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24584" name="Straight Connector 3"/>
          <p:cNvCxnSpPr>
            <a:cxnSpLocks noChangeShapeType="1"/>
          </p:cNvCxnSpPr>
          <p:nvPr/>
        </p:nvCxnSpPr>
        <p:spPr bwMode="auto">
          <a:xfrm>
            <a:off x="246063" y="1285875"/>
            <a:ext cx="8897937" cy="6350"/>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585" name="Straight Connector 7"/>
          <p:cNvCxnSpPr>
            <a:cxnSpLocks noChangeShapeType="1"/>
          </p:cNvCxnSpPr>
          <p:nvPr/>
        </p:nvCxnSpPr>
        <p:spPr bwMode="auto">
          <a:xfrm>
            <a:off x="1981200" y="1187450"/>
            <a:ext cx="0" cy="4841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4586" name="Straight Connector 8"/>
          <p:cNvCxnSpPr>
            <a:cxnSpLocks noChangeShapeType="1"/>
          </p:cNvCxnSpPr>
          <p:nvPr/>
        </p:nvCxnSpPr>
        <p:spPr bwMode="auto">
          <a:xfrm>
            <a:off x="3733800" y="1196975"/>
            <a:ext cx="0" cy="4841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4587" name="Straight Connector 9"/>
          <p:cNvCxnSpPr>
            <a:cxnSpLocks noChangeShapeType="1"/>
          </p:cNvCxnSpPr>
          <p:nvPr/>
        </p:nvCxnSpPr>
        <p:spPr bwMode="auto">
          <a:xfrm>
            <a:off x="5562600" y="1190625"/>
            <a:ext cx="0" cy="4841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4588" name="Straight Connector 10"/>
          <p:cNvCxnSpPr>
            <a:cxnSpLocks noChangeShapeType="1"/>
          </p:cNvCxnSpPr>
          <p:nvPr/>
        </p:nvCxnSpPr>
        <p:spPr bwMode="auto">
          <a:xfrm>
            <a:off x="7366000" y="1193800"/>
            <a:ext cx="0" cy="484188"/>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4589" name="TextBox 13"/>
          <p:cNvSpPr txBox="1">
            <a:spLocks noChangeArrowheads="1"/>
          </p:cNvSpPr>
          <p:nvPr/>
        </p:nvSpPr>
        <p:spPr bwMode="auto">
          <a:xfrm>
            <a:off x="746125" y="100012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1Q14</a:t>
            </a:r>
          </a:p>
        </p:txBody>
      </p:sp>
      <p:sp>
        <p:nvSpPr>
          <p:cNvPr id="24590" name="TextBox 14"/>
          <p:cNvSpPr txBox="1">
            <a:spLocks noChangeArrowheads="1"/>
          </p:cNvSpPr>
          <p:nvPr/>
        </p:nvSpPr>
        <p:spPr bwMode="auto">
          <a:xfrm>
            <a:off x="2592388" y="99695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2Q14</a:t>
            </a:r>
          </a:p>
        </p:txBody>
      </p:sp>
      <p:sp>
        <p:nvSpPr>
          <p:cNvPr id="24591" name="TextBox 15"/>
          <p:cNvSpPr txBox="1">
            <a:spLocks noChangeArrowheads="1"/>
          </p:cNvSpPr>
          <p:nvPr/>
        </p:nvSpPr>
        <p:spPr bwMode="auto">
          <a:xfrm>
            <a:off x="6232525" y="99695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4Q14</a:t>
            </a:r>
          </a:p>
        </p:txBody>
      </p:sp>
      <p:sp>
        <p:nvSpPr>
          <p:cNvPr id="24592" name="TextBox 16"/>
          <p:cNvSpPr txBox="1">
            <a:spLocks noChangeArrowheads="1"/>
          </p:cNvSpPr>
          <p:nvPr/>
        </p:nvSpPr>
        <p:spPr bwMode="auto">
          <a:xfrm>
            <a:off x="4402138" y="993775"/>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3Q14</a:t>
            </a:r>
          </a:p>
        </p:txBody>
      </p:sp>
      <p:sp>
        <p:nvSpPr>
          <p:cNvPr id="24593" name="TextBox 17"/>
          <p:cNvSpPr txBox="1">
            <a:spLocks noChangeArrowheads="1"/>
          </p:cNvSpPr>
          <p:nvPr/>
        </p:nvSpPr>
        <p:spPr bwMode="auto">
          <a:xfrm>
            <a:off x="7924800" y="101123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chemeClr val="bg1"/>
                </a:solidFill>
              </a:rPr>
              <a:t>1Q15</a:t>
            </a:r>
          </a:p>
        </p:txBody>
      </p:sp>
      <p:sp>
        <p:nvSpPr>
          <p:cNvPr id="24594" name="Rectangle 25"/>
          <p:cNvSpPr>
            <a:spLocks noChangeArrowheads="1"/>
          </p:cNvSpPr>
          <p:nvPr/>
        </p:nvSpPr>
        <p:spPr bwMode="auto">
          <a:xfrm>
            <a:off x="146050" y="3119438"/>
            <a:ext cx="1676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Collaboration</a:t>
            </a:r>
          </a:p>
        </p:txBody>
      </p:sp>
      <p:sp>
        <p:nvSpPr>
          <p:cNvPr id="21" name="Rectangle 32"/>
          <p:cNvSpPr>
            <a:spLocks noChangeArrowheads="1"/>
          </p:cNvSpPr>
          <p:nvPr/>
        </p:nvSpPr>
        <p:spPr bwMode="auto">
          <a:xfrm>
            <a:off x="193675" y="4216400"/>
            <a:ext cx="1373188" cy="323850"/>
          </a:xfrm>
          <a:prstGeom prst="rect">
            <a:avLst/>
          </a:prstGeom>
          <a:noFill/>
          <a:ln>
            <a:noFill/>
          </a:ln>
          <a:extLst/>
        </p:spPr>
        <p:txBody>
          <a:bodyPr>
            <a:spAutoFit/>
          </a:bodyPr>
          <a:lstStyle/>
          <a:p>
            <a:pPr>
              <a:defRPr/>
            </a:pPr>
            <a:r>
              <a:rPr lang="en-US" sz="1500" b="1" dirty="0">
                <a:solidFill>
                  <a:srgbClr val="000000"/>
                </a:solidFill>
                <a:latin typeface="Arial" charset="0"/>
              </a:rPr>
              <a:t>Publications</a:t>
            </a:r>
            <a:endParaRPr lang="en-US" sz="1050" dirty="0">
              <a:solidFill>
                <a:srgbClr val="FF0000"/>
              </a:solidFill>
              <a:latin typeface="Arial" charset="0"/>
            </a:endParaRPr>
          </a:p>
        </p:txBody>
      </p:sp>
      <p:sp>
        <p:nvSpPr>
          <p:cNvPr id="24596" name="Rectangle 40"/>
          <p:cNvSpPr>
            <a:spLocks noChangeArrowheads="1"/>
          </p:cNvSpPr>
          <p:nvPr/>
        </p:nvSpPr>
        <p:spPr bwMode="auto">
          <a:xfrm>
            <a:off x="223377" y="5501635"/>
            <a:ext cx="13192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Standards</a:t>
            </a:r>
          </a:p>
        </p:txBody>
      </p:sp>
      <p:sp>
        <p:nvSpPr>
          <p:cNvPr id="24597" name="TextBox 13"/>
          <p:cNvSpPr txBox="1">
            <a:spLocks noChangeArrowheads="1"/>
          </p:cNvSpPr>
          <p:nvPr/>
        </p:nvSpPr>
        <p:spPr bwMode="auto">
          <a:xfrm>
            <a:off x="706438" y="65579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solidFill>
                  <a:srgbClr val="D9D9D9"/>
                </a:solidFill>
              </a:rPr>
              <a:t>1Q14</a:t>
            </a:r>
          </a:p>
        </p:txBody>
      </p:sp>
      <p:sp>
        <p:nvSpPr>
          <p:cNvPr id="24598" name="TextBox 14"/>
          <p:cNvSpPr txBox="1">
            <a:spLocks noChangeArrowheads="1"/>
          </p:cNvSpPr>
          <p:nvPr/>
        </p:nvSpPr>
        <p:spPr bwMode="auto">
          <a:xfrm>
            <a:off x="2554288" y="6554788"/>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solidFill>
                  <a:srgbClr val="D9D9D9"/>
                </a:solidFill>
              </a:rPr>
              <a:t>2Q14</a:t>
            </a:r>
          </a:p>
        </p:txBody>
      </p:sp>
      <p:sp>
        <p:nvSpPr>
          <p:cNvPr id="24599" name="TextBox 15"/>
          <p:cNvSpPr txBox="1">
            <a:spLocks noChangeArrowheads="1"/>
          </p:cNvSpPr>
          <p:nvPr/>
        </p:nvSpPr>
        <p:spPr bwMode="auto">
          <a:xfrm>
            <a:off x="6172200" y="6553200"/>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solidFill>
                  <a:srgbClr val="D9D9D9"/>
                </a:solidFill>
              </a:rPr>
              <a:t>4Q14</a:t>
            </a:r>
          </a:p>
        </p:txBody>
      </p:sp>
      <p:sp>
        <p:nvSpPr>
          <p:cNvPr id="24600" name="TextBox 16"/>
          <p:cNvSpPr txBox="1">
            <a:spLocks noChangeArrowheads="1"/>
          </p:cNvSpPr>
          <p:nvPr/>
        </p:nvSpPr>
        <p:spPr bwMode="auto">
          <a:xfrm>
            <a:off x="4267200" y="655161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solidFill>
                  <a:srgbClr val="D9D9D9"/>
                </a:solidFill>
              </a:rPr>
              <a:t>3Q14</a:t>
            </a:r>
          </a:p>
        </p:txBody>
      </p:sp>
      <p:sp>
        <p:nvSpPr>
          <p:cNvPr id="24601" name="TextBox 17"/>
          <p:cNvSpPr txBox="1">
            <a:spLocks noChangeArrowheads="1"/>
          </p:cNvSpPr>
          <p:nvPr/>
        </p:nvSpPr>
        <p:spPr bwMode="auto">
          <a:xfrm>
            <a:off x="7848600" y="6569075"/>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dirty="0">
                <a:solidFill>
                  <a:srgbClr val="D9D9D9"/>
                </a:solidFill>
              </a:rPr>
              <a:t>1Q15</a:t>
            </a:r>
          </a:p>
        </p:txBody>
      </p:sp>
      <p:sp>
        <p:nvSpPr>
          <p:cNvPr id="28" name="Rectangle 36"/>
          <p:cNvSpPr>
            <a:spLocks noChangeArrowheads="1"/>
          </p:cNvSpPr>
          <p:nvPr/>
        </p:nvSpPr>
        <p:spPr bwMode="auto">
          <a:xfrm>
            <a:off x="157163" y="4899025"/>
            <a:ext cx="1736725" cy="323850"/>
          </a:xfrm>
          <a:prstGeom prst="rect">
            <a:avLst/>
          </a:prstGeom>
          <a:noFill/>
          <a:ln>
            <a:noFill/>
          </a:ln>
          <a:extLst/>
        </p:spPr>
        <p:txBody>
          <a:bodyPr>
            <a:spAutoFit/>
          </a:bodyPr>
          <a:lstStyle/>
          <a:p>
            <a:pPr>
              <a:defRPr/>
            </a:pPr>
            <a:r>
              <a:rPr lang="en-US" sz="1500" b="1" dirty="0">
                <a:solidFill>
                  <a:srgbClr val="000000"/>
                </a:solidFill>
                <a:latin typeface="Arial" charset="0"/>
              </a:rPr>
              <a:t>Portal &amp; Marcom</a:t>
            </a:r>
            <a:endParaRPr lang="en-US" sz="1050" dirty="0">
              <a:solidFill>
                <a:srgbClr val="FF0000"/>
              </a:solidFill>
              <a:latin typeface="Arial" charset="0"/>
            </a:endParaRPr>
          </a:p>
        </p:txBody>
      </p:sp>
      <p:sp>
        <p:nvSpPr>
          <p:cNvPr id="24603" name="Rectangle 25"/>
          <p:cNvSpPr>
            <a:spLocks noChangeArrowheads="1"/>
          </p:cNvSpPr>
          <p:nvPr/>
        </p:nvSpPr>
        <p:spPr bwMode="auto">
          <a:xfrm>
            <a:off x="180975" y="1415129"/>
            <a:ext cx="1400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Conferences</a:t>
            </a:r>
          </a:p>
        </p:txBody>
      </p:sp>
      <p:sp>
        <p:nvSpPr>
          <p:cNvPr id="24604" name="Rectangle 26"/>
          <p:cNvSpPr>
            <a:spLocks noChangeArrowheads="1"/>
          </p:cNvSpPr>
          <p:nvPr/>
        </p:nvSpPr>
        <p:spPr bwMode="auto">
          <a:xfrm>
            <a:off x="5711825" y="1709738"/>
            <a:ext cx="16319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Photonics</a:t>
            </a:r>
          </a:p>
          <a:p>
            <a:pPr>
              <a:buFontTx/>
              <a:buChar char="•"/>
            </a:pPr>
            <a:r>
              <a:rPr lang="en-US" altLang="en-US" sz="1100" dirty="0">
                <a:solidFill>
                  <a:srgbClr val="000000"/>
                </a:solidFill>
              </a:rPr>
              <a:t>Greentouch workshop</a:t>
            </a:r>
          </a:p>
          <a:p>
            <a:pPr>
              <a:buFontTx/>
              <a:buChar char="•"/>
            </a:pPr>
            <a:r>
              <a:rPr lang="en-US" altLang="en-US" sz="1100" dirty="0">
                <a:solidFill>
                  <a:srgbClr val="000000"/>
                </a:solidFill>
              </a:rPr>
              <a:t>CloudCom</a:t>
            </a:r>
          </a:p>
          <a:p>
            <a:pPr>
              <a:buFontTx/>
              <a:buChar char="•"/>
            </a:pPr>
            <a:r>
              <a:rPr lang="en-US" altLang="en-US" sz="1100" dirty="0">
                <a:solidFill>
                  <a:srgbClr val="000000"/>
                </a:solidFill>
              </a:rPr>
              <a:t>GlobeCom</a:t>
            </a:r>
          </a:p>
        </p:txBody>
      </p:sp>
      <p:sp>
        <p:nvSpPr>
          <p:cNvPr id="24605" name="Rectangle 28"/>
          <p:cNvSpPr>
            <a:spLocks noChangeArrowheads="1"/>
          </p:cNvSpPr>
          <p:nvPr/>
        </p:nvSpPr>
        <p:spPr bwMode="auto">
          <a:xfrm>
            <a:off x="2060575" y="1766888"/>
            <a:ext cx="1658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563" indent="-55563">
              <a:buFontTx/>
              <a:buChar char="•"/>
            </a:pPr>
            <a:r>
              <a:rPr lang="en-US" altLang="en-US" sz="1100" dirty="0">
                <a:solidFill>
                  <a:srgbClr val="000000"/>
                </a:solidFill>
              </a:rPr>
              <a:t>Greentouch  workshop</a:t>
            </a:r>
          </a:p>
          <a:p>
            <a:pPr marL="55563" indent="-55563">
              <a:buFontTx/>
              <a:buChar char="•"/>
            </a:pPr>
            <a:r>
              <a:rPr lang="en-US" altLang="en-US" sz="1100" dirty="0">
                <a:solidFill>
                  <a:srgbClr val="000000"/>
                </a:solidFill>
              </a:rPr>
              <a:t>DAC</a:t>
            </a:r>
          </a:p>
          <a:p>
            <a:pPr marL="55563" indent="-55563">
              <a:buFontTx/>
              <a:buChar char="•"/>
            </a:pPr>
            <a:r>
              <a:rPr lang="en-US" altLang="en-US" sz="1100" dirty="0">
                <a:solidFill>
                  <a:srgbClr val="000000"/>
                </a:solidFill>
              </a:rPr>
              <a:t>CLOUD</a:t>
            </a:r>
          </a:p>
          <a:p>
            <a:pPr marL="55563" indent="-55563">
              <a:buFontTx/>
              <a:buChar char="•"/>
            </a:pPr>
            <a:r>
              <a:rPr lang="en-US" altLang="en-US" sz="1100" dirty="0">
                <a:solidFill>
                  <a:srgbClr val="000000"/>
                </a:solidFill>
              </a:rPr>
              <a:t>ICC</a:t>
            </a:r>
          </a:p>
        </p:txBody>
      </p:sp>
      <p:sp>
        <p:nvSpPr>
          <p:cNvPr id="24606" name="Rectangle 26"/>
          <p:cNvSpPr>
            <a:spLocks noChangeArrowheads="1"/>
          </p:cNvSpPr>
          <p:nvPr/>
        </p:nvSpPr>
        <p:spPr bwMode="auto">
          <a:xfrm>
            <a:off x="173038" y="3448971"/>
            <a:ext cx="32019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IEEE Societies/Councils/OUs</a:t>
            </a:r>
          </a:p>
          <a:p>
            <a:pPr>
              <a:buFontTx/>
              <a:buChar char="•"/>
            </a:pPr>
            <a:r>
              <a:rPr lang="en-US" altLang="en-US" sz="1100" dirty="0">
                <a:solidFill>
                  <a:srgbClr val="000000"/>
                </a:solidFill>
              </a:rPr>
              <a:t>Greentouch</a:t>
            </a:r>
          </a:p>
          <a:p>
            <a:pPr>
              <a:buFontTx/>
              <a:buChar char="•"/>
            </a:pPr>
            <a:r>
              <a:rPr lang="en-US" altLang="en-US" sz="1100" dirty="0">
                <a:solidFill>
                  <a:srgbClr val="000000"/>
                </a:solidFill>
              </a:rPr>
              <a:t>GICT</a:t>
            </a:r>
          </a:p>
          <a:p>
            <a:pPr>
              <a:buFontTx/>
              <a:buChar char="•"/>
            </a:pPr>
            <a:r>
              <a:rPr lang="en-US" altLang="en-US" sz="1100" dirty="0">
                <a:solidFill>
                  <a:srgbClr val="000000"/>
                </a:solidFill>
              </a:rPr>
              <a:t>Global e-sustainability initiative (GeSi).</a:t>
            </a:r>
          </a:p>
        </p:txBody>
      </p:sp>
      <p:sp>
        <p:nvSpPr>
          <p:cNvPr id="24607" name="Rectangle 28"/>
          <p:cNvSpPr>
            <a:spLocks noChangeArrowheads="1"/>
          </p:cNvSpPr>
          <p:nvPr/>
        </p:nvSpPr>
        <p:spPr bwMode="auto">
          <a:xfrm>
            <a:off x="166688" y="1757363"/>
            <a:ext cx="18875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563" indent="-55563">
              <a:buFontTx/>
              <a:buChar char="•"/>
            </a:pPr>
            <a:r>
              <a:rPr lang="en-US" altLang="en-US" sz="1100" dirty="0">
                <a:solidFill>
                  <a:srgbClr val="000000"/>
                </a:solidFill>
              </a:rPr>
              <a:t>Convergence Event: ICCE</a:t>
            </a:r>
          </a:p>
          <a:p>
            <a:pPr marL="55563" indent="-55563">
              <a:buFontTx/>
              <a:buChar char="•"/>
            </a:pPr>
            <a:r>
              <a:rPr lang="en-US" altLang="en-US" sz="1100" dirty="0">
                <a:solidFill>
                  <a:srgbClr val="000000"/>
                </a:solidFill>
              </a:rPr>
              <a:t>IC2E</a:t>
            </a:r>
          </a:p>
        </p:txBody>
      </p:sp>
      <p:sp>
        <p:nvSpPr>
          <p:cNvPr id="24608" name="Rectangle 35"/>
          <p:cNvSpPr>
            <a:spLocks noChangeArrowheads="1"/>
          </p:cNvSpPr>
          <p:nvPr/>
        </p:nvSpPr>
        <p:spPr bwMode="auto">
          <a:xfrm>
            <a:off x="3884613" y="4483100"/>
            <a:ext cx="1719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Phase 1 Transactions</a:t>
            </a:r>
          </a:p>
        </p:txBody>
      </p:sp>
      <p:sp>
        <p:nvSpPr>
          <p:cNvPr id="24609" name="Rectangle 35"/>
          <p:cNvSpPr>
            <a:spLocks noChangeArrowheads="1"/>
          </p:cNvSpPr>
          <p:nvPr/>
        </p:nvSpPr>
        <p:spPr bwMode="auto">
          <a:xfrm>
            <a:off x="6515100" y="4479925"/>
            <a:ext cx="1585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Phase 2 Transactions</a:t>
            </a:r>
          </a:p>
        </p:txBody>
      </p:sp>
      <p:sp>
        <p:nvSpPr>
          <p:cNvPr id="24610" name="Rectangle 38"/>
          <p:cNvSpPr>
            <a:spLocks noChangeArrowheads="1"/>
          </p:cNvSpPr>
          <p:nvPr/>
        </p:nvSpPr>
        <p:spPr bwMode="auto">
          <a:xfrm>
            <a:off x="3930650" y="5239569"/>
            <a:ext cx="2314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Technical Community expansion</a:t>
            </a:r>
          </a:p>
          <a:p>
            <a:pPr>
              <a:buFontTx/>
              <a:buChar char="•"/>
            </a:pPr>
            <a:r>
              <a:rPr lang="en-US" altLang="en-US" sz="1100" dirty="0">
                <a:solidFill>
                  <a:srgbClr val="000000"/>
                </a:solidFill>
              </a:rPr>
              <a:t>Portal</a:t>
            </a:r>
          </a:p>
        </p:txBody>
      </p:sp>
      <p:sp>
        <p:nvSpPr>
          <p:cNvPr id="24611" name="Rectangle 36"/>
          <p:cNvSpPr>
            <a:spLocks noChangeArrowheads="1"/>
          </p:cNvSpPr>
          <p:nvPr/>
        </p:nvSpPr>
        <p:spPr bwMode="auto">
          <a:xfrm>
            <a:off x="6618026" y="5825485"/>
            <a:ext cx="1905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Working group creation</a:t>
            </a:r>
          </a:p>
        </p:txBody>
      </p:sp>
      <p:sp>
        <p:nvSpPr>
          <p:cNvPr id="24612" name="Rectangle 37"/>
          <p:cNvSpPr>
            <a:spLocks noChangeArrowheads="1"/>
          </p:cNvSpPr>
          <p:nvPr/>
        </p:nvSpPr>
        <p:spPr bwMode="auto">
          <a:xfrm>
            <a:off x="3978014" y="5825485"/>
            <a:ext cx="1905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Idea creation</a:t>
            </a:r>
          </a:p>
        </p:txBody>
      </p:sp>
      <p:sp>
        <p:nvSpPr>
          <p:cNvPr id="24613" name="Rectangle 28"/>
          <p:cNvSpPr>
            <a:spLocks noChangeArrowheads="1"/>
          </p:cNvSpPr>
          <p:nvPr/>
        </p:nvSpPr>
        <p:spPr bwMode="auto">
          <a:xfrm>
            <a:off x="3924300" y="1779588"/>
            <a:ext cx="1158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563" indent="-55563">
              <a:buFontTx/>
              <a:buChar char="•"/>
            </a:pPr>
            <a:r>
              <a:rPr lang="en-US" altLang="en-US" sz="1100" dirty="0">
                <a:solidFill>
                  <a:srgbClr val="000000"/>
                </a:solidFill>
              </a:rPr>
              <a:t>Compsac</a:t>
            </a:r>
          </a:p>
        </p:txBody>
      </p:sp>
      <p:sp>
        <p:nvSpPr>
          <p:cNvPr id="24614" name="Rectangle 25"/>
          <p:cNvSpPr>
            <a:spLocks noChangeArrowheads="1"/>
          </p:cNvSpPr>
          <p:nvPr/>
        </p:nvSpPr>
        <p:spPr bwMode="auto">
          <a:xfrm>
            <a:off x="207963" y="2582863"/>
            <a:ext cx="1676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Education</a:t>
            </a:r>
          </a:p>
        </p:txBody>
      </p:sp>
      <p:sp>
        <p:nvSpPr>
          <p:cNvPr id="24615" name="Rectangle 26"/>
          <p:cNvSpPr>
            <a:spLocks noChangeArrowheads="1"/>
          </p:cNvSpPr>
          <p:nvPr/>
        </p:nvSpPr>
        <p:spPr bwMode="auto">
          <a:xfrm>
            <a:off x="4405916" y="2830461"/>
            <a:ext cx="3370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Survey on need in collaboration with S/C’s &amp; EAB</a:t>
            </a:r>
          </a:p>
        </p:txBody>
      </p:sp>
      <p:sp>
        <p:nvSpPr>
          <p:cNvPr id="24616" name="Rectangle 35"/>
          <p:cNvSpPr>
            <a:spLocks noChangeArrowheads="1"/>
          </p:cNvSpPr>
          <p:nvPr/>
        </p:nvSpPr>
        <p:spPr bwMode="auto">
          <a:xfrm>
            <a:off x="777875" y="4505325"/>
            <a:ext cx="17192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Transactions LOI</a:t>
            </a:r>
          </a:p>
        </p:txBody>
      </p:sp>
      <p:grpSp>
        <p:nvGrpSpPr>
          <p:cNvPr id="24617" name="Group 48"/>
          <p:cNvGrpSpPr>
            <a:grpSpLocks/>
          </p:cNvGrpSpPr>
          <p:nvPr/>
        </p:nvGrpSpPr>
        <p:grpSpPr bwMode="auto">
          <a:xfrm>
            <a:off x="7396163" y="3327400"/>
            <a:ext cx="1747837" cy="739775"/>
            <a:chOff x="8515350" y="2452128"/>
            <a:chExt cx="1747044" cy="739775"/>
          </a:xfrm>
        </p:grpSpPr>
        <p:sp>
          <p:nvSpPr>
            <p:cNvPr id="24625" name="Rounded Rectangle 10"/>
            <p:cNvSpPr>
              <a:spLocks noChangeArrowheads="1"/>
            </p:cNvSpPr>
            <p:nvPr/>
          </p:nvSpPr>
          <p:spPr bwMode="auto">
            <a:xfrm>
              <a:off x="8515350" y="2462446"/>
              <a:ext cx="1747044" cy="729457"/>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a:p>
          </p:txBody>
        </p:sp>
        <p:cxnSp>
          <p:nvCxnSpPr>
            <p:cNvPr id="24626" name="Straight Connector 60"/>
            <p:cNvCxnSpPr>
              <a:cxnSpLocks noChangeShapeType="1"/>
            </p:cNvCxnSpPr>
            <p:nvPr/>
          </p:nvCxnSpPr>
          <p:spPr bwMode="auto">
            <a:xfrm>
              <a:off x="8664228" y="2771215"/>
              <a:ext cx="471041"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24627" name="TextBox 9"/>
            <p:cNvSpPr txBox="1">
              <a:spLocks noChangeArrowheads="1"/>
            </p:cNvSpPr>
            <p:nvPr/>
          </p:nvSpPr>
          <p:spPr bwMode="auto">
            <a:xfrm>
              <a:off x="9071887" y="2452128"/>
              <a:ext cx="119050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a:t>Progress </a:t>
              </a:r>
            </a:p>
            <a:p>
              <a:r>
                <a:rPr lang="en-US" altLang="en-US" sz="1800" dirty="0"/>
                <a:t>Bar</a:t>
              </a:r>
            </a:p>
          </p:txBody>
        </p:sp>
      </p:grpSp>
      <p:sp>
        <p:nvSpPr>
          <p:cNvPr id="24622" name="Rectangle 38"/>
          <p:cNvSpPr>
            <a:spLocks noChangeArrowheads="1"/>
          </p:cNvSpPr>
          <p:nvPr/>
        </p:nvSpPr>
        <p:spPr bwMode="auto">
          <a:xfrm>
            <a:off x="6576654" y="5337969"/>
            <a:ext cx="2314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Social media</a:t>
            </a:r>
          </a:p>
        </p:txBody>
      </p:sp>
      <p:cxnSp>
        <p:nvCxnSpPr>
          <p:cNvPr id="48" name="Straight Connector 60"/>
          <p:cNvCxnSpPr>
            <a:cxnSpLocks noChangeShapeType="1"/>
          </p:cNvCxnSpPr>
          <p:nvPr/>
        </p:nvCxnSpPr>
        <p:spPr bwMode="auto">
          <a:xfrm>
            <a:off x="263295" y="1742144"/>
            <a:ext cx="7132868" cy="15219"/>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9" name="Straight Connector 60"/>
          <p:cNvCxnSpPr>
            <a:cxnSpLocks noChangeShapeType="1"/>
          </p:cNvCxnSpPr>
          <p:nvPr/>
        </p:nvCxnSpPr>
        <p:spPr bwMode="auto">
          <a:xfrm>
            <a:off x="269082" y="3419475"/>
            <a:ext cx="7038974"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50" name="Straight Connector 60"/>
          <p:cNvCxnSpPr>
            <a:cxnSpLocks noChangeShapeType="1"/>
            <a:endCxn id="24609" idx="0"/>
          </p:cNvCxnSpPr>
          <p:nvPr/>
        </p:nvCxnSpPr>
        <p:spPr bwMode="auto">
          <a:xfrm flipV="1">
            <a:off x="271463" y="4479925"/>
            <a:ext cx="7036594" cy="20689"/>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058277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p:cNvSpPr>
            <a:spLocks noGrp="1"/>
          </p:cNvSpPr>
          <p:nvPr>
            <p:ph type="title"/>
          </p:nvPr>
        </p:nvSpPr>
        <p:spPr>
          <a:xfrm>
            <a:off x="325438" y="209550"/>
            <a:ext cx="8382000" cy="1030288"/>
          </a:xfrm>
        </p:spPr>
        <p:txBody>
          <a:bodyPr/>
          <a:lstStyle/>
          <a:p>
            <a:r>
              <a:rPr lang="en-US" altLang="en-US" dirty="0">
                <a:latin typeface="Verdana" pitchFamily="34" charset="0"/>
                <a:ea typeface="ＭＳ Ｐゴシック" pitchFamily="34" charset="-128"/>
              </a:rPr>
              <a:t>Internet of Things Initiative</a:t>
            </a:r>
            <a:r>
              <a:rPr lang="en-US" altLang="en-US" dirty="0" smtClean="0">
                <a:latin typeface="Verdana" pitchFamily="34" charset="0"/>
                <a:ea typeface="ＭＳ Ｐゴシック" pitchFamily="-84" charset="-128"/>
              </a:rPr>
              <a:t/>
            </a:r>
            <a:br>
              <a:rPr lang="en-US" altLang="en-US" dirty="0" smtClean="0">
                <a:latin typeface="Verdana" pitchFamily="34" charset="0"/>
                <a:ea typeface="ＭＳ Ｐゴシック" pitchFamily="-84" charset="-128"/>
              </a:rPr>
            </a:br>
            <a:endParaRPr lang="en-US" altLang="en-US" dirty="0" smtClean="0">
              <a:latin typeface="Verdana" pitchFamily="34" charset="0"/>
              <a:ea typeface="ＭＳ Ｐゴシック" pitchFamily="-84" charset="-128"/>
            </a:endParaRPr>
          </a:p>
        </p:txBody>
      </p:sp>
      <p:sp>
        <p:nvSpPr>
          <p:cNvPr id="6"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17</a:t>
            </a:fld>
            <a:endParaRPr lang="en-US" sz="1100" dirty="0">
              <a:solidFill>
                <a:schemeClr val="bg1"/>
              </a:solidFill>
            </a:endParaRPr>
          </a:p>
        </p:txBody>
      </p:sp>
      <p:sp>
        <p:nvSpPr>
          <p:cNvPr id="7"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
        <p:nvSpPr>
          <p:cNvPr id="14" name="TextBox 13"/>
          <p:cNvSpPr txBox="1"/>
          <p:nvPr/>
        </p:nvSpPr>
        <p:spPr>
          <a:xfrm>
            <a:off x="168266" y="1404419"/>
            <a:ext cx="6097067" cy="4378314"/>
          </a:xfrm>
          <a:prstGeom prst="rect">
            <a:avLst/>
          </a:prstGeom>
        </p:spPr>
        <p:txBody>
          <a:bodyPr>
            <a:noAutofit/>
          </a:bodyPr>
          <a:lstStyle>
            <a:defPPr>
              <a:defRPr lang="en-US"/>
            </a:defPPr>
            <a:lvl1pPr marL="342900" indent="-342900" eaLnBrk="0" hangingPunct="0">
              <a:spcBef>
                <a:spcPct val="20000"/>
              </a:spcBef>
              <a:buClr>
                <a:schemeClr val="bg2"/>
              </a:buClr>
              <a:buSzPct val="80000"/>
              <a:buBlip>
                <a:blip r:embed="rId2"/>
              </a:buBlip>
              <a:defRPr sz="1800">
                <a:ea typeface="ＭＳ Ｐゴシック" pitchFamily="-112" charset="-128"/>
                <a:cs typeface="Arial" panose="020B0604020202020204" pitchFamily="34" charset="0"/>
              </a:defRPr>
            </a:lvl1pPr>
            <a:lvl2pPr marL="742950" lvl="1" indent="-285750" eaLnBrk="0" hangingPunct="0">
              <a:spcBef>
                <a:spcPct val="20000"/>
              </a:spcBef>
              <a:buClr>
                <a:srgbClr val="595959"/>
              </a:buClr>
              <a:buFont typeface="Verdana" panose="020B0604030504040204" pitchFamily="34" charset="0"/>
              <a:buChar char="‒"/>
              <a:defRPr sz="1800">
                <a:ea typeface="ＭＳ Ｐゴシック" pitchFamily="-112" charset="-128"/>
                <a:cs typeface="Arial" panose="020B0604020202020204" pitchFamily="34" charset="0"/>
              </a:defRPr>
            </a:lvl2pPr>
            <a:lvl3pPr marL="1143000" indent="-228600" eaLnBrk="0" hangingPunct="0">
              <a:spcBef>
                <a:spcPct val="20000"/>
              </a:spcBef>
              <a:buClr>
                <a:srgbClr val="595959"/>
              </a:buClr>
              <a:buFont typeface="Wingdings" pitchFamily="2" charset="2"/>
              <a:buChar char="§"/>
              <a:defRPr sz="2200">
                <a:latin typeface="+mn-lt"/>
                <a:ea typeface="ＭＳ Ｐゴシック" pitchFamily="-112" charset="-128"/>
              </a:defRPr>
            </a:lvl3pPr>
            <a:lvl4pPr marL="1600200" indent="-228600" eaLnBrk="0" hangingPunct="0">
              <a:spcBef>
                <a:spcPct val="20000"/>
              </a:spcBef>
              <a:buClr>
                <a:srgbClr val="595959"/>
              </a:buClr>
              <a:buChar char="–"/>
              <a:defRPr sz="2000">
                <a:latin typeface="+mn-lt"/>
                <a:ea typeface="ＭＳ Ｐゴシック" pitchFamily="-112" charset="-128"/>
              </a:defRPr>
            </a:lvl4pPr>
            <a:lvl5pPr marL="2057400" indent="-228600" eaLnBrk="0" hangingPunct="0">
              <a:spcBef>
                <a:spcPct val="20000"/>
              </a:spcBef>
              <a:buClr>
                <a:srgbClr val="595959"/>
              </a:buClr>
              <a:buFont typeface="Wingdings" pitchFamily="2" charset="2"/>
              <a:buChar char="§"/>
              <a:defRPr>
                <a:latin typeface="+mn-lt"/>
                <a:ea typeface="ＭＳ Ｐゴシック" pitchFamily="-112" charset="-128"/>
              </a:defRPr>
            </a:lvl5pPr>
            <a:lvl6pPr marL="2514600" indent="-228600" fontAlgn="base">
              <a:spcBef>
                <a:spcPct val="20000"/>
              </a:spcBef>
              <a:spcAft>
                <a:spcPct val="0"/>
              </a:spcAft>
              <a:buClr>
                <a:schemeClr val="bg2"/>
              </a:buClr>
              <a:buFont typeface="Wingdings" pitchFamily="28" charset="2"/>
              <a:buChar char="§"/>
              <a:defRPr>
                <a:latin typeface="+mn-lt"/>
                <a:ea typeface="+mn-ea"/>
              </a:defRPr>
            </a:lvl6pPr>
            <a:lvl7pPr marL="2971800" indent="-228600" fontAlgn="base">
              <a:spcBef>
                <a:spcPct val="20000"/>
              </a:spcBef>
              <a:spcAft>
                <a:spcPct val="0"/>
              </a:spcAft>
              <a:buClr>
                <a:schemeClr val="bg2"/>
              </a:buClr>
              <a:buFont typeface="Wingdings" pitchFamily="28" charset="2"/>
              <a:buChar char="§"/>
              <a:defRPr>
                <a:latin typeface="+mn-lt"/>
                <a:ea typeface="+mn-ea"/>
              </a:defRPr>
            </a:lvl7pPr>
            <a:lvl8pPr marL="3429000" indent="-228600" fontAlgn="base">
              <a:spcBef>
                <a:spcPct val="20000"/>
              </a:spcBef>
              <a:spcAft>
                <a:spcPct val="0"/>
              </a:spcAft>
              <a:buClr>
                <a:schemeClr val="bg2"/>
              </a:buClr>
              <a:buFont typeface="Wingdings" pitchFamily="28" charset="2"/>
              <a:buChar char="§"/>
              <a:defRPr>
                <a:latin typeface="+mn-lt"/>
                <a:ea typeface="+mn-ea"/>
              </a:defRPr>
            </a:lvl8pPr>
            <a:lvl9pPr marL="3886200" indent="-228600" fontAlgn="base">
              <a:spcBef>
                <a:spcPct val="20000"/>
              </a:spcBef>
              <a:spcAft>
                <a:spcPct val="0"/>
              </a:spcAft>
              <a:buClr>
                <a:schemeClr val="bg2"/>
              </a:buClr>
              <a:buFont typeface="Wingdings" pitchFamily="28" charset="2"/>
              <a:buChar char="§"/>
              <a:defRPr>
                <a:latin typeface="+mn-lt"/>
                <a:ea typeface="+mn-ea"/>
              </a:defRPr>
            </a:lvl9pPr>
          </a:lstStyle>
          <a:p>
            <a:r>
              <a:rPr lang="en-US" dirty="0" smtClean="0"/>
              <a:t>Webinar on: </a:t>
            </a:r>
            <a:r>
              <a:rPr lang="en-US" dirty="0"/>
              <a:t>Technology, Business, Societal Challenges of IoT, </a:t>
            </a:r>
            <a:r>
              <a:rPr lang="en-US" dirty="0" smtClean="0"/>
              <a:t>conducted by </a:t>
            </a:r>
            <a:r>
              <a:rPr lang="en-US" dirty="0"/>
              <a:t>Roberto </a:t>
            </a:r>
            <a:r>
              <a:rPr lang="en-US" dirty="0" smtClean="0"/>
              <a:t>Minerva, Initiative Chair</a:t>
            </a:r>
          </a:p>
          <a:p>
            <a:pPr lvl="1"/>
            <a:r>
              <a:rPr lang="en-US" dirty="0" smtClean="0"/>
              <a:t>115+ attendees</a:t>
            </a:r>
            <a:endParaRPr lang="en-US" dirty="0"/>
          </a:p>
          <a:p>
            <a:r>
              <a:rPr lang="en-US" dirty="0" smtClean="0"/>
              <a:t>New by-lined articles placed</a:t>
            </a:r>
          </a:p>
          <a:p>
            <a:pPr lvl="1"/>
            <a:r>
              <a:rPr lang="en-US" dirty="0"/>
              <a:t>Wired Innovation Insights – 12/15 – The Internet of Things and the Connected Person; Chuck Adams</a:t>
            </a:r>
          </a:p>
          <a:p>
            <a:pPr lvl="1"/>
            <a:r>
              <a:rPr lang="en-US" dirty="0"/>
              <a:t>Fierce IT Security – 12/9 - IoT and the Enterprise: Managing Risks and Avoiding Mistakes; Greg </a:t>
            </a:r>
            <a:r>
              <a:rPr lang="en-US" dirty="0" smtClean="0"/>
              <a:t>Shannon</a:t>
            </a:r>
          </a:p>
          <a:p>
            <a:r>
              <a:rPr lang="en-US" dirty="0" smtClean="0"/>
              <a:t>Portal Update Highlights</a:t>
            </a:r>
          </a:p>
          <a:p>
            <a:pPr lvl="1"/>
            <a:r>
              <a:rPr lang="en-US" dirty="0"/>
              <a:t>New IEEE Talks IoT Q&amp;A – 12/13 - with YK Chen</a:t>
            </a:r>
          </a:p>
          <a:p>
            <a:pPr lvl="1"/>
            <a:r>
              <a:rPr lang="en-US" dirty="0"/>
              <a:t>Video interview Oleg Logvinov and Mary Lynne Nielsen at Cisco IoT Forum – </a:t>
            </a:r>
            <a:r>
              <a:rPr lang="en-US" dirty="0" smtClean="0"/>
              <a:t>12/13</a:t>
            </a:r>
          </a:p>
          <a:p>
            <a:r>
              <a:rPr lang="en-US" dirty="0" smtClean="0"/>
              <a:t>Selected Milan, Italy for the 2015 IoT Initiative Conference</a:t>
            </a:r>
            <a:endParaRPr lang="en-US" dirty="0"/>
          </a:p>
          <a:p>
            <a:pPr lvl="1"/>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1" y="1404419"/>
            <a:ext cx="1609750" cy="2252422"/>
          </a:xfrm>
          <a:prstGeom prst="rect">
            <a:avLst/>
          </a:prstGeo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247" y="5350932"/>
            <a:ext cx="2227035" cy="1039283"/>
          </a:xfrm>
          <a:prstGeom prst="rect">
            <a:avLst/>
          </a:prstGeom>
          <a:solidFill>
            <a:schemeClr val="bg1"/>
          </a:solidFill>
          <a:ln>
            <a:solidFill>
              <a:schemeClr val="tx1"/>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042" y="3835404"/>
            <a:ext cx="1983443" cy="1402292"/>
          </a:xfrm>
          <a:prstGeom prst="rect">
            <a:avLst/>
          </a:prstGeom>
          <a:ln>
            <a:solidFill>
              <a:schemeClr val="tx1"/>
            </a:solidFill>
          </a:ln>
        </p:spPr>
      </p:pic>
    </p:spTree>
    <p:extLst>
      <p:ext uri="{BB962C8B-B14F-4D97-AF65-F5344CB8AC3E}">
        <p14:creationId xmlns:p14="http://schemas.microsoft.com/office/powerpoint/2010/main" val="40724717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712788" y="889000"/>
            <a:ext cx="8431212"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endParaRPr lang="en-US" altLang="en-US" dirty="0"/>
          </a:p>
        </p:txBody>
      </p:sp>
      <p:sp>
        <p:nvSpPr>
          <p:cNvPr id="41987" name="Rounded Rectangle 10"/>
          <p:cNvSpPr>
            <a:spLocks noChangeArrowheads="1"/>
          </p:cNvSpPr>
          <p:nvPr/>
        </p:nvSpPr>
        <p:spPr bwMode="auto">
          <a:xfrm>
            <a:off x="5657850" y="5578475"/>
            <a:ext cx="1719263" cy="739775"/>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a:p>
        </p:txBody>
      </p:sp>
      <p:sp>
        <p:nvSpPr>
          <p:cNvPr id="41988"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84" charset="-128"/>
              </a:rPr>
              <a:t>2014 IoT Project Plan</a:t>
            </a:r>
          </a:p>
        </p:txBody>
      </p:sp>
      <p:cxnSp>
        <p:nvCxnSpPr>
          <p:cNvPr id="41989" name="Straight Connector 3"/>
          <p:cNvCxnSpPr>
            <a:cxnSpLocks noChangeShapeType="1"/>
          </p:cNvCxnSpPr>
          <p:nvPr/>
        </p:nvCxnSpPr>
        <p:spPr bwMode="auto">
          <a:xfrm>
            <a:off x="1231900" y="1177925"/>
            <a:ext cx="7534275" cy="0"/>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990" name="Straight Connector 7"/>
          <p:cNvCxnSpPr>
            <a:cxnSpLocks noChangeShapeType="1"/>
          </p:cNvCxnSpPr>
          <p:nvPr/>
        </p:nvCxnSpPr>
        <p:spPr bwMode="auto">
          <a:xfrm>
            <a:off x="3084513" y="1049338"/>
            <a:ext cx="0" cy="1365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1991" name="Straight Connector 8"/>
          <p:cNvCxnSpPr>
            <a:cxnSpLocks noChangeShapeType="1"/>
          </p:cNvCxnSpPr>
          <p:nvPr/>
        </p:nvCxnSpPr>
        <p:spPr bwMode="auto">
          <a:xfrm>
            <a:off x="4900613" y="1049338"/>
            <a:ext cx="0" cy="1365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1992" name="Straight Connector 9"/>
          <p:cNvCxnSpPr>
            <a:cxnSpLocks noChangeShapeType="1"/>
          </p:cNvCxnSpPr>
          <p:nvPr/>
        </p:nvCxnSpPr>
        <p:spPr bwMode="auto">
          <a:xfrm>
            <a:off x="6731000" y="1049338"/>
            <a:ext cx="0" cy="1539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1993" name="TextBox 13"/>
          <p:cNvSpPr txBox="1">
            <a:spLocks noChangeArrowheads="1"/>
          </p:cNvSpPr>
          <p:nvPr/>
        </p:nvSpPr>
        <p:spPr bwMode="auto">
          <a:xfrm>
            <a:off x="2001838" y="88900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1Q14</a:t>
            </a:r>
          </a:p>
        </p:txBody>
      </p:sp>
      <p:sp>
        <p:nvSpPr>
          <p:cNvPr id="41994" name="Rectangle 25"/>
          <p:cNvSpPr>
            <a:spLocks noChangeArrowheads="1"/>
          </p:cNvSpPr>
          <p:nvPr/>
        </p:nvSpPr>
        <p:spPr bwMode="auto">
          <a:xfrm>
            <a:off x="0" y="2297113"/>
            <a:ext cx="1400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t>Web Portal</a:t>
            </a:r>
          </a:p>
        </p:txBody>
      </p:sp>
      <p:sp>
        <p:nvSpPr>
          <p:cNvPr id="41995" name="Rectangle 28"/>
          <p:cNvSpPr>
            <a:spLocks noChangeArrowheads="1"/>
          </p:cNvSpPr>
          <p:nvPr/>
        </p:nvSpPr>
        <p:spPr bwMode="auto">
          <a:xfrm>
            <a:off x="1027113" y="1925638"/>
            <a:ext cx="181451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9538" indent="-109538">
              <a:buFontTx/>
              <a:buChar char="•"/>
            </a:pPr>
            <a:r>
              <a:rPr lang="en-US" altLang="en-US" sz="1100" dirty="0">
                <a:solidFill>
                  <a:srgbClr val="008A3E"/>
                </a:solidFill>
              </a:rPr>
              <a:t>Design/Format</a:t>
            </a:r>
          </a:p>
          <a:p>
            <a:pPr marL="109538" indent="-109538">
              <a:buFontTx/>
              <a:buChar char="•"/>
            </a:pPr>
            <a:r>
              <a:rPr lang="en-US" altLang="en-US" sz="1100" dirty="0">
                <a:solidFill>
                  <a:srgbClr val="008A3E"/>
                </a:solidFill>
              </a:rPr>
              <a:t>Content Parameters</a:t>
            </a:r>
          </a:p>
          <a:p>
            <a:pPr marL="109538" indent="-109538">
              <a:buFontTx/>
              <a:buChar char="•"/>
            </a:pPr>
            <a:r>
              <a:rPr lang="en-US" altLang="en-US" sz="1100" dirty="0">
                <a:solidFill>
                  <a:srgbClr val="008A3E"/>
                </a:solidFill>
              </a:rPr>
              <a:t>Content Development / Acquisition Plan</a:t>
            </a:r>
          </a:p>
          <a:p>
            <a:pPr marL="109538" indent="-109538">
              <a:buFontTx/>
              <a:buChar char="•"/>
            </a:pPr>
            <a:r>
              <a:rPr lang="en-US" altLang="en-US" sz="1100" dirty="0">
                <a:solidFill>
                  <a:srgbClr val="008A3E"/>
                </a:solidFill>
              </a:rPr>
              <a:t>Refresh Schedule</a:t>
            </a:r>
          </a:p>
          <a:p>
            <a:pPr marL="109538" indent="-109538">
              <a:buFontTx/>
              <a:buChar char="•"/>
            </a:pPr>
            <a:r>
              <a:rPr lang="en-US" altLang="en-US" sz="1100" dirty="0">
                <a:solidFill>
                  <a:srgbClr val="008A3E"/>
                </a:solidFill>
              </a:rPr>
              <a:t>Staff Support “Webmaster” </a:t>
            </a:r>
          </a:p>
          <a:p>
            <a:pPr marL="109538" indent="-109538">
              <a:buFontTx/>
              <a:buChar char="•"/>
            </a:pPr>
            <a:r>
              <a:rPr lang="en-US" altLang="en-US" sz="1100" dirty="0">
                <a:solidFill>
                  <a:srgbClr val="008A3E"/>
                </a:solidFill>
              </a:rPr>
              <a:t>Volunteer “editor”</a:t>
            </a:r>
          </a:p>
        </p:txBody>
      </p:sp>
      <p:sp>
        <p:nvSpPr>
          <p:cNvPr id="41996" name="Rectangle 28"/>
          <p:cNvSpPr>
            <a:spLocks noChangeArrowheads="1"/>
          </p:cNvSpPr>
          <p:nvPr/>
        </p:nvSpPr>
        <p:spPr bwMode="auto">
          <a:xfrm>
            <a:off x="2509838" y="1704975"/>
            <a:ext cx="87471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9538" indent="-109538">
              <a:buFontTx/>
              <a:buChar char="•"/>
            </a:pPr>
            <a:r>
              <a:rPr lang="en-US" altLang="en-US" sz="1100" dirty="0">
                <a:solidFill>
                  <a:srgbClr val="008A3E"/>
                </a:solidFill>
              </a:rPr>
              <a:t>Portal Launch (soft)</a:t>
            </a:r>
          </a:p>
        </p:txBody>
      </p:sp>
      <p:sp>
        <p:nvSpPr>
          <p:cNvPr id="41997" name="Rectangle 28"/>
          <p:cNvSpPr>
            <a:spLocks noChangeArrowheads="1"/>
          </p:cNvSpPr>
          <p:nvPr/>
        </p:nvSpPr>
        <p:spPr bwMode="auto">
          <a:xfrm>
            <a:off x="3384550" y="1951038"/>
            <a:ext cx="17190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9538" indent="-109538">
              <a:buFontTx/>
              <a:buChar char="•"/>
            </a:pPr>
            <a:r>
              <a:rPr lang="en-US" altLang="en-US" sz="1100" dirty="0">
                <a:solidFill>
                  <a:srgbClr val="008A3E"/>
                </a:solidFill>
              </a:rPr>
              <a:t>Content Development / Refresh</a:t>
            </a:r>
          </a:p>
        </p:txBody>
      </p:sp>
      <p:sp>
        <p:nvSpPr>
          <p:cNvPr id="42000" name="Rectangle 28"/>
          <p:cNvSpPr>
            <a:spLocks noChangeArrowheads="1"/>
          </p:cNvSpPr>
          <p:nvPr/>
        </p:nvSpPr>
        <p:spPr bwMode="auto">
          <a:xfrm>
            <a:off x="1479550" y="4610100"/>
            <a:ext cx="201295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9538" indent="-109538">
              <a:buFontTx/>
              <a:buChar char="•"/>
            </a:pPr>
            <a:r>
              <a:rPr lang="en-US" altLang="en-US" sz="1100" dirty="0">
                <a:solidFill>
                  <a:srgbClr val="008A3E"/>
                </a:solidFill>
              </a:rPr>
              <a:t>PR/Comm Campaign</a:t>
            </a:r>
          </a:p>
          <a:p>
            <a:pPr marL="231775" lvl="1" indent="-122238">
              <a:buFont typeface="Arial" pitchFamily="34" charset="0"/>
              <a:buChar char="•"/>
            </a:pPr>
            <a:r>
              <a:rPr lang="en-US" altLang="en-US" sz="1100" dirty="0">
                <a:solidFill>
                  <a:srgbClr val="008A3E"/>
                </a:solidFill>
              </a:rPr>
              <a:t>Editorial Calendar</a:t>
            </a:r>
          </a:p>
          <a:p>
            <a:pPr marL="231775" lvl="1" indent="-122238">
              <a:buFont typeface="Arial" pitchFamily="34" charset="0"/>
              <a:buChar char="•"/>
            </a:pPr>
            <a:r>
              <a:rPr lang="en-US" altLang="en-US" sz="1100" dirty="0">
                <a:solidFill>
                  <a:srgbClr val="008A3E"/>
                </a:solidFill>
              </a:rPr>
              <a:t>Press Plan</a:t>
            </a:r>
          </a:p>
          <a:p>
            <a:pPr marL="231775" lvl="1" indent="-122238">
              <a:buFont typeface="Arial" pitchFamily="34" charset="0"/>
              <a:buChar char="•"/>
            </a:pPr>
            <a:r>
              <a:rPr lang="en-US" altLang="en-US" sz="1100" dirty="0">
                <a:solidFill>
                  <a:srgbClr val="008A3E"/>
                </a:solidFill>
              </a:rPr>
              <a:t>Analyst Plan</a:t>
            </a:r>
          </a:p>
          <a:p>
            <a:pPr marL="231775" lvl="1" indent="-122238">
              <a:buFont typeface="Arial" pitchFamily="34" charset="0"/>
              <a:buChar char="•"/>
            </a:pPr>
            <a:r>
              <a:rPr lang="en-US" altLang="en-US" sz="1100" dirty="0">
                <a:solidFill>
                  <a:srgbClr val="008A3E"/>
                </a:solidFill>
              </a:rPr>
              <a:t>Media Plan</a:t>
            </a:r>
          </a:p>
          <a:p>
            <a:pPr marL="396875" lvl="2" indent="-111125">
              <a:buFont typeface="Arial" pitchFamily="34" charset="0"/>
              <a:buChar char="•"/>
            </a:pPr>
            <a:r>
              <a:rPr lang="en-US" altLang="en-US" sz="1100" dirty="0">
                <a:solidFill>
                  <a:srgbClr val="008A3E"/>
                </a:solidFill>
              </a:rPr>
              <a:t>By-lined articles</a:t>
            </a:r>
          </a:p>
          <a:p>
            <a:pPr marL="396875" lvl="2" indent="-111125">
              <a:buFont typeface="Arial" pitchFamily="34" charset="0"/>
              <a:buChar char="•"/>
            </a:pPr>
            <a:r>
              <a:rPr lang="en-US" altLang="en-US" sz="1100" dirty="0">
                <a:solidFill>
                  <a:srgbClr val="008A3E"/>
                </a:solidFill>
              </a:rPr>
              <a:t>Q&amp;As</a:t>
            </a:r>
          </a:p>
          <a:p>
            <a:pPr marL="396875" lvl="2" indent="-111125">
              <a:buFont typeface="Arial" pitchFamily="34" charset="0"/>
              <a:buChar char="•"/>
            </a:pPr>
            <a:r>
              <a:rPr lang="en-US" altLang="en-US" sz="1100" dirty="0">
                <a:solidFill>
                  <a:srgbClr val="008A3E"/>
                </a:solidFill>
              </a:rPr>
              <a:t>Columns</a:t>
            </a:r>
          </a:p>
        </p:txBody>
      </p:sp>
      <p:sp>
        <p:nvSpPr>
          <p:cNvPr id="42001" name="Rectangle 28"/>
          <p:cNvSpPr>
            <a:spLocks noChangeArrowheads="1"/>
          </p:cNvSpPr>
          <p:nvPr/>
        </p:nvSpPr>
        <p:spPr bwMode="auto">
          <a:xfrm>
            <a:off x="2986087" y="4978400"/>
            <a:ext cx="11874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9538" indent="-109538">
              <a:buFontTx/>
              <a:buChar char="•"/>
            </a:pPr>
            <a:r>
              <a:rPr lang="en-US" altLang="en-US" sz="1100" dirty="0">
                <a:solidFill>
                  <a:srgbClr val="008A3E"/>
                </a:solidFill>
              </a:rPr>
              <a:t>PR / Comm / Brand Launch</a:t>
            </a:r>
          </a:p>
        </p:txBody>
      </p:sp>
      <p:cxnSp>
        <p:nvCxnSpPr>
          <p:cNvPr id="42002" name="Straight Connector 9"/>
          <p:cNvCxnSpPr>
            <a:cxnSpLocks noChangeShapeType="1"/>
          </p:cNvCxnSpPr>
          <p:nvPr/>
        </p:nvCxnSpPr>
        <p:spPr bwMode="auto">
          <a:xfrm>
            <a:off x="8575675" y="1038225"/>
            <a:ext cx="0" cy="1555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2003" name="Left Brace 163"/>
          <p:cNvSpPr>
            <a:spLocks/>
          </p:cNvSpPr>
          <p:nvPr/>
        </p:nvSpPr>
        <p:spPr bwMode="auto">
          <a:xfrm rot="-5400000">
            <a:off x="7693025" y="1254126"/>
            <a:ext cx="295275" cy="1231900"/>
          </a:xfrm>
          <a:prstGeom prst="leftBrace">
            <a:avLst>
              <a:gd name="adj1" fmla="val 8344"/>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dirty="0"/>
          </a:p>
        </p:txBody>
      </p:sp>
      <p:sp>
        <p:nvSpPr>
          <p:cNvPr id="42004" name="Left Brace 164"/>
          <p:cNvSpPr>
            <a:spLocks/>
          </p:cNvSpPr>
          <p:nvPr/>
        </p:nvSpPr>
        <p:spPr bwMode="auto">
          <a:xfrm rot="-5400000">
            <a:off x="5865019" y="1254919"/>
            <a:ext cx="296862" cy="1231900"/>
          </a:xfrm>
          <a:prstGeom prst="leftBrace">
            <a:avLst>
              <a:gd name="adj1" fmla="val 8299"/>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dirty="0"/>
          </a:p>
        </p:txBody>
      </p:sp>
      <p:sp>
        <p:nvSpPr>
          <p:cNvPr id="42005" name="Left Brace 165"/>
          <p:cNvSpPr>
            <a:spLocks/>
          </p:cNvSpPr>
          <p:nvPr/>
        </p:nvSpPr>
        <p:spPr bwMode="auto">
          <a:xfrm rot="-5400000">
            <a:off x="4025900" y="1233488"/>
            <a:ext cx="295275" cy="1231900"/>
          </a:xfrm>
          <a:prstGeom prst="leftBrace">
            <a:avLst>
              <a:gd name="adj1" fmla="val 8344"/>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dirty="0"/>
          </a:p>
        </p:txBody>
      </p:sp>
      <p:sp>
        <p:nvSpPr>
          <p:cNvPr id="42006" name="Rectangle 28"/>
          <p:cNvSpPr>
            <a:spLocks noChangeArrowheads="1"/>
          </p:cNvSpPr>
          <p:nvPr/>
        </p:nvSpPr>
        <p:spPr bwMode="auto">
          <a:xfrm>
            <a:off x="3784600" y="5253038"/>
            <a:ext cx="201295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9538" indent="-109538">
              <a:buFontTx/>
              <a:buChar char="•"/>
            </a:pPr>
            <a:r>
              <a:rPr lang="en-US" altLang="en-US" sz="1100" dirty="0">
                <a:solidFill>
                  <a:srgbClr val="008A3E"/>
                </a:solidFill>
              </a:rPr>
              <a:t>Social Media Plan</a:t>
            </a:r>
          </a:p>
          <a:p>
            <a:pPr marL="109538" lvl="1" indent="-109538">
              <a:buFontTx/>
              <a:buChar char="•"/>
            </a:pPr>
            <a:r>
              <a:rPr lang="en-US" altLang="en-US" sz="1100" dirty="0">
                <a:solidFill>
                  <a:srgbClr val="008A3E"/>
                </a:solidFill>
              </a:rPr>
              <a:t>Twitter</a:t>
            </a:r>
          </a:p>
          <a:p>
            <a:pPr marL="109538" lvl="1" indent="-109538">
              <a:buFontTx/>
              <a:buChar char="•"/>
            </a:pPr>
            <a:r>
              <a:rPr lang="en-US" altLang="en-US" sz="1100" dirty="0">
                <a:solidFill>
                  <a:srgbClr val="008A3E"/>
                </a:solidFill>
              </a:rPr>
              <a:t>Facebook</a:t>
            </a:r>
          </a:p>
          <a:p>
            <a:pPr marL="109538" lvl="1" indent="-109538">
              <a:buFontTx/>
              <a:buChar char="•"/>
            </a:pPr>
            <a:r>
              <a:rPr lang="en-US" altLang="en-US" sz="1100" dirty="0">
                <a:solidFill>
                  <a:srgbClr val="008A3E"/>
                </a:solidFill>
              </a:rPr>
              <a:t>LinkedIn</a:t>
            </a:r>
          </a:p>
          <a:p>
            <a:pPr marL="109538" lvl="1" indent="-109538">
              <a:buFontTx/>
              <a:buChar char="•"/>
            </a:pPr>
            <a:r>
              <a:rPr lang="en-US" altLang="en-US" sz="1100" dirty="0">
                <a:solidFill>
                  <a:srgbClr val="008A3E"/>
                </a:solidFill>
              </a:rPr>
              <a:t>Lanyrd</a:t>
            </a:r>
          </a:p>
          <a:p>
            <a:pPr marL="109538" lvl="1" indent="-109538">
              <a:buFontTx/>
              <a:buChar char="•"/>
            </a:pPr>
            <a:r>
              <a:rPr lang="en-US" altLang="en-US" sz="1100" dirty="0">
                <a:solidFill>
                  <a:srgbClr val="008A3E"/>
                </a:solidFill>
              </a:rPr>
              <a:t>AMAs</a:t>
            </a:r>
          </a:p>
          <a:p>
            <a:pPr marL="109538" lvl="1" indent="-109538">
              <a:buFontTx/>
              <a:buChar char="•"/>
            </a:pPr>
            <a:r>
              <a:rPr lang="en-US" altLang="en-US" sz="1100" dirty="0">
                <a:solidFill>
                  <a:srgbClr val="008A3E"/>
                </a:solidFill>
              </a:rPr>
              <a:t>You Tube</a:t>
            </a:r>
          </a:p>
        </p:txBody>
      </p:sp>
      <p:sp>
        <p:nvSpPr>
          <p:cNvPr id="42007" name="Rectangle 28"/>
          <p:cNvSpPr>
            <a:spLocks noChangeArrowheads="1"/>
          </p:cNvSpPr>
          <p:nvPr/>
        </p:nvSpPr>
        <p:spPr bwMode="auto">
          <a:xfrm>
            <a:off x="4351338" y="4632325"/>
            <a:ext cx="1194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9538" indent="-109538" algn="ctr">
              <a:buFontTx/>
              <a:buChar char="•"/>
            </a:pPr>
            <a:r>
              <a:rPr lang="en-US" altLang="en-US" sz="1100" dirty="0">
                <a:solidFill>
                  <a:srgbClr val="008A3E"/>
                </a:solidFill>
              </a:rPr>
              <a:t>Social Media Launch</a:t>
            </a:r>
          </a:p>
        </p:txBody>
      </p:sp>
      <p:sp>
        <p:nvSpPr>
          <p:cNvPr id="42008" name="Rectangle 28"/>
          <p:cNvSpPr>
            <a:spLocks noChangeArrowheads="1"/>
          </p:cNvSpPr>
          <p:nvPr/>
        </p:nvSpPr>
        <p:spPr bwMode="auto">
          <a:xfrm>
            <a:off x="1585913" y="3433763"/>
            <a:ext cx="1624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9538" indent="-109538">
              <a:buFontTx/>
              <a:buChar char="•"/>
            </a:pPr>
            <a:r>
              <a:rPr lang="en-US" altLang="en-US" sz="1100" dirty="0">
                <a:solidFill>
                  <a:srgbClr val="008A3E"/>
                </a:solidFill>
              </a:rPr>
              <a:t>Develop Initiative Launch Plan</a:t>
            </a:r>
          </a:p>
          <a:p>
            <a:pPr marL="231775" lvl="1" indent="-122238">
              <a:buFont typeface="Arial" pitchFamily="34" charset="0"/>
              <a:buChar char="•"/>
            </a:pPr>
            <a:r>
              <a:rPr lang="en-US" altLang="en-US" sz="1100" dirty="0">
                <a:solidFill>
                  <a:srgbClr val="008A3E"/>
                </a:solidFill>
              </a:rPr>
              <a:t>IEEE Staff</a:t>
            </a:r>
          </a:p>
          <a:p>
            <a:pPr marL="231775" lvl="1" indent="-122238">
              <a:buFont typeface="Arial" pitchFamily="34" charset="0"/>
              <a:buChar char="•"/>
            </a:pPr>
            <a:r>
              <a:rPr lang="en-US" altLang="en-US" sz="1100" dirty="0">
                <a:solidFill>
                  <a:srgbClr val="008A3E"/>
                </a:solidFill>
              </a:rPr>
              <a:t>IEEE Members</a:t>
            </a:r>
          </a:p>
          <a:p>
            <a:pPr marL="231775" lvl="1" indent="-122238">
              <a:buFont typeface="Arial" pitchFamily="34" charset="0"/>
              <a:buChar char="•"/>
            </a:pPr>
            <a:r>
              <a:rPr lang="en-US" altLang="en-US" sz="1100" dirty="0">
                <a:solidFill>
                  <a:srgbClr val="008A3E"/>
                </a:solidFill>
              </a:rPr>
              <a:t>External Audiences</a:t>
            </a:r>
          </a:p>
          <a:p>
            <a:pPr marL="109538" indent="-109538">
              <a:buFontTx/>
              <a:buChar char="•"/>
            </a:pPr>
            <a:r>
              <a:rPr lang="en-US" altLang="en-US" sz="1100" dirty="0">
                <a:solidFill>
                  <a:srgbClr val="008A3E"/>
                </a:solidFill>
              </a:rPr>
              <a:t>Portal Launch Plan</a:t>
            </a:r>
          </a:p>
        </p:txBody>
      </p:sp>
      <p:sp>
        <p:nvSpPr>
          <p:cNvPr id="42009" name="Rectangle 28"/>
          <p:cNvSpPr>
            <a:spLocks noChangeArrowheads="1"/>
          </p:cNvSpPr>
          <p:nvPr/>
        </p:nvSpPr>
        <p:spPr bwMode="auto">
          <a:xfrm>
            <a:off x="1174750" y="6018213"/>
            <a:ext cx="16811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9538" indent="-109538">
              <a:buFontTx/>
              <a:buChar char="•"/>
            </a:pPr>
            <a:r>
              <a:rPr lang="en-US" altLang="en-US" sz="1100" dirty="0">
                <a:solidFill>
                  <a:srgbClr val="008A3E"/>
                </a:solidFill>
              </a:rPr>
              <a:t>Brand Strategy/Logo</a:t>
            </a:r>
          </a:p>
        </p:txBody>
      </p:sp>
      <p:sp>
        <p:nvSpPr>
          <p:cNvPr id="42010" name="Rectangle 28"/>
          <p:cNvSpPr>
            <a:spLocks noChangeArrowheads="1"/>
          </p:cNvSpPr>
          <p:nvPr/>
        </p:nvSpPr>
        <p:spPr bwMode="auto">
          <a:xfrm>
            <a:off x="5340350" y="1951038"/>
            <a:ext cx="1764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9538" indent="-109538">
              <a:buFontTx/>
              <a:buChar char="•"/>
            </a:pPr>
            <a:r>
              <a:rPr lang="en-US" altLang="en-US" sz="1100" dirty="0">
                <a:solidFill>
                  <a:srgbClr val="008A3E"/>
                </a:solidFill>
              </a:rPr>
              <a:t>Content Development / Refresh</a:t>
            </a:r>
          </a:p>
        </p:txBody>
      </p:sp>
      <p:sp>
        <p:nvSpPr>
          <p:cNvPr id="42011" name="Rectangle 28"/>
          <p:cNvSpPr>
            <a:spLocks noChangeArrowheads="1"/>
          </p:cNvSpPr>
          <p:nvPr/>
        </p:nvSpPr>
        <p:spPr bwMode="auto">
          <a:xfrm>
            <a:off x="7237412" y="1951038"/>
            <a:ext cx="18191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9538" indent="-109538">
              <a:buFontTx/>
              <a:buChar char="•"/>
            </a:pPr>
            <a:r>
              <a:rPr lang="en-US" altLang="en-US" sz="1100" dirty="0">
                <a:solidFill>
                  <a:srgbClr val="008A3E"/>
                </a:solidFill>
              </a:rPr>
              <a:t>Content Development / Refresh</a:t>
            </a:r>
          </a:p>
        </p:txBody>
      </p:sp>
      <p:sp>
        <p:nvSpPr>
          <p:cNvPr id="42012" name="Rectangle 28"/>
          <p:cNvSpPr>
            <a:spLocks noChangeArrowheads="1"/>
          </p:cNvSpPr>
          <p:nvPr/>
        </p:nvSpPr>
        <p:spPr bwMode="auto">
          <a:xfrm>
            <a:off x="6249988" y="4187522"/>
            <a:ext cx="17097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100" dirty="0">
                <a:solidFill>
                  <a:srgbClr val="008A3E"/>
                </a:solidFill>
              </a:rPr>
              <a:t>Social Media Execution</a:t>
            </a:r>
          </a:p>
        </p:txBody>
      </p:sp>
      <p:sp>
        <p:nvSpPr>
          <p:cNvPr id="42013" name="Rectangle 28"/>
          <p:cNvSpPr>
            <a:spLocks noChangeArrowheads="1"/>
          </p:cNvSpPr>
          <p:nvPr/>
        </p:nvSpPr>
        <p:spPr bwMode="auto">
          <a:xfrm>
            <a:off x="5657850" y="5180013"/>
            <a:ext cx="2193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100" dirty="0">
                <a:solidFill>
                  <a:srgbClr val="008A3E"/>
                </a:solidFill>
              </a:rPr>
              <a:t>PR / Comm / Brand Execution</a:t>
            </a:r>
          </a:p>
        </p:txBody>
      </p:sp>
      <p:sp>
        <p:nvSpPr>
          <p:cNvPr id="42014" name="TextBox 14"/>
          <p:cNvSpPr txBox="1">
            <a:spLocks noChangeArrowheads="1"/>
          </p:cNvSpPr>
          <p:nvPr/>
        </p:nvSpPr>
        <p:spPr bwMode="auto">
          <a:xfrm>
            <a:off x="3848100" y="89852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2Q14</a:t>
            </a:r>
          </a:p>
        </p:txBody>
      </p:sp>
      <p:sp>
        <p:nvSpPr>
          <p:cNvPr id="42015" name="TextBox 15"/>
          <p:cNvSpPr txBox="1">
            <a:spLocks noChangeArrowheads="1"/>
          </p:cNvSpPr>
          <p:nvPr/>
        </p:nvSpPr>
        <p:spPr bwMode="auto">
          <a:xfrm>
            <a:off x="7488238" y="896938"/>
            <a:ext cx="6873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4Q14</a:t>
            </a:r>
          </a:p>
        </p:txBody>
      </p:sp>
      <p:sp>
        <p:nvSpPr>
          <p:cNvPr id="42016" name="TextBox 16"/>
          <p:cNvSpPr txBox="1">
            <a:spLocks noChangeArrowheads="1"/>
          </p:cNvSpPr>
          <p:nvPr/>
        </p:nvSpPr>
        <p:spPr bwMode="auto">
          <a:xfrm>
            <a:off x="5657850" y="89535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3Q14</a:t>
            </a:r>
          </a:p>
        </p:txBody>
      </p:sp>
      <p:sp>
        <p:nvSpPr>
          <p:cNvPr id="42017" name="Rectangle 25"/>
          <p:cNvSpPr>
            <a:spLocks noChangeArrowheads="1"/>
          </p:cNvSpPr>
          <p:nvPr/>
        </p:nvSpPr>
        <p:spPr bwMode="auto">
          <a:xfrm>
            <a:off x="0" y="3868738"/>
            <a:ext cx="1400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t>PR/Comm</a:t>
            </a:r>
          </a:p>
        </p:txBody>
      </p:sp>
      <p:cxnSp>
        <p:nvCxnSpPr>
          <p:cNvPr id="42018" name="Straight Connector 2"/>
          <p:cNvCxnSpPr>
            <a:cxnSpLocks noChangeShapeType="1"/>
          </p:cNvCxnSpPr>
          <p:nvPr/>
        </p:nvCxnSpPr>
        <p:spPr bwMode="auto">
          <a:xfrm flipV="1">
            <a:off x="1231900" y="1701800"/>
            <a:ext cx="7343775" cy="6351"/>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2019" name="Straight Connector 55"/>
          <p:cNvCxnSpPr>
            <a:cxnSpLocks noChangeShapeType="1"/>
          </p:cNvCxnSpPr>
          <p:nvPr/>
        </p:nvCxnSpPr>
        <p:spPr bwMode="auto">
          <a:xfrm>
            <a:off x="1231900" y="3417888"/>
            <a:ext cx="7343775"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2020" name="Straight Connector 60"/>
          <p:cNvCxnSpPr>
            <a:cxnSpLocks noChangeShapeType="1"/>
          </p:cNvCxnSpPr>
          <p:nvPr/>
        </p:nvCxnSpPr>
        <p:spPr bwMode="auto">
          <a:xfrm>
            <a:off x="5786438" y="5897563"/>
            <a:ext cx="46355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2021" name="TextBox 9"/>
          <p:cNvSpPr txBox="1">
            <a:spLocks noChangeArrowheads="1"/>
          </p:cNvSpPr>
          <p:nvPr/>
        </p:nvSpPr>
        <p:spPr bwMode="auto">
          <a:xfrm>
            <a:off x="6205538" y="5578475"/>
            <a:ext cx="1171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r>
              <a:rPr lang="en-US" altLang="en-US" sz="1800" dirty="0"/>
              <a:t>Progress </a:t>
            </a:r>
          </a:p>
          <a:p>
            <a:r>
              <a:rPr lang="en-US" altLang="en-US" sz="1800" dirty="0"/>
              <a:t>Bar</a:t>
            </a:r>
          </a:p>
        </p:txBody>
      </p:sp>
      <p:cxnSp>
        <p:nvCxnSpPr>
          <p:cNvPr id="42022" name="Straight Connector 55"/>
          <p:cNvCxnSpPr>
            <a:cxnSpLocks noChangeShapeType="1"/>
          </p:cNvCxnSpPr>
          <p:nvPr/>
        </p:nvCxnSpPr>
        <p:spPr bwMode="auto">
          <a:xfrm>
            <a:off x="1231900" y="4535488"/>
            <a:ext cx="7343775"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8"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18</a:t>
            </a:fld>
            <a:endParaRPr lang="en-US" sz="1100" dirty="0">
              <a:solidFill>
                <a:schemeClr val="bg1"/>
              </a:solidFill>
            </a:endParaRPr>
          </a:p>
        </p:txBody>
      </p:sp>
      <p:sp>
        <p:nvSpPr>
          <p:cNvPr id="39"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Tree>
    <p:extLst>
      <p:ext uri="{BB962C8B-B14F-4D97-AF65-F5344CB8AC3E}">
        <p14:creationId xmlns:p14="http://schemas.microsoft.com/office/powerpoint/2010/main" val="52378241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55" name="Straight Connector 55"/>
          <p:cNvCxnSpPr>
            <a:cxnSpLocks noChangeShapeType="1"/>
          </p:cNvCxnSpPr>
          <p:nvPr/>
        </p:nvCxnSpPr>
        <p:spPr bwMode="auto">
          <a:xfrm>
            <a:off x="1165225" y="3770313"/>
            <a:ext cx="7361766" cy="3305"/>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3010"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84" charset="-128"/>
              </a:rPr>
              <a:t>2014 IoT Project Plan (Continued)</a:t>
            </a:r>
          </a:p>
        </p:txBody>
      </p:sp>
      <p:sp>
        <p:nvSpPr>
          <p:cNvPr id="43011" name="TextBox 2"/>
          <p:cNvSpPr txBox="1">
            <a:spLocks noChangeArrowheads="1"/>
          </p:cNvSpPr>
          <p:nvPr/>
        </p:nvSpPr>
        <p:spPr bwMode="auto">
          <a:xfrm>
            <a:off x="7440613" y="5853113"/>
            <a:ext cx="1603375" cy="642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endParaRPr lang="en-US" altLang="en-US" dirty="0"/>
          </a:p>
        </p:txBody>
      </p:sp>
      <p:sp>
        <p:nvSpPr>
          <p:cNvPr id="43012" name="Rectangle 28"/>
          <p:cNvSpPr>
            <a:spLocks noChangeArrowheads="1"/>
          </p:cNvSpPr>
          <p:nvPr/>
        </p:nvSpPr>
        <p:spPr bwMode="auto">
          <a:xfrm>
            <a:off x="5414936" y="5585735"/>
            <a:ext cx="15081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Webinar/AMA</a:t>
            </a:r>
          </a:p>
        </p:txBody>
      </p:sp>
      <p:cxnSp>
        <p:nvCxnSpPr>
          <p:cNvPr id="43013" name="Straight Connector 3"/>
          <p:cNvCxnSpPr>
            <a:cxnSpLocks noChangeShapeType="1"/>
          </p:cNvCxnSpPr>
          <p:nvPr/>
        </p:nvCxnSpPr>
        <p:spPr bwMode="auto">
          <a:xfrm>
            <a:off x="1174750" y="1558925"/>
            <a:ext cx="7534275" cy="0"/>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3014" name="Straight Connector 7"/>
          <p:cNvCxnSpPr>
            <a:cxnSpLocks noChangeShapeType="1"/>
          </p:cNvCxnSpPr>
          <p:nvPr/>
        </p:nvCxnSpPr>
        <p:spPr bwMode="auto">
          <a:xfrm>
            <a:off x="3027363" y="1430338"/>
            <a:ext cx="0" cy="1365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3015" name="Straight Connector 8"/>
          <p:cNvCxnSpPr>
            <a:cxnSpLocks noChangeShapeType="1"/>
          </p:cNvCxnSpPr>
          <p:nvPr/>
        </p:nvCxnSpPr>
        <p:spPr bwMode="auto">
          <a:xfrm>
            <a:off x="4843463" y="1430338"/>
            <a:ext cx="0" cy="1365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3016" name="Straight Connector 9"/>
          <p:cNvCxnSpPr>
            <a:cxnSpLocks noChangeShapeType="1"/>
          </p:cNvCxnSpPr>
          <p:nvPr/>
        </p:nvCxnSpPr>
        <p:spPr bwMode="auto">
          <a:xfrm>
            <a:off x="6673850" y="1430338"/>
            <a:ext cx="0" cy="15398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3017" name="TextBox 13"/>
          <p:cNvSpPr txBox="1">
            <a:spLocks noChangeArrowheads="1"/>
          </p:cNvSpPr>
          <p:nvPr/>
        </p:nvSpPr>
        <p:spPr bwMode="auto">
          <a:xfrm>
            <a:off x="1944688" y="127000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1Q14</a:t>
            </a:r>
          </a:p>
        </p:txBody>
      </p:sp>
      <p:sp>
        <p:nvSpPr>
          <p:cNvPr id="43018" name="TextBox 14"/>
          <p:cNvSpPr txBox="1">
            <a:spLocks noChangeArrowheads="1"/>
          </p:cNvSpPr>
          <p:nvPr/>
        </p:nvSpPr>
        <p:spPr bwMode="auto">
          <a:xfrm>
            <a:off x="3790950" y="126682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2Q14</a:t>
            </a:r>
          </a:p>
        </p:txBody>
      </p:sp>
      <p:sp>
        <p:nvSpPr>
          <p:cNvPr id="43019" name="TextBox 15"/>
          <p:cNvSpPr txBox="1">
            <a:spLocks noChangeArrowheads="1"/>
          </p:cNvSpPr>
          <p:nvPr/>
        </p:nvSpPr>
        <p:spPr bwMode="auto">
          <a:xfrm>
            <a:off x="7431088" y="1265238"/>
            <a:ext cx="6873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4Q14</a:t>
            </a:r>
          </a:p>
        </p:txBody>
      </p:sp>
      <p:sp>
        <p:nvSpPr>
          <p:cNvPr id="43020" name="TextBox 16"/>
          <p:cNvSpPr txBox="1">
            <a:spLocks noChangeArrowheads="1"/>
          </p:cNvSpPr>
          <p:nvPr/>
        </p:nvSpPr>
        <p:spPr bwMode="auto">
          <a:xfrm>
            <a:off x="5600700" y="126365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altLang="en-US" sz="1600" dirty="0"/>
              <a:t>3Q14</a:t>
            </a:r>
          </a:p>
        </p:txBody>
      </p:sp>
      <p:sp>
        <p:nvSpPr>
          <p:cNvPr id="43021" name="Rectangle 25"/>
          <p:cNvSpPr>
            <a:spLocks noChangeArrowheads="1"/>
          </p:cNvSpPr>
          <p:nvPr/>
        </p:nvSpPr>
        <p:spPr bwMode="auto">
          <a:xfrm>
            <a:off x="74613" y="2205038"/>
            <a:ext cx="15859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t>Conferences</a:t>
            </a:r>
          </a:p>
        </p:txBody>
      </p:sp>
      <p:cxnSp>
        <p:nvCxnSpPr>
          <p:cNvPr id="43022" name="Straight Connector 9"/>
          <p:cNvCxnSpPr>
            <a:cxnSpLocks noChangeShapeType="1"/>
          </p:cNvCxnSpPr>
          <p:nvPr/>
        </p:nvCxnSpPr>
        <p:spPr bwMode="auto">
          <a:xfrm>
            <a:off x="8518525" y="1419225"/>
            <a:ext cx="0" cy="15557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3023" name="Rectangle 28"/>
          <p:cNvSpPr>
            <a:spLocks noChangeArrowheads="1"/>
          </p:cNvSpPr>
          <p:nvPr/>
        </p:nvSpPr>
        <p:spPr bwMode="auto">
          <a:xfrm>
            <a:off x="2287588" y="2209800"/>
            <a:ext cx="660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WF-IoT</a:t>
            </a:r>
          </a:p>
        </p:txBody>
      </p:sp>
      <p:sp>
        <p:nvSpPr>
          <p:cNvPr id="43024" name="Rectangle 25"/>
          <p:cNvSpPr>
            <a:spLocks noChangeArrowheads="1"/>
          </p:cNvSpPr>
          <p:nvPr/>
        </p:nvSpPr>
        <p:spPr bwMode="auto">
          <a:xfrm>
            <a:off x="85725" y="3409950"/>
            <a:ext cx="1585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t>Publications</a:t>
            </a:r>
          </a:p>
        </p:txBody>
      </p:sp>
      <p:sp>
        <p:nvSpPr>
          <p:cNvPr id="43025" name="Rectangle 28"/>
          <p:cNvSpPr>
            <a:spLocks noChangeArrowheads="1"/>
          </p:cNvSpPr>
          <p:nvPr/>
        </p:nvSpPr>
        <p:spPr bwMode="auto">
          <a:xfrm>
            <a:off x="2695575" y="3048000"/>
            <a:ext cx="660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IoT Journal Launch</a:t>
            </a:r>
          </a:p>
        </p:txBody>
      </p:sp>
      <p:sp>
        <p:nvSpPr>
          <p:cNvPr id="43026" name="Rectangle 28"/>
          <p:cNvSpPr>
            <a:spLocks noChangeArrowheads="1"/>
          </p:cNvSpPr>
          <p:nvPr/>
        </p:nvSpPr>
        <p:spPr bwMode="auto">
          <a:xfrm>
            <a:off x="4317604" y="2665543"/>
            <a:ext cx="174823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dirty="0">
                <a:solidFill>
                  <a:srgbClr val="008A3E"/>
                </a:solidFill>
              </a:rPr>
              <a:t>eNewsletter</a:t>
            </a:r>
          </a:p>
          <a:p>
            <a:pPr marL="171450" indent="-171450">
              <a:buFont typeface="Arial" panose="020B0604020202020204" pitchFamily="34" charset="0"/>
              <a:buChar char="•"/>
            </a:pPr>
            <a:r>
              <a:rPr lang="en-US" altLang="en-US" sz="1100" dirty="0">
                <a:solidFill>
                  <a:srgbClr val="008A3E"/>
                </a:solidFill>
              </a:rPr>
              <a:t>Design/Format</a:t>
            </a:r>
          </a:p>
          <a:p>
            <a:pPr marL="171450" indent="-171450">
              <a:buFont typeface="Arial" panose="020B0604020202020204" pitchFamily="34" charset="0"/>
              <a:buChar char="•"/>
            </a:pPr>
            <a:r>
              <a:rPr lang="en-US" altLang="en-US" sz="1100" dirty="0">
                <a:solidFill>
                  <a:srgbClr val="008A3E"/>
                </a:solidFill>
              </a:rPr>
              <a:t>Editor Appointment</a:t>
            </a:r>
          </a:p>
          <a:p>
            <a:pPr marL="171450" indent="-171450">
              <a:buFont typeface="Arial" panose="020B0604020202020204" pitchFamily="34" charset="0"/>
              <a:buChar char="•"/>
            </a:pPr>
            <a:r>
              <a:rPr lang="en-US" altLang="en-US" sz="1100" dirty="0">
                <a:solidFill>
                  <a:srgbClr val="008A3E"/>
                </a:solidFill>
              </a:rPr>
              <a:t>Author Recruitment</a:t>
            </a:r>
          </a:p>
          <a:p>
            <a:pPr marL="171450" indent="-171450">
              <a:buFont typeface="Arial" panose="020B0604020202020204" pitchFamily="34" charset="0"/>
              <a:buChar char="•"/>
            </a:pPr>
            <a:r>
              <a:rPr lang="en-US" altLang="en-US" sz="1100" dirty="0">
                <a:solidFill>
                  <a:srgbClr val="008A3E"/>
                </a:solidFill>
              </a:rPr>
              <a:t>Pipeline Development</a:t>
            </a:r>
          </a:p>
        </p:txBody>
      </p:sp>
      <p:sp>
        <p:nvSpPr>
          <p:cNvPr id="43029" name="Rectangle 25"/>
          <p:cNvSpPr>
            <a:spLocks noChangeArrowheads="1"/>
          </p:cNvSpPr>
          <p:nvPr/>
        </p:nvSpPr>
        <p:spPr bwMode="auto">
          <a:xfrm>
            <a:off x="95250" y="4559300"/>
            <a:ext cx="1585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t>Standards</a:t>
            </a:r>
          </a:p>
        </p:txBody>
      </p:sp>
      <p:sp>
        <p:nvSpPr>
          <p:cNvPr id="43031" name="Rectangle 28"/>
          <p:cNvSpPr>
            <a:spLocks noChangeArrowheads="1"/>
          </p:cNvSpPr>
          <p:nvPr/>
        </p:nvSpPr>
        <p:spPr bwMode="auto">
          <a:xfrm>
            <a:off x="5519735" y="4812777"/>
            <a:ext cx="839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Workshop</a:t>
            </a:r>
          </a:p>
        </p:txBody>
      </p:sp>
      <p:sp>
        <p:nvSpPr>
          <p:cNvPr id="43032" name="Rectangle 28"/>
          <p:cNvSpPr>
            <a:spLocks noChangeArrowheads="1"/>
          </p:cNvSpPr>
          <p:nvPr/>
        </p:nvSpPr>
        <p:spPr bwMode="auto">
          <a:xfrm>
            <a:off x="2103438" y="4845050"/>
            <a:ext cx="8413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P2413 Approval</a:t>
            </a:r>
          </a:p>
        </p:txBody>
      </p:sp>
      <p:sp>
        <p:nvSpPr>
          <p:cNvPr id="43033" name="Rectangle 25"/>
          <p:cNvSpPr>
            <a:spLocks noChangeArrowheads="1"/>
          </p:cNvSpPr>
          <p:nvPr/>
        </p:nvSpPr>
        <p:spPr bwMode="auto">
          <a:xfrm>
            <a:off x="50800" y="5319713"/>
            <a:ext cx="15859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t>Education</a:t>
            </a:r>
          </a:p>
        </p:txBody>
      </p:sp>
      <p:sp>
        <p:nvSpPr>
          <p:cNvPr id="43034" name="Rectangle 28"/>
          <p:cNvSpPr>
            <a:spLocks noChangeArrowheads="1"/>
          </p:cNvSpPr>
          <p:nvPr/>
        </p:nvSpPr>
        <p:spPr bwMode="auto">
          <a:xfrm>
            <a:off x="1404938" y="5537200"/>
            <a:ext cx="1506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eLearning Strategy / Method / Process</a:t>
            </a:r>
          </a:p>
        </p:txBody>
      </p:sp>
      <p:sp>
        <p:nvSpPr>
          <p:cNvPr id="43035" name="Rectangle 25"/>
          <p:cNvSpPr>
            <a:spLocks noChangeArrowheads="1"/>
          </p:cNvSpPr>
          <p:nvPr/>
        </p:nvSpPr>
        <p:spPr bwMode="auto">
          <a:xfrm>
            <a:off x="31750" y="6070600"/>
            <a:ext cx="1143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500" b="1" dirty="0"/>
              <a:t>Scenarios</a:t>
            </a:r>
          </a:p>
        </p:txBody>
      </p:sp>
      <p:sp>
        <p:nvSpPr>
          <p:cNvPr id="43037" name="Rectangle 28"/>
          <p:cNvSpPr>
            <a:spLocks noChangeArrowheads="1"/>
          </p:cNvSpPr>
          <p:nvPr/>
        </p:nvSpPr>
        <p:spPr bwMode="auto">
          <a:xfrm>
            <a:off x="1458913" y="2341563"/>
            <a:ext cx="908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Plan for WF-IoT 2015</a:t>
            </a:r>
          </a:p>
        </p:txBody>
      </p:sp>
      <p:sp>
        <p:nvSpPr>
          <p:cNvPr id="43038" name="Rectangle 28"/>
          <p:cNvSpPr>
            <a:spLocks noChangeArrowheads="1"/>
          </p:cNvSpPr>
          <p:nvPr/>
        </p:nvSpPr>
        <p:spPr bwMode="auto">
          <a:xfrm>
            <a:off x="950913" y="2881313"/>
            <a:ext cx="11477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Select 2014 conferences for participation</a:t>
            </a:r>
          </a:p>
        </p:txBody>
      </p:sp>
      <p:sp>
        <p:nvSpPr>
          <p:cNvPr id="43043" name="Rectangle 28"/>
          <p:cNvSpPr>
            <a:spLocks noChangeArrowheads="1"/>
          </p:cNvSpPr>
          <p:nvPr/>
        </p:nvSpPr>
        <p:spPr bwMode="auto">
          <a:xfrm>
            <a:off x="7890404" y="2281238"/>
            <a:ext cx="12731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Assessment of 2014 conference activities</a:t>
            </a:r>
          </a:p>
        </p:txBody>
      </p:sp>
      <p:sp>
        <p:nvSpPr>
          <p:cNvPr id="43044" name="Rectangle 28"/>
          <p:cNvSpPr>
            <a:spLocks noChangeArrowheads="1"/>
          </p:cNvSpPr>
          <p:nvPr/>
        </p:nvSpPr>
        <p:spPr bwMode="auto">
          <a:xfrm>
            <a:off x="5332413" y="3943192"/>
            <a:ext cx="974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eNewsletter Launch</a:t>
            </a:r>
          </a:p>
        </p:txBody>
      </p:sp>
      <p:sp>
        <p:nvSpPr>
          <p:cNvPr id="43046" name="Rectangle 28"/>
          <p:cNvSpPr>
            <a:spLocks noChangeArrowheads="1"/>
          </p:cNvSpPr>
          <p:nvPr/>
        </p:nvSpPr>
        <p:spPr bwMode="auto">
          <a:xfrm>
            <a:off x="2597150" y="1608138"/>
            <a:ext cx="1462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Keynote, Special Sessions</a:t>
            </a:r>
          </a:p>
        </p:txBody>
      </p:sp>
      <p:sp>
        <p:nvSpPr>
          <p:cNvPr id="43047" name="Rectangle 28"/>
          <p:cNvSpPr>
            <a:spLocks noChangeArrowheads="1"/>
          </p:cNvSpPr>
          <p:nvPr/>
        </p:nvSpPr>
        <p:spPr bwMode="auto">
          <a:xfrm>
            <a:off x="4576763" y="4787376"/>
            <a:ext cx="966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100" dirty="0">
                <a:solidFill>
                  <a:srgbClr val="008A3E"/>
                </a:solidFill>
              </a:rPr>
              <a:t>Roundtable</a:t>
            </a:r>
          </a:p>
        </p:txBody>
      </p:sp>
      <p:cxnSp>
        <p:nvCxnSpPr>
          <p:cNvPr id="43054" name="Straight Connector 55"/>
          <p:cNvCxnSpPr>
            <a:cxnSpLocks noChangeShapeType="1"/>
          </p:cNvCxnSpPr>
          <p:nvPr/>
        </p:nvCxnSpPr>
        <p:spPr bwMode="auto">
          <a:xfrm>
            <a:off x="1165225" y="2097088"/>
            <a:ext cx="735330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3056" name="Straight Connector 55"/>
          <p:cNvCxnSpPr>
            <a:cxnSpLocks noChangeShapeType="1"/>
          </p:cNvCxnSpPr>
          <p:nvPr/>
        </p:nvCxnSpPr>
        <p:spPr bwMode="auto">
          <a:xfrm>
            <a:off x="1165225" y="5443538"/>
            <a:ext cx="735330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3057" name="Straight Connector 55"/>
          <p:cNvCxnSpPr>
            <a:cxnSpLocks noChangeShapeType="1"/>
          </p:cNvCxnSpPr>
          <p:nvPr/>
        </p:nvCxnSpPr>
        <p:spPr bwMode="auto">
          <a:xfrm flipV="1">
            <a:off x="1165225" y="6237290"/>
            <a:ext cx="7353300" cy="1"/>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3058" name="Straight Connector 55"/>
          <p:cNvCxnSpPr>
            <a:cxnSpLocks noChangeShapeType="1"/>
          </p:cNvCxnSpPr>
          <p:nvPr/>
        </p:nvCxnSpPr>
        <p:spPr bwMode="auto">
          <a:xfrm>
            <a:off x="1165225" y="4719640"/>
            <a:ext cx="7361766" cy="791"/>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51"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19</a:t>
            </a:fld>
            <a:endParaRPr lang="en-US" sz="1100" dirty="0">
              <a:solidFill>
                <a:schemeClr val="bg1"/>
              </a:solidFill>
            </a:endParaRPr>
          </a:p>
        </p:txBody>
      </p:sp>
      <p:sp>
        <p:nvSpPr>
          <p:cNvPr id="52"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
        <p:nvSpPr>
          <p:cNvPr id="57" name="Rounded Rectangle 10"/>
          <p:cNvSpPr>
            <a:spLocks noChangeArrowheads="1"/>
          </p:cNvSpPr>
          <p:nvPr/>
        </p:nvSpPr>
        <p:spPr bwMode="auto">
          <a:xfrm>
            <a:off x="3137829" y="5716704"/>
            <a:ext cx="1719263" cy="739775"/>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a:p>
        </p:txBody>
      </p:sp>
      <p:sp>
        <p:nvSpPr>
          <p:cNvPr id="58" name="TextBox 9"/>
          <p:cNvSpPr txBox="1">
            <a:spLocks noChangeArrowheads="1"/>
          </p:cNvSpPr>
          <p:nvPr/>
        </p:nvSpPr>
        <p:spPr bwMode="auto">
          <a:xfrm>
            <a:off x="3685517" y="5716704"/>
            <a:ext cx="1171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r>
              <a:rPr lang="en-US" altLang="en-US" sz="1800" dirty="0"/>
              <a:t>Progress </a:t>
            </a:r>
          </a:p>
          <a:p>
            <a:r>
              <a:rPr lang="en-US" altLang="en-US" sz="1800" dirty="0"/>
              <a:t>Bar</a:t>
            </a:r>
          </a:p>
        </p:txBody>
      </p:sp>
      <p:cxnSp>
        <p:nvCxnSpPr>
          <p:cNvPr id="59" name="Straight Connector 60"/>
          <p:cNvCxnSpPr>
            <a:cxnSpLocks noChangeShapeType="1"/>
          </p:cNvCxnSpPr>
          <p:nvPr/>
        </p:nvCxnSpPr>
        <p:spPr bwMode="auto">
          <a:xfrm>
            <a:off x="3221967" y="6070600"/>
            <a:ext cx="46355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480014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34" charset="-128"/>
              </a:rPr>
              <a:t>FDC Maturity Model</a:t>
            </a:r>
          </a:p>
        </p:txBody>
      </p:sp>
      <p:sp>
        <p:nvSpPr>
          <p:cNvPr id="14339" name="Content Placeholder 2"/>
          <p:cNvSpPr>
            <a:spLocks noGrp="1"/>
          </p:cNvSpPr>
          <p:nvPr>
            <p:ph sz="half" idx="11"/>
          </p:nvPr>
        </p:nvSpPr>
        <p:spPr>
          <a:xfrm>
            <a:off x="2825750" y="1533525"/>
            <a:ext cx="4538663" cy="566738"/>
          </a:xfrm>
        </p:spPr>
        <p:txBody>
          <a:bodyPr/>
          <a:lstStyle/>
          <a:p>
            <a:pPr>
              <a:buFontTx/>
              <a:buNone/>
            </a:pPr>
            <a:r>
              <a:rPr lang="en-US" altLang="en-US" b="1" dirty="0" smtClean="0">
                <a:latin typeface="Verdana" pitchFamily="34" charset="0"/>
                <a:ea typeface="ＭＳ Ｐゴシック" pitchFamily="34" charset="-128"/>
              </a:rPr>
              <a:t>Where we are today?</a:t>
            </a:r>
          </a:p>
        </p:txBody>
      </p:sp>
      <p:sp>
        <p:nvSpPr>
          <p:cNvPr id="5" name="Slide Number Placeholder 4"/>
          <p:cNvSpPr>
            <a:spLocks noGrp="1"/>
          </p:cNvSpPr>
          <p:nvPr>
            <p:ph type="sldNum" sz="quarter" idx="13"/>
          </p:nvPr>
        </p:nvSpPr>
        <p:spPr>
          <a:xfrm>
            <a:off x="523875" y="6508750"/>
            <a:ext cx="685800" cy="365125"/>
          </a:xfrm>
        </p:spPr>
        <p:txBody>
          <a:bodyPr/>
          <a:lstStyle/>
          <a:p>
            <a:pPr>
              <a:defRPr/>
            </a:pPr>
            <a:fld id="{C1867B5B-2C9B-418E-94FD-C379FBA6D0F4}" type="slidenum">
              <a:rPr lang="en-US" smtClean="0">
                <a:solidFill>
                  <a:schemeClr val="bg1"/>
                </a:solidFill>
              </a:rPr>
              <a:pPr>
                <a:defRPr/>
              </a:pPr>
              <a:t>2</a:t>
            </a:fld>
            <a:endParaRPr lang="en-US" dirty="0">
              <a:solidFill>
                <a:schemeClr val="bg1"/>
              </a:solidFill>
            </a:endParaRPr>
          </a:p>
        </p:txBody>
      </p:sp>
      <p:graphicFrame>
        <p:nvGraphicFramePr>
          <p:cNvPr id="7" name="Content Placeholder 4"/>
          <p:cNvGraphicFramePr>
            <a:graphicFrameLocks noGrp="1"/>
          </p:cNvGraphicFramePr>
          <p:nvPr/>
        </p:nvGraphicFramePr>
        <p:xfrm>
          <a:off x="1254576" y="2132554"/>
          <a:ext cx="6555379" cy="2830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2" name="Picture 11" descr="ieee_cloud_computing_cmky.pd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49812" y="5054600"/>
            <a:ext cx="188595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3" name="Straight Arrow Connector 13"/>
          <p:cNvCxnSpPr>
            <a:cxnSpLocks noChangeShapeType="1"/>
          </p:cNvCxnSpPr>
          <p:nvPr/>
        </p:nvCxnSpPr>
        <p:spPr bwMode="auto">
          <a:xfrm flipV="1">
            <a:off x="6532437" y="4187825"/>
            <a:ext cx="0" cy="833438"/>
          </a:xfrm>
          <a:prstGeom prst="straightConnector1">
            <a:avLst/>
          </a:prstGeom>
          <a:noFill/>
          <a:ln w="38100" cap="sq" algn="ctr">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14344"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56162" y="5529263"/>
            <a:ext cx="1516063"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47" name="Straight Arrow Connector 13"/>
          <p:cNvCxnSpPr>
            <a:cxnSpLocks noChangeShapeType="1"/>
          </p:cNvCxnSpPr>
          <p:nvPr/>
        </p:nvCxnSpPr>
        <p:spPr bwMode="auto">
          <a:xfrm flipV="1">
            <a:off x="2024063" y="4237038"/>
            <a:ext cx="0" cy="368300"/>
          </a:xfrm>
          <a:prstGeom prst="straightConnector1">
            <a:avLst/>
          </a:prstGeom>
          <a:noFill/>
          <a:ln w="38100" cap="sq" algn="ctr">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14348" name="Picture 1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419225" y="5238750"/>
            <a:ext cx="10223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6"/>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38250" y="4624388"/>
            <a:ext cx="16764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2"/>
          </p:nvPr>
        </p:nvSpPr>
        <p:spPr>
          <a:xfrm>
            <a:off x="1205552" y="6506121"/>
            <a:ext cx="3124200" cy="365125"/>
          </a:xfrm>
        </p:spPr>
        <p:txBody>
          <a:bodyPr/>
          <a:lstStyle/>
          <a:p>
            <a:pPr>
              <a:defRPr/>
            </a:pPr>
            <a:fld id="{EBCF409B-6514-4384-A8CA-AC92FE131923}" type="datetime1">
              <a:rPr lang="en-US" smtClean="0">
                <a:solidFill>
                  <a:schemeClr val="bg1"/>
                </a:solidFill>
              </a:rPr>
              <a:pPr>
                <a:defRPr/>
              </a:pPr>
              <a:t>1/16/15</a:t>
            </a:fld>
            <a:endParaRPr lang="en-US" dirty="0">
              <a:solidFill>
                <a:schemeClr val="bg1"/>
              </a:solidFill>
            </a:endParaRPr>
          </a:p>
        </p:txBody>
      </p:sp>
      <p:sp>
        <p:nvSpPr>
          <p:cNvPr id="8" name="AutoShape 4" descr="Image result for ieee cybersecurity logo"/>
          <p:cNvSpPr>
            <a:spLocks noChangeAspect="1" noChangeArrowheads="1"/>
          </p:cNvSpPr>
          <p:nvPr/>
        </p:nvSpPr>
        <p:spPr bwMode="auto">
          <a:xfrm>
            <a:off x="155575" y="-365125"/>
            <a:ext cx="76200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Image result for ieee cybersecurity logo"/>
          <p:cNvSpPr>
            <a:spLocks noChangeAspect="1" noChangeArrowheads="1"/>
          </p:cNvSpPr>
          <p:nvPr/>
        </p:nvSpPr>
        <p:spPr bwMode="auto">
          <a:xfrm>
            <a:off x="307975" y="-212725"/>
            <a:ext cx="76200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cxnSp>
        <p:nvCxnSpPr>
          <p:cNvPr id="29" name="Straight Arrow Connector 13"/>
          <p:cNvCxnSpPr>
            <a:cxnSpLocks noChangeShapeType="1"/>
            <a:endCxn id="7" idx="1"/>
          </p:cNvCxnSpPr>
          <p:nvPr/>
        </p:nvCxnSpPr>
        <p:spPr bwMode="auto">
          <a:xfrm>
            <a:off x="823744" y="2987423"/>
            <a:ext cx="430832" cy="560546"/>
          </a:xfrm>
          <a:prstGeom prst="straightConnector1">
            <a:avLst/>
          </a:prstGeom>
          <a:noFill/>
          <a:ln w="38100" cap="sq"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19" name="Group 18"/>
          <p:cNvGrpSpPr/>
          <p:nvPr/>
        </p:nvGrpSpPr>
        <p:grpSpPr>
          <a:xfrm>
            <a:off x="207396" y="890629"/>
            <a:ext cx="1469914" cy="2377067"/>
            <a:chOff x="207396" y="890629"/>
            <a:chExt cx="1469914" cy="2377067"/>
          </a:xfrm>
        </p:grpSpPr>
        <p:grpSp>
          <p:nvGrpSpPr>
            <p:cNvPr id="14" name="Group 13"/>
            <p:cNvGrpSpPr/>
            <p:nvPr/>
          </p:nvGrpSpPr>
          <p:grpSpPr>
            <a:xfrm>
              <a:off x="324634" y="890629"/>
              <a:ext cx="1352676" cy="2096794"/>
              <a:chOff x="281814" y="890629"/>
              <a:chExt cx="1352676" cy="2096794"/>
            </a:xfrm>
          </p:grpSpPr>
          <p:pic>
            <p:nvPicPr>
              <p:cNvPr id="1032" name="Picture 8" descr="http://sites.ieee.org/spotlight/files/2014/09/ieee-cybersecurity-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674" y="890629"/>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bobbywon\Desktop\Files\SDN\SDN Initiative\LoGo\Logo graphics\Full Color\RGB\14-TA-035_Software-Defined-Networks-Logo_FINAL-RGB-FC.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814" y="2230444"/>
                <a:ext cx="1092751" cy="453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1510" y="1643640"/>
                <a:ext cx="725679" cy="461074"/>
              </a:xfrm>
              <a:prstGeom prst="rect">
                <a:avLst/>
              </a:prstGeom>
            </p:spPr>
          </p:pic>
          <p:pic>
            <p:nvPicPr>
              <p:cNvPr id="1033"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674" y="2761354"/>
                <a:ext cx="1329816" cy="226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TextBox 14"/>
            <p:cNvSpPr txBox="1">
              <a:spLocks noChangeArrowheads="1"/>
            </p:cNvSpPr>
            <p:nvPr/>
          </p:nvSpPr>
          <p:spPr bwMode="auto">
            <a:xfrm>
              <a:off x="207396" y="2990697"/>
              <a:ext cx="14699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dirty="0" smtClean="0">
                  <a:solidFill>
                    <a:srgbClr val="00CC00"/>
                  </a:solidFill>
                </a:rPr>
                <a:t>IEEE Green </a:t>
              </a:r>
              <a:r>
                <a:rPr lang="en-US" altLang="en-US" sz="1200" dirty="0">
                  <a:solidFill>
                    <a:srgbClr val="00CC00"/>
                  </a:solidFill>
                </a:rPr>
                <a:t>ICT</a:t>
              </a:r>
            </a:p>
          </p:txBody>
        </p:sp>
      </p:gr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7673975" y="5845175"/>
            <a:ext cx="1371600" cy="654050"/>
          </a:xfrm>
          <a:prstGeom prst="rect">
            <a:avLst/>
          </a:prstGeom>
          <a:solidFill>
            <a:schemeClr val="bg1"/>
          </a:solidFill>
          <a:ln w="9525" algn="ctr">
            <a:solidFill>
              <a:schemeClr val="bg1"/>
            </a:solidFill>
            <a:round/>
            <a:headEnd/>
            <a:tailEnd/>
          </a:ln>
        </p:spPr>
        <p:txBody>
          <a:bodyPr/>
          <a:lstStyle/>
          <a:p>
            <a:endParaRPr lang="en-US" dirty="0"/>
          </a:p>
        </p:txBody>
      </p:sp>
      <p:sp>
        <p:nvSpPr>
          <p:cNvPr id="38915" name="Title 1"/>
          <p:cNvSpPr>
            <a:spLocks noGrp="1"/>
          </p:cNvSpPr>
          <p:nvPr>
            <p:ph type="title"/>
          </p:nvPr>
        </p:nvSpPr>
        <p:spPr>
          <a:xfrm>
            <a:off x="325438" y="209550"/>
            <a:ext cx="8382000" cy="1030288"/>
          </a:xfrm>
        </p:spPr>
        <p:txBody>
          <a:bodyPr/>
          <a:lstStyle/>
          <a:p>
            <a:r>
              <a:rPr lang="en-US" altLang="en-US" dirty="0" smtClean="0">
                <a:latin typeface="Verdana" pitchFamily="34" charset="0"/>
                <a:ea typeface="ＭＳ Ｐゴシック" pitchFamily="34" charset="-128"/>
              </a:rPr>
              <a:t>Rebooting Computing Initiative</a:t>
            </a:r>
            <a:r>
              <a:rPr lang="en-US" altLang="en-US" dirty="0" smtClean="0">
                <a:latin typeface="Verdana" pitchFamily="34" charset="0"/>
                <a:ea typeface="ＭＳ Ｐゴシック" pitchFamily="-84" charset="-128"/>
              </a:rPr>
              <a:t/>
            </a:r>
            <a:br>
              <a:rPr lang="en-US" altLang="en-US" dirty="0" smtClean="0">
                <a:latin typeface="Verdana" pitchFamily="34" charset="0"/>
                <a:ea typeface="ＭＳ Ｐゴシック" pitchFamily="-84" charset="-128"/>
              </a:rPr>
            </a:br>
            <a:endParaRPr lang="en-US" altLang="en-US" dirty="0" smtClean="0">
              <a:latin typeface="Verdana" pitchFamily="34" charset="0"/>
              <a:ea typeface="ＭＳ Ｐゴシック" pitchFamily="-84" charset="-128"/>
            </a:endParaRPr>
          </a:p>
        </p:txBody>
      </p:sp>
      <p:sp>
        <p:nvSpPr>
          <p:cNvPr id="3" name="Content Placeholder 2"/>
          <p:cNvSpPr>
            <a:spLocks noGrp="1"/>
          </p:cNvSpPr>
          <p:nvPr>
            <p:ph sz="half" idx="11"/>
          </p:nvPr>
        </p:nvSpPr>
        <p:spPr>
          <a:xfrm>
            <a:off x="271848" y="1557164"/>
            <a:ext cx="6932142" cy="5127841"/>
          </a:xfrm>
        </p:spPr>
        <p:txBody>
          <a:bodyPr/>
          <a:lstStyle/>
          <a:p>
            <a:pPr>
              <a:spcBef>
                <a:spcPct val="20000"/>
              </a:spcBef>
              <a:buSzPct val="80000"/>
              <a:buBlip>
                <a:blip r:embed="rId3"/>
              </a:buBlip>
              <a:defRPr/>
            </a:pPr>
            <a:r>
              <a:rPr lang="en-US" sz="2000" dirty="0" smtClean="0">
                <a:latin typeface="Arial" panose="020B0604020202020204" pitchFamily="34" charset="0"/>
                <a:cs typeface="Arial" panose="020B0604020202020204" pitchFamily="34" charset="0"/>
              </a:rPr>
              <a:t>Rebooting Computing Summit 3 (RCS 3), 23-24 October 2014, Hilton, Santa Cruz, CA </a:t>
            </a:r>
          </a:p>
          <a:p>
            <a:pPr marL="803275" lvl="2" indent="0">
              <a:spcBef>
                <a:spcPct val="20000"/>
              </a:spcBef>
              <a:buSzPct val="100000"/>
              <a:buNone/>
              <a:defRPr/>
            </a:pPr>
            <a:endParaRPr lang="en-US" dirty="0">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20</a:t>
            </a:fld>
            <a:endParaRPr lang="en-US" sz="1100" dirty="0">
              <a:solidFill>
                <a:schemeClr val="bg1"/>
              </a:solidFill>
            </a:endParaRPr>
          </a:p>
        </p:txBody>
      </p:sp>
      <p:sp>
        <p:nvSpPr>
          <p:cNvPr id="7"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pic>
        <p:nvPicPr>
          <p:cNvPr id="1027" name="Picture 3"/>
          <p:cNvPicPr>
            <a:picLocks noChangeAspect="1" noChangeArrowheads="1"/>
          </p:cNvPicPr>
          <p:nvPr/>
        </p:nvPicPr>
        <p:blipFill>
          <a:blip r:embed="rId4"/>
          <a:srcRect l="2264" t="10424" r="3774" b="8529"/>
          <a:stretch>
            <a:fillRect/>
          </a:stretch>
        </p:blipFill>
        <p:spPr bwMode="auto">
          <a:xfrm>
            <a:off x="4571903" y="2561724"/>
            <a:ext cx="4383729" cy="3011174"/>
          </a:xfrm>
          <a:prstGeom prst="rect">
            <a:avLst/>
          </a:prstGeom>
          <a:noFill/>
          <a:ln w="9525">
            <a:noFill/>
            <a:miter lim="800000"/>
            <a:headEnd/>
            <a:tailEnd/>
          </a:ln>
          <a:effectLst/>
        </p:spPr>
      </p:pic>
      <p:sp>
        <p:nvSpPr>
          <p:cNvPr id="10" name="Content Placeholder 2"/>
          <p:cNvSpPr txBox="1">
            <a:spLocks/>
          </p:cNvSpPr>
          <p:nvPr/>
        </p:nvSpPr>
        <p:spPr bwMode="auto">
          <a:xfrm>
            <a:off x="271849" y="2203834"/>
            <a:ext cx="4349578" cy="394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22960" marR="0" lvl="2" indent="-182880" algn="l" defTabSz="914400" rtl="0" eaLnBrk="0" fontAlgn="base" latinLnBrk="0" hangingPunct="0">
              <a:lnSpc>
                <a:spcPct val="100000"/>
              </a:lnSpc>
              <a:spcBef>
                <a:spcPct val="20000"/>
              </a:spcBef>
              <a:spcAft>
                <a:spcPct val="0"/>
              </a:spcAft>
              <a:buClr>
                <a:schemeClr val="tx1">
                  <a:lumMod val="50000"/>
                  <a:lumOff val="50000"/>
                </a:schemeClr>
              </a:buClr>
              <a:buSzPct val="80000"/>
              <a:buFont typeface="Lucida Grande"/>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Arial" panose="020B0604020202020204" pitchFamily="34" charset="0"/>
                <a:ea typeface="ＭＳ Ｐゴシック" pitchFamily="-112" charset="-128"/>
                <a:cs typeface="Arial" panose="020B0604020202020204" pitchFamily="34" charset="0"/>
              </a:rPr>
              <a:t>RCS 3 Final Report, videos and presentations available on RC portal</a:t>
            </a:r>
          </a:p>
          <a:p>
            <a:pPr marL="822960" marR="0" lvl="2" indent="-182880" algn="l" defTabSz="914400" rtl="0" eaLnBrk="0" fontAlgn="base" latinLnBrk="0" hangingPunct="0">
              <a:lnSpc>
                <a:spcPct val="100000"/>
              </a:lnSpc>
              <a:spcBef>
                <a:spcPct val="20000"/>
              </a:spcBef>
              <a:spcAft>
                <a:spcPct val="0"/>
              </a:spcAft>
              <a:buClr>
                <a:schemeClr val="tx1">
                  <a:lumMod val="50000"/>
                  <a:lumOff val="50000"/>
                </a:schemeClr>
              </a:buClr>
              <a:buSzPct val="80000"/>
              <a:buFont typeface="Lucida Grande"/>
              <a:buBlip>
                <a:blip r:embed="rId3"/>
              </a:buBlip>
              <a:tabLst/>
              <a:defRPr/>
            </a:pPr>
            <a:r>
              <a:rPr kumimoji="0" lang="en-US" sz="1800" b="0" i="0" u="none" strike="noStrike" kern="0" cap="none" spc="0" normalizeH="0" baseline="0" noProof="0" dirty="0" smtClean="0">
                <a:ln>
                  <a:noFill/>
                </a:ln>
                <a:solidFill>
                  <a:schemeClr val="tx1"/>
                </a:solidFill>
                <a:effectLst/>
                <a:uLnTx/>
                <a:uFillTx/>
                <a:latin typeface="Arial" panose="020B0604020202020204" pitchFamily="34" charset="0"/>
                <a:ea typeface="ＭＳ Ｐゴシック" pitchFamily="-112" charset="-128"/>
                <a:cs typeface="Arial" panose="020B0604020202020204" pitchFamily="34" charset="0"/>
              </a:rPr>
              <a:t>RCS 3 Media coverage</a:t>
            </a:r>
          </a:p>
          <a:p>
            <a:pPr marL="1051560" marR="0" lvl="3" indent="-182880" algn="l" defTabSz="914400" rtl="0" eaLnBrk="0" fontAlgn="base" latinLnBrk="0" hangingPunct="0">
              <a:lnSpc>
                <a:spcPct val="100000"/>
              </a:lnSpc>
              <a:spcBef>
                <a:spcPct val="20000"/>
              </a:spcBef>
              <a:spcAft>
                <a:spcPct val="0"/>
              </a:spcAft>
              <a:buClr>
                <a:schemeClr val="tx1">
                  <a:lumMod val="50000"/>
                  <a:lumOff val="50000"/>
                </a:schemeClr>
              </a:buClr>
              <a:buSzPct val="80000"/>
              <a:buFontTx/>
              <a:buBlip>
                <a:blip r:embed="rId3"/>
              </a:buBlip>
              <a:tabLst/>
              <a:defRPr/>
            </a:pPr>
            <a:r>
              <a:rPr kumimoji="0" lang="en-US" sz="1400" b="0" i="0" u="none" strike="noStrike" kern="0" cap="none" spc="0" normalizeH="0" baseline="0" noProof="0" dirty="0" smtClean="0">
                <a:ln>
                  <a:noFill/>
                </a:ln>
                <a:solidFill>
                  <a:schemeClr val="tx1"/>
                </a:solidFill>
                <a:effectLst/>
                <a:uLnTx/>
                <a:uFillTx/>
                <a:latin typeface="Arial" panose="020B0604020202020204" pitchFamily="34" charset="0"/>
                <a:ea typeface="ＭＳ Ｐゴシック" pitchFamily="-112" charset="-128"/>
                <a:cs typeface="Arial" panose="020B0604020202020204" pitchFamily="34" charset="0"/>
                <a:hlinkClick r:id="rId5"/>
              </a:rPr>
              <a:t>What’s Next for Computers after Moore’s Law</a:t>
            </a:r>
            <a:endParaRPr kumimoji="0" lang="en-US" sz="1400" b="0" i="0" u="none" strike="noStrike" kern="0" cap="none" spc="0" normalizeH="0" baseline="0" noProof="0" dirty="0" smtClean="0">
              <a:ln>
                <a:noFill/>
              </a:ln>
              <a:solidFill>
                <a:schemeClr val="tx1"/>
              </a:solidFill>
              <a:effectLst/>
              <a:uLnTx/>
              <a:uFillTx/>
              <a:latin typeface="Arial" panose="020B0604020202020204" pitchFamily="34" charset="0"/>
              <a:ea typeface="ＭＳ Ｐゴシック" pitchFamily="-112" charset="-128"/>
              <a:cs typeface="Arial" panose="020B0604020202020204" pitchFamily="34" charset="0"/>
            </a:endParaRPr>
          </a:p>
          <a:p>
            <a:pPr marL="1051560" marR="0" lvl="3" indent="-182880" algn="l" defTabSz="914400" rtl="0" eaLnBrk="0" fontAlgn="base" latinLnBrk="0" hangingPunct="0">
              <a:lnSpc>
                <a:spcPct val="100000"/>
              </a:lnSpc>
              <a:spcBef>
                <a:spcPct val="20000"/>
              </a:spcBef>
              <a:spcAft>
                <a:spcPct val="0"/>
              </a:spcAft>
              <a:buClr>
                <a:schemeClr val="tx1">
                  <a:lumMod val="50000"/>
                  <a:lumOff val="50000"/>
                </a:schemeClr>
              </a:buClr>
              <a:buSzPct val="80000"/>
              <a:buFontTx/>
              <a:buBlip>
                <a:blip r:embed="rId3"/>
              </a:buBlip>
              <a:tabLst/>
              <a:defRPr/>
            </a:pPr>
            <a:r>
              <a:rPr kumimoji="0" lang="en-US" sz="1400" b="0" i="0" u="none" strike="noStrike" kern="0" cap="none" spc="0" normalizeH="0" baseline="0" noProof="0" dirty="0" smtClean="0">
                <a:ln>
                  <a:noFill/>
                </a:ln>
                <a:solidFill>
                  <a:schemeClr val="tx1"/>
                </a:solidFill>
                <a:effectLst/>
                <a:uLnTx/>
                <a:uFillTx/>
                <a:latin typeface="Arial" panose="020B0604020202020204" pitchFamily="34" charset="0"/>
                <a:ea typeface="ＭＳ Ｐゴシック" pitchFamily="-112" charset="-128"/>
                <a:cs typeface="Arial" panose="020B0604020202020204" pitchFamily="34" charset="0"/>
                <a:hlinkClick r:id="rId6"/>
              </a:rPr>
              <a:t>How to beat the end of Moore’s Law</a:t>
            </a:r>
            <a:endParaRPr kumimoji="0" lang="en-US" sz="1400" b="0" i="0" u="none" strike="noStrike" kern="0" cap="none" spc="0" normalizeH="0" baseline="0" noProof="0" dirty="0" smtClean="0">
              <a:ln>
                <a:noFill/>
              </a:ln>
              <a:solidFill>
                <a:schemeClr val="tx1"/>
              </a:solidFill>
              <a:effectLst/>
              <a:uLnTx/>
              <a:uFillTx/>
              <a:latin typeface="Arial" panose="020B0604020202020204" pitchFamily="34" charset="0"/>
              <a:ea typeface="ＭＳ Ｐゴシック" pitchFamily="-112" charset="-128"/>
              <a:cs typeface="Arial" panose="020B0604020202020204" pitchFamily="34" charset="0"/>
            </a:endParaRPr>
          </a:p>
          <a:p>
            <a:pPr marL="803275" marR="0" lvl="2" indent="0" algn="l" defTabSz="914400" rtl="0" eaLnBrk="0" fontAlgn="base" latinLnBrk="0" hangingPunct="0">
              <a:lnSpc>
                <a:spcPct val="100000"/>
              </a:lnSpc>
              <a:spcBef>
                <a:spcPct val="20000"/>
              </a:spcBef>
              <a:spcAft>
                <a:spcPct val="0"/>
              </a:spcAft>
              <a:buClr>
                <a:schemeClr val="tx1">
                  <a:lumMod val="50000"/>
                  <a:lumOff val="50000"/>
                </a:schemeClr>
              </a:buClr>
              <a:buSzPct val="100000"/>
              <a:buFont typeface="Lucida Grande"/>
              <a:buNone/>
              <a:tabLst/>
              <a:defRPr/>
            </a:pPr>
            <a:endParaRPr kumimoji="0" lang="en-US" sz="1800" b="0" i="0" u="none" strike="noStrike" kern="0" cap="none" spc="0" normalizeH="0" baseline="0" noProof="0" dirty="0">
              <a:ln>
                <a:noFill/>
              </a:ln>
              <a:solidFill>
                <a:schemeClr val="tx1"/>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14248430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7673975" y="5845175"/>
            <a:ext cx="1371600" cy="654050"/>
          </a:xfrm>
          <a:prstGeom prst="rect">
            <a:avLst/>
          </a:prstGeom>
          <a:solidFill>
            <a:schemeClr val="bg1"/>
          </a:solidFill>
          <a:ln w="9525" algn="ctr">
            <a:solidFill>
              <a:schemeClr val="bg1"/>
            </a:solidFill>
            <a:round/>
            <a:headEnd/>
            <a:tailEnd/>
          </a:ln>
        </p:spPr>
        <p:txBody>
          <a:bodyPr/>
          <a:lstStyle/>
          <a:p>
            <a:endParaRPr lang="en-US" dirty="0"/>
          </a:p>
        </p:txBody>
      </p:sp>
      <p:sp>
        <p:nvSpPr>
          <p:cNvPr id="38915" name="Title 1"/>
          <p:cNvSpPr>
            <a:spLocks noGrp="1"/>
          </p:cNvSpPr>
          <p:nvPr>
            <p:ph type="title"/>
          </p:nvPr>
        </p:nvSpPr>
        <p:spPr>
          <a:xfrm>
            <a:off x="325438" y="209550"/>
            <a:ext cx="8382000" cy="1030288"/>
          </a:xfrm>
        </p:spPr>
        <p:txBody>
          <a:bodyPr/>
          <a:lstStyle/>
          <a:p>
            <a:r>
              <a:rPr lang="en-US" altLang="en-US" dirty="0" smtClean="0">
                <a:latin typeface="Verdana" pitchFamily="34" charset="0"/>
                <a:ea typeface="ＭＳ Ｐゴシック" pitchFamily="34" charset="-128"/>
              </a:rPr>
              <a:t>Rebooting Computing Initiative</a:t>
            </a:r>
            <a:r>
              <a:rPr lang="en-US" altLang="en-US" dirty="0" smtClean="0">
                <a:latin typeface="Verdana" pitchFamily="34" charset="0"/>
                <a:ea typeface="ＭＳ Ｐゴシック" pitchFamily="-84" charset="-128"/>
              </a:rPr>
              <a:t/>
            </a:r>
            <a:br>
              <a:rPr lang="en-US" altLang="en-US" dirty="0" smtClean="0">
                <a:latin typeface="Verdana" pitchFamily="34" charset="0"/>
                <a:ea typeface="ＭＳ Ｐゴシック" pitchFamily="-84" charset="-128"/>
              </a:rPr>
            </a:br>
            <a:endParaRPr lang="en-US" altLang="en-US" dirty="0" smtClean="0">
              <a:latin typeface="Verdana" pitchFamily="34" charset="0"/>
              <a:ea typeface="ＭＳ Ｐゴシック" pitchFamily="-84" charset="-128"/>
            </a:endParaRPr>
          </a:p>
        </p:txBody>
      </p:sp>
      <p:sp>
        <p:nvSpPr>
          <p:cNvPr id="3" name="Content Placeholder 2"/>
          <p:cNvSpPr>
            <a:spLocks noGrp="1"/>
          </p:cNvSpPr>
          <p:nvPr>
            <p:ph sz="half" idx="11"/>
          </p:nvPr>
        </p:nvSpPr>
        <p:spPr>
          <a:xfrm>
            <a:off x="0" y="1562807"/>
            <a:ext cx="5980670" cy="4936418"/>
          </a:xfrm>
        </p:spPr>
        <p:txBody>
          <a:bodyPr/>
          <a:lstStyle/>
          <a:p>
            <a:pPr>
              <a:spcBef>
                <a:spcPct val="20000"/>
              </a:spcBef>
              <a:buSzPct val="80000"/>
              <a:buBlip>
                <a:blip r:embed="rId2"/>
              </a:buBlip>
              <a:defRPr/>
            </a:pPr>
            <a:r>
              <a:rPr lang="en-US" sz="2400" dirty="0" smtClean="0">
                <a:latin typeface="Arial" panose="020B0604020202020204" pitchFamily="34" charset="0"/>
                <a:cs typeface="Arial" panose="020B0604020202020204" pitchFamily="34" charset="0"/>
              </a:rPr>
              <a:t>RC exhibit in Computer Society booth in SC 14, 16-21 November, New Orleans</a:t>
            </a:r>
          </a:p>
          <a:p>
            <a:pPr lvl="1">
              <a:spcBef>
                <a:spcPct val="20000"/>
              </a:spcBef>
              <a:buSzPct val="80000"/>
              <a:buBlip>
                <a:blip r:embed="rId2"/>
              </a:buBlip>
              <a:defRPr/>
            </a:pPr>
            <a:r>
              <a:rPr lang="en-US" sz="2000" dirty="0" smtClean="0">
                <a:latin typeface="Arial" panose="020B0604020202020204" pitchFamily="34" charset="0"/>
                <a:cs typeface="Arial" panose="020B0604020202020204" pitchFamily="34" charset="0"/>
              </a:rPr>
              <a:t>Live tweets contributed to #</a:t>
            </a:r>
            <a:r>
              <a:rPr lang="en-US" sz="2000" dirty="0" err="1" smtClean="0">
                <a:latin typeface="Arial" panose="020B0604020202020204" pitchFamily="34" charset="0"/>
                <a:cs typeface="Arial" panose="020B0604020202020204" pitchFamily="34" charset="0"/>
              </a:rPr>
              <a:t>IEEERebootComp</a:t>
            </a:r>
            <a:r>
              <a:rPr lang="en-US" sz="2000" dirty="0" smtClean="0">
                <a:latin typeface="Arial" panose="020B0604020202020204" pitchFamily="34" charset="0"/>
                <a:cs typeface="Arial" panose="020B0604020202020204" pitchFamily="34" charset="0"/>
              </a:rPr>
              <a:t>       reaching 180 followers to date</a:t>
            </a:r>
          </a:p>
          <a:p>
            <a:pPr>
              <a:spcBef>
                <a:spcPct val="20000"/>
              </a:spcBef>
              <a:buSzPct val="80000"/>
              <a:buBlip>
                <a:blip r:embed="rId2"/>
              </a:buBlip>
              <a:defRPr/>
            </a:pPr>
            <a:r>
              <a:rPr lang="en-US" sz="2400" dirty="0" smtClean="0">
                <a:latin typeface="Arial" panose="020B0604020202020204" pitchFamily="34" charset="0"/>
                <a:cs typeface="Arial" panose="020B0604020202020204" pitchFamily="34" charset="0"/>
              </a:rPr>
              <a:t>Working with IEEE.tv on a  promotional  RC Video to be released Jan 2015</a:t>
            </a:r>
          </a:p>
          <a:p>
            <a:pPr marL="0" indent="0">
              <a:spcBef>
                <a:spcPct val="20000"/>
              </a:spcBef>
              <a:buSzPct val="80000"/>
              <a:buNone/>
              <a:defRPr/>
            </a:pPr>
            <a:endParaRPr lang="en-US" dirty="0" smtClean="0">
              <a:latin typeface="Arial" panose="020B0604020202020204" pitchFamily="34" charset="0"/>
              <a:cs typeface="Arial" panose="020B0604020202020204" pitchFamily="34" charset="0"/>
            </a:endParaRPr>
          </a:p>
          <a:p>
            <a:pPr marL="346075" lvl="1" indent="0">
              <a:spcBef>
                <a:spcPct val="20000"/>
              </a:spcBef>
              <a:buSzPct val="100000"/>
              <a:buNone/>
              <a:defRPr/>
            </a:pPr>
            <a:endParaRPr lang="en-US" dirty="0">
              <a:latin typeface="Arial" panose="020B0604020202020204" pitchFamily="34" charset="0"/>
              <a:cs typeface="Arial" panose="020B0604020202020204" pitchFamily="34" charset="0"/>
            </a:endParaRPr>
          </a:p>
          <a:p>
            <a:pPr marL="568325" lvl="1" indent="-222250">
              <a:spcBef>
                <a:spcPct val="20000"/>
              </a:spcBef>
              <a:buSzPct val="100000"/>
              <a:buFont typeface="Arial" pitchFamily="34" charset="0"/>
              <a:buChar char="–"/>
              <a:defRPr/>
            </a:pPr>
            <a:endParaRPr lang="en-US" dirty="0" smtClean="0">
              <a:latin typeface="Arial" panose="020B0604020202020204" pitchFamily="34" charset="0"/>
              <a:cs typeface="Arial" panose="020B0604020202020204" pitchFamily="34" charset="0"/>
            </a:endParaRPr>
          </a:p>
          <a:p>
            <a:pPr marL="803275" lvl="2" indent="0">
              <a:spcBef>
                <a:spcPct val="20000"/>
              </a:spcBef>
              <a:buSzPct val="100000"/>
              <a:buNone/>
              <a:defRPr/>
            </a:pPr>
            <a:endParaRPr lang="en-US" dirty="0">
              <a:latin typeface="Arial" panose="020B0604020202020204" pitchFamily="34" charset="0"/>
              <a:cs typeface="Arial" panose="020B0604020202020204" pitchFamily="34" charset="0"/>
            </a:endParaRPr>
          </a:p>
          <a:p>
            <a:pPr marL="803275" lvl="2" indent="0">
              <a:spcBef>
                <a:spcPct val="20000"/>
              </a:spcBef>
              <a:buSzPct val="100000"/>
              <a:buNone/>
              <a:defRPr/>
            </a:pPr>
            <a:endParaRPr lang="en-US" dirty="0">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21</a:t>
            </a:fld>
            <a:endParaRPr lang="en-US" sz="1100" dirty="0">
              <a:solidFill>
                <a:schemeClr val="bg1"/>
              </a:solidFill>
            </a:endParaRPr>
          </a:p>
        </p:txBody>
      </p:sp>
      <p:sp>
        <p:nvSpPr>
          <p:cNvPr id="7"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966" y="2063579"/>
            <a:ext cx="2733933" cy="3645244"/>
          </a:xfrm>
          <a:prstGeom prst="rect">
            <a:avLst/>
          </a:prstGeom>
        </p:spPr>
      </p:pic>
    </p:spTree>
    <p:extLst>
      <p:ext uri="{BB962C8B-B14F-4D97-AF65-F5344CB8AC3E}">
        <p14:creationId xmlns:p14="http://schemas.microsoft.com/office/powerpoint/2010/main" val="13869372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0338" y="160338"/>
            <a:ext cx="9502775" cy="1125537"/>
          </a:xfrm>
        </p:spPr>
        <p:txBody>
          <a:bodyPr/>
          <a:lstStyle/>
          <a:p>
            <a:r>
              <a:rPr lang="en-US" altLang="en-US" sz="2400" dirty="0" smtClean="0">
                <a:latin typeface="Verdana" pitchFamily="34" charset="0"/>
                <a:ea typeface="ＭＳ Ｐゴシック" pitchFamily="34" charset="-128"/>
              </a:rPr>
              <a:t>2014 RC Project Plan - Milestones and Roadmap</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9100" y="15541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5398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9" name="Straight Connector 8"/>
          <p:cNvCxnSpPr/>
          <p:nvPr/>
        </p:nvCxnSpPr>
        <p:spPr bwMode="auto">
          <a:xfrm flipH="1">
            <a:off x="1925638" y="152241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30728" name="Straight Connector 3"/>
          <p:cNvCxnSpPr>
            <a:cxnSpLocks noChangeShapeType="1"/>
          </p:cNvCxnSpPr>
          <p:nvPr/>
        </p:nvCxnSpPr>
        <p:spPr bwMode="auto">
          <a:xfrm>
            <a:off x="246063" y="1119188"/>
            <a:ext cx="8897937" cy="7937"/>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29" name="Straight Connector 7"/>
          <p:cNvCxnSpPr>
            <a:cxnSpLocks noChangeShapeType="1"/>
          </p:cNvCxnSpPr>
          <p:nvPr/>
        </p:nvCxnSpPr>
        <p:spPr bwMode="auto">
          <a:xfrm>
            <a:off x="1981200" y="113347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0730" name="Straight Connector 8"/>
          <p:cNvCxnSpPr>
            <a:cxnSpLocks noChangeShapeType="1"/>
          </p:cNvCxnSpPr>
          <p:nvPr/>
        </p:nvCxnSpPr>
        <p:spPr bwMode="auto">
          <a:xfrm>
            <a:off x="3733800" y="114300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0731" name="Straight Connector 9"/>
          <p:cNvCxnSpPr>
            <a:cxnSpLocks noChangeShapeType="1"/>
          </p:cNvCxnSpPr>
          <p:nvPr/>
        </p:nvCxnSpPr>
        <p:spPr bwMode="auto">
          <a:xfrm>
            <a:off x="5562600" y="113665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0732" name="Straight Connector 10"/>
          <p:cNvCxnSpPr>
            <a:cxnSpLocks noChangeShapeType="1"/>
          </p:cNvCxnSpPr>
          <p:nvPr/>
        </p:nvCxnSpPr>
        <p:spPr bwMode="auto">
          <a:xfrm>
            <a:off x="7366000" y="1139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0733" name="TextBox 15"/>
          <p:cNvSpPr txBox="1">
            <a:spLocks noChangeArrowheads="1"/>
          </p:cNvSpPr>
          <p:nvPr/>
        </p:nvSpPr>
        <p:spPr bwMode="auto">
          <a:xfrm>
            <a:off x="6183313" y="804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4Q14</a:t>
            </a:r>
          </a:p>
        </p:txBody>
      </p:sp>
      <p:sp>
        <p:nvSpPr>
          <p:cNvPr id="30734" name="TextBox 16"/>
          <p:cNvSpPr txBox="1">
            <a:spLocks noChangeArrowheads="1"/>
          </p:cNvSpPr>
          <p:nvPr/>
        </p:nvSpPr>
        <p:spPr bwMode="auto">
          <a:xfrm>
            <a:off x="4352925" y="8032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3Q14</a:t>
            </a:r>
          </a:p>
        </p:txBody>
      </p:sp>
      <p:sp>
        <p:nvSpPr>
          <p:cNvPr id="30735" name="TextBox 17"/>
          <p:cNvSpPr txBox="1">
            <a:spLocks noChangeArrowheads="1"/>
          </p:cNvSpPr>
          <p:nvPr/>
        </p:nvSpPr>
        <p:spPr bwMode="auto">
          <a:xfrm>
            <a:off x="7875588" y="819150"/>
            <a:ext cx="639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2015</a:t>
            </a:r>
          </a:p>
        </p:txBody>
      </p:sp>
      <p:sp>
        <p:nvSpPr>
          <p:cNvPr id="30736" name="Rectangle 25"/>
          <p:cNvSpPr>
            <a:spLocks noChangeArrowheads="1"/>
          </p:cNvSpPr>
          <p:nvPr/>
        </p:nvSpPr>
        <p:spPr bwMode="auto">
          <a:xfrm>
            <a:off x="144463" y="1445535"/>
            <a:ext cx="275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a:solidFill>
                  <a:srgbClr val="000000"/>
                </a:solidFill>
              </a:rPr>
              <a:t>Conferences </a:t>
            </a:r>
            <a:endParaRPr lang="en-US" altLang="en-US" sz="1500" dirty="0">
              <a:solidFill>
                <a:srgbClr val="000000"/>
              </a:solidFill>
            </a:endParaRPr>
          </a:p>
        </p:txBody>
      </p:sp>
      <p:sp>
        <p:nvSpPr>
          <p:cNvPr id="30737" name="Rectangle 28"/>
          <p:cNvSpPr>
            <a:spLocks noChangeArrowheads="1"/>
          </p:cNvSpPr>
          <p:nvPr/>
        </p:nvSpPr>
        <p:spPr bwMode="auto">
          <a:xfrm>
            <a:off x="560388" y="1731963"/>
            <a:ext cx="31337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563" indent="-55563">
              <a:buFontTx/>
              <a:buChar char="•"/>
            </a:pPr>
            <a:r>
              <a:rPr lang="en-US" altLang="en-US" sz="1100" dirty="0">
                <a:solidFill>
                  <a:srgbClr val="000000"/>
                </a:solidFill>
              </a:rPr>
              <a:t>Plan for </a:t>
            </a:r>
            <a:r>
              <a:rPr lang="en-US" altLang="en-US" sz="1100" dirty="0" smtClean="0">
                <a:solidFill>
                  <a:srgbClr val="000000"/>
                </a:solidFill>
              </a:rPr>
              <a:t>second </a:t>
            </a:r>
            <a:r>
              <a:rPr lang="en-US" altLang="en-US" sz="1100" dirty="0">
                <a:solidFill>
                  <a:srgbClr val="000000"/>
                </a:solidFill>
              </a:rPr>
              <a:t>RC </a:t>
            </a:r>
            <a:r>
              <a:rPr lang="en-US" altLang="en-US" sz="1100" dirty="0" smtClean="0">
                <a:solidFill>
                  <a:srgbClr val="000000"/>
                </a:solidFill>
              </a:rPr>
              <a:t>Summit (RCS 2)</a:t>
            </a:r>
            <a:endParaRPr lang="en-US" altLang="en-US" sz="800" dirty="0">
              <a:solidFill>
                <a:srgbClr val="000000"/>
              </a:solidFill>
            </a:endParaRPr>
          </a:p>
        </p:txBody>
      </p:sp>
      <p:sp>
        <p:nvSpPr>
          <p:cNvPr id="22" name="Rectangle 32"/>
          <p:cNvSpPr>
            <a:spLocks noChangeArrowheads="1"/>
          </p:cNvSpPr>
          <p:nvPr/>
        </p:nvSpPr>
        <p:spPr bwMode="auto">
          <a:xfrm>
            <a:off x="142875" y="4367732"/>
            <a:ext cx="2411413" cy="323850"/>
          </a:xfrm>
          <a:prstGeom prst="rect">
            <a:avLst/>
          </a:prstGeom>
          <a:noFill/>
          <a:ln>
            <a:noFill/>
          </a:ln>
          <a:extLst/>
        </p:spPr>
        <p:txBody>
          <a:bodyPr>
            <a:spAutoFit/>
          </a:bodyPr>
          <a:lstStyle/>
          <a:p>
            <a:pPr>
              <a:defRPr/>
            </a:pPr>
            <a:r>
              <a:rPr lang="en-US" sz="1500" b="1" dirty="0">
                <a:solidFill>
                  <a:srgbClr val="000000"/>
                </a:solidFill>
                <a:latin typeface="Arial" charset="0"/>
              </a:rPr>
              <a:t>Publications</a:t>
            </a:r>
            <a:endParaRPr lang="en-US" sz="1050" dirty="0">
              <a:solidFill>
                <a:srgbClr val="FF0000"/>
              </a:solidFill>
              <a:latin typeface="Arial" charset="0"/>
            </a:endParaRPr>
          </a:p>
        </p:txBody>
      </p:sp>
      <p:sp>
        <p:nvSpPr>
          <p:cNvPr id="30739" name="Rectangle 38"/>
          <p:cNvSpPr>
            <a:spLocks noChangeArrowheads="1"/>
          </p:cNvSpPr>
          <p:nvPr/>
        </p:nvSpPr>
        <p:spPr bwMode="auto">
          <a:xfrm>
            <a:off x="217488" y="3999089"/>
            <a:ext cx="4024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 Technical </a:t>
            </a:r>
            <a:r>
              <a:rPr lang="en-US" altLang="en-US" sz="1100" dirty="0">
                <a:solidFill>
                  <a:srgbClr val="000000"/>
                </a:solidFill>
              </a:rPr>
              <a:t>Community </a:t>
            </a:r>
            <a:r>
              <a:rPr lang="en-US" altLang="en-US" sz="1100" dirty="0">
                <a:solidFill>
                  <a:srgbClr val="000000"/>
                </a:solidFill>
                <a:sym typeface="Wingdings" pitchFamily="2" charset="2"/>
              </a:rPr>
              <a:t></a:t>
            </a:r>
            <a:endParaRPr lang="en-US" altLang="en-US" sz="1100" dirty="0">
              <a:solidFill>
                <a:srgbClr val="000000"/>
              </a:solidFill>
            </a:endParaRPr>
          </a:p>
        </p:txBody>
      </p:sp>
      <p:sp>
        <p:nvSpPr>
          <p:cNvPr id="31" name="Rectangle 36"/>
          <p:cNvSpPr>
            <a:spLocks noChangeArrowheads="1"/>
          </p:cNvSpPr>
          <p:nvPr/>
        </p:nvSpPr>
        <p:spPr bwMode="auto">
          <a:xfrm>
            <a:off x="142875" y="3477144"/>
            <a:ext cx="2852738" cy="322263"/>
          </a:xfrm>
          <a:prstGeom prst="rect">
            <a:avLst/>
          </a:prstGeom>
          <a:noFill/>
          <a:ln>
            <a:noFill/>
          </a:ln>
          <a:extLst/>
        </p:spPr>
        <p:txBody>
          <a:bodyPr>
            <a:spAutoFit/>
          </a:bodyPr>
          <a:lstStyle/>
          <a:p>
            <a:pPr>
              <a:defRPr/>
            </a:pPr>
            <a:r>
              <a:rPr lang="en-US" sz="1500" b="1" dirty="0">
                <a:solidFill>
                  <a:srgbClr val="000000"/>
                </a:solidFill>
                <a:latin typeface="Arial" charset="0"/>
              </a:rPr>
              <a:t>Portal</a:t>
            </a:r>
            <a:endParaRPr lang="en-US" sz="1050" dirty="0">
              <a:solidFill>
                <a:srgbClr val="FF0000"/>
              </a:solidFill>
              <a:latin typeface="Arial" charset="0"/>
            </a:endParaRPr>
          </a:p>
        </p:txBody>
      </p:sp>
      <p:sp>
        <p:nvSpPr>
          <p:cNvPr id="30742" name="TextBox 13"/>
          <p:cNvSpPr txBox="1">
            <a:spLocks noChangeArrowheads="1"/>
          </p:cNvSpPr>
          <p:nvPr/>
        </p:nvSpPr>
        <p:spPr bwMode="auto">
          <a:xfrm>
            <a:off x="695325" y="809625"/>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1Q14</a:t>
            </a:r>
          </a:p>
        </p:txBody>
      </p:sp>
      <p:sp>
        <p:nvSpPr>
          <p:cNvPr id="30743" name="TextBox 14"/>
          <p:cNvSpPr txBox="1">
            <a:spLocks noChangeArrowheads="1"/>
          </p:cNvSpPr>
          <p:nvPr/>
        </p:nvSpPr>
        <p:spPr bwMode="auto">
          <a:xfrm>
            <a:off x="2543175" y="8048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a:solidFill>
                  <a:srgbClr val="FFFFFF"/>
                </a:solidFill>
              </a:rPr>
              <a:t>2Q14</a:t>
            </a:r>
          </a:p>
        </p:txBody>
      </p:sp>
      <p:sp>
        <p:nvSpPr>
          <p:cNvPr id="30744" name="Rounded Rectangle 10"/>
          <p:cNvSpPr>
            <a:spLocks noChangeArrowheads="1"/>
          </p:cNvSpPr>
          <p:nvPr/>
        </p:nvSpPr>
        <p:spPr bwMode="auto">
          <a:xfrm>
            <a:off x="7409383" y="3810617"/>
            <a:ext cx="1719262" cy="739775"/>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a:solidFill>
                <a:srgbClr val="000000"/>
              </a:solidFill>
            </a:endParaRPr>
          </a:p>
        </p:txBody>
      </p:sp>
      <p:cxnSp>
        <p:nvCxnSpPr>
          <p:cNvPr id="30745" name="Straight Connector 60"/>
          <p:cNvCxnSpPr>
            <a:cxnSpLocks noChangeShapeType="1"/>
          </p:cNvCxnSpPr>
          <p:nvPr/>
        </p:nvCxnSpPr>
        <p:spPr bwMode="auto">
          <a:xfrm>
            <a:off x="7513257" y="4129704"/>
            <a:ext cx="46355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0746" name="TextBox 9"/>
          <p:cNvSpPr txBox="1">
            <a:spLocks noChangeArrowheads="1"/>
          </p:cNvSpPr>
          <p:nvPr/>
        </p:nvSpPr>
        <p:spPr bwMode="auto">
          <a:xfrm>
            <a:off x="7932357" y="3810617"/>
            <a:ext cx="117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a:solidFill>
                  <a:srgbClr val="000000"/>
                </a:solidFill>
              </a:rPr>
              <a:t>Progress </a:t>
            </a:r>
          </a:p>
          <a:p>
            <a:r>
              <a:rPr lang="en-US" altLang="en-US" sz="1800" dirty="0">
                <a:solidFill>
                  <a:srgbClr val="000000"/>
                </a:solidFill>
              </a:rPr>
              <a:t>Bar</a:t>
            </a:r>
          </a:p>
        </p:txBody>
      </p:sp>
      <p:cxnSp>
        <p:nvCxnSpPr>
          <p:cNvPr id="30747" name="Straight Connector 60"/>
          <p:cNvCxnSpPr>
            <a:cxnSpLocks noChangeShapeType="1"/>
          </p:cNvCxnSpPr>
          <p:nvPr/>
        </p:nvCxnSpPr>
        <p:spPr bwMode="auto">
          <a:xfrm>
            <a:off x="2478992" y="2274587"/>
            <a:ext cx="4712640" cy="11413"/>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0748" name="Rectangle 25"/>
          <p:cNvSpPr>
            <a:spLocks noChangeArrowheads="1"/>
          </p:cNvSpPr>
          <p:nvPr/>
        </p:nvSpPr>
        <p:spPr bwMode="auto">
          <a:xfrm>
            <a:off x="158750" y="2205719"/>
            <a:ext cx="275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smtClean="0">
                <a:solidFill>
                  <a:srgbClr val="000000"/>
                </a:solidFill>
              </a:rPr>
              <a:t>OutReach</a:t>
            </a:r>
            <a:endParaRPr lang="en-US" altLang="en-US" sz="1500" dirty="0">
              <a:solidFill>
                <a:srgbClr val="000000"/>
              </a:solidFill>
            </a:endParaRPr>
          </a:p>
        </p:txBody>
      </p:sp>
      <p:sp>
        <p:nvSpPr>
          <p:cNvPr id="30749" name="Rectangle 26"/>
          <p:cNvSpPr>
            <a:spLocks noChangeArrowheads="1"/>
          </p:cNvSpPr>
          <p:nvPr/>
        </p:nvSpPr>
        <p:spPr bwMode="auto">
          <a:xfrm>
            <a:off x="265113" y="2450194"/>
            <a:ext cx="2949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 RC Blog Started in Jan and Ongoing </a:t>
            </a:r>
            <a:r>
              <a:rPr lang="en-US" altLang="en-US" sz="1100" dirty="0">
                <a:solidFill>
                  <a:srgbClr val="000000"/>
                </a:solidFill>
                <a:sym typeface="Wingdings" pitchFamily="2" charset="2"/>
              </a:rPr>
              <a:t></a:t>
            </a:r>
            <a:endParaRPr lang="en-US" altLang="en-US" sz="1100" dirty="0">
              <a:solidFill>
                <a:srgbClr val="000000"/>
              </a:solidFill>
            </a:endParaRPr>
          </a:p>
        </p:txBody>
      </p:sp>
      <p:sp>
        <p:nvSpPr>
          <p:cNvPr id="30750" name="Rectangle 35"/>
          <p:cNvSpPr>
            <a:spLocks noChangeArrowheads="1"/>
          </p:cNvSpPr>
          <p:nvPr/>
        </p:nvSpPr>
        <p:spPr bwMode="auto">
          <a:xfrm>
            <a:off x="463550" y="4678882"/>
            <a:ext cx="2289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 Summary </a:t>
            </a:r>
            <a:r>
              <a:rPr lang="en-US" altLang="en-US" sz="1100" dirty="0">
                <a:solidFill>
                  <a:srgbClr val="000000"/>
                </a:solidFill>
              </a:rPr>
              <a:t>Report of 2013 </a:t>
            </a:r>
            <a:r>
              <a:rPr lang="en-US" altLang="en-US" sz="1100" dirty="0" smtClean="0">
                <a:solidFill>
                  <a:srgbClr val="000000"/>
                </a:solidFill>
              </a:rPr>
              <a:t>RCS 1 </a:t>
            </a:r>
            <a:r>
              <a:rPr lang="en-US" altLang="en-US" sz="1100" dirty="0">
                <a:solidFill>
                  <a:srgbClr val="000000"/>
                </a:solidFill>
              </a:rPr>
              <a:t>(end of Feb)</a:t>
            </a:r>
          </a:p>
        </p:txBody>
      </p:sp>
      <p:sp>
        <p:nvSpPr>
          <p:cNvPr id="78" name="Rectangle 32"/>
          <p:cNvSpPr>
            <a:spLocks noChangeArrowheads="1"/>
          </p:cNvSpPr>
          <p:nvPr/>
        </p:nvSpPr>
        <p:spPr bwMode="auto">
          <a:xfrm>
            <a:off x="180975" y="5347905"/>
            <a:ext cx="2730500" cy="322263"/>
          </a:xfrm>
          <a:prstGeom prst="rect">
            <a:avLst/>
          </a:prstGeom>
          <a:noFill/>
          <a:ln>
            <a:noFill/>
          </a:ln>
          <a:extLst/>
        </p:spPr>
        <p:txBody>
          <a:bodyPr>
            <a:spAutoFit/>
          </a:bodyPr>
          <a:lstStyle/>
          <a:p>
            <a:pPr>
              <a:defRPr/>
            </a:pPr>
            <a:r>
              <a:rPr lang="en-US" sz="1500" b="1" dirty="0">
                <a:solidFill>
                  <a:srgbClr val="000000"/>
                </a:solidFill>
                <a:latin typeface="Arial" charset="0"/>
              </a:rPr>
              <a:t>Form RC SubCommittees</a:t>
            </a:r>
            <a:endParaRPr lang="en-US" sz="1050" dirty="0">
              <a:solidFill>
                <a:srgbClr val="FF0000"/>
              </a:solidFill>
              <a:latin typeface="Arial" charset="0"/>
            </a:endParaRPr>
          </a:p>
        </p:txBody>
      </p:sp>
      <p:sp>
        <p:nvSpPr>
          <p:cNvPr id="30752" name="Rectangle 37"/>
          <p:cNvSpPr>
            <a:spLocks noChangeArrowheads="1"/>
          </p:cNvSpPr>
          <p:nvPr/>
        </p:nvSpPr>
        <p:spPr bwMode="auto">
          <a:xfrm>
            <a:off x="446088" y="5676087"/>
            <a:ext cx="15906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 RC Website Subcommittee formed</a:t>
            </a:r>
          </a:p>
          <a:p>
            <a:endParaRPr lang="en-US" altLang="en-US" sz="1100" dirty="0">
              <a:solidFill>
                <a:srgbClr val="000000"/>
              </a:solidFill>
            </a:endParaRPr>
          </a:p>
        </p:txBody>
      </p:sp>
      <p:sp>
        <p:nvSpPr>
          <p:cNvPr id="30755" name="Rectangle 37"/>
          <p:cNvSpPr>
            <a:spLocks noChangeArrowheads="1"/>
          </p:cNvSpPr>
          <p:nvPr/>
        </p:nvSpPr>
        <p:spPr bwMode="auto">
          <a:xfrm>
            <a:off x="1210810" y="3583844"/>
            <a:ext cx="1863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 Launch </a:t>
            </a:r>
            <a:r>
              <a:rPr lang="en-US" altLang="en-US" sz="1100" dirty="0">
                <a:solidFill>
                  <a:srgbClr val="000000"/>
                </a:solidFill>
              </a:rPr>
              <a:t>Portal (March</a:t>
            </a:r>
            <a:r>
              <a:rPr lang="en-US" altLang="en-US" sz="1100" dirty="0" smtClean="0">
                <a:solidFill>
                  <a:srgbClr val="000000"/>
                </a:solidFill>
              </a:rPr>
              <a:t>) </a:t>
            </a:r>
            <a:r>
              <a:rPr lang="en-US" altLang="en-US" sz="1100" dirty="0" smtClean="0">
                <a:solidFill>
                  <a:srgbClr val="000000"/>
                </a:solidFill>
                <a:sym typeface="Wingdings" pitchFamily="2" charset="2"/>
              </a:rPr>
              <a:t> </a:t>
            </a:r>
            <a:endParaRPr lang="en-US" altLang="en-US" sz="1100" dirty="0">
              <a:solidFill>
                <a:srgbClr val="000000"/>
              </a:solidFill>
            </a:endParaRPr>
          </a:p>
        </p:txBody>
      </p:sp>
      <p:sp>
        <p:nvSpPr>
          <p:cNvPr id="30756" name="Rectangle 37"/>
          <p:cNvSpPr>
            <a:spLocks noChangeArrowheads="1"/>
          </p:cNvSpPr>
          <p:nvPr/>
        </p:nvSpPr>
        <p:spPr bwMode="auto">
          <a:xfrm>
            <a:off x="2364830" y="2895538"/>
            <a:ext cx="286207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a:solidFill>
                  <a:srgbClr val="000000"/>
                </a:solidFill>
              </a:rPr>
              <a:t> Socialize RC Initiative at International Conferences </a:t>
            </a:r>
            <a:r>
              <a:rPr lang="en-US" altLang="en-US" sz="1100" dirty="0" smtClean="0">
                <a:solidFill>
                  <a:srgbClr val="000000"/>
                </a:solidFill>
              </a:rPr>
              <a:t>and Sections Congress )</a:t>
            </a:r>
            <a:endParaRPr lang="en-US" altLang="en-US" sz="1100" dirty="0">
              <a:solidFill>
                <a:srgbClr val="000000"/>
              </a:solidFill>
            </a:endParaRPr>
          </a:p>
          <a:p>
            <a:endParaRPr lang="en-US" altLang="en-US" sz="1100" dirty="0">
              <a:solidFill>
                <a:srgbClr val="000000"/>
              </a:solidFill>
            </a:endParaRPr>
          </a:p>
        </p:txBody>
      </p:sp>
      <p:sp>
        <p:nvSpPr>
          <p:cNvPr id="30757" name="Rectangle 26"/>
          <p:cNvSpPr>
            <a:spLocks noChangeArrowheads="1"/>
          </p:cNvSpPr>
          <p:nvPr/>
        </p:nvSpPr>
        <p:spPr bwMode="auto">
          <a:xfrm>
            <a:off x="590550" y="2731160"/>
            <a:ext cx="24139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a:solidFill>
                  <a:srgbClr val="000000"/>
                </a:solidFill>
              </a:rPr>
              <a:t> Engage IEEE Societies – Presentation at February Presidents Forum</a:t>
            </a:r>
          </a:p>
        </p:txBody>
      </p:sp>
      <p:sp>
        <p:nvSpPr>
          <p:cNvPr id="30758" name="Rectangle 37"/>
          <p:cNvSpPr>
            <a:spLocks noChangeArrowheads="1"/>
          </p:cNvSpPr>
          <p:nvPr/>
        </p:nvSpPr>
        <p:spPr bwMode="auto">
          <a:xfrm>
            <a:off x="4874048" y="2978812"/>
            <a:ext cx="1863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 Launch </a:t>
            </a:r>
            <a:r>
              <a:rPr lang="en-US" altLang="en-US" sz="1100" dirty="0">
                <a:solidFill>
                  <a:srgbClr val="000000"/>
                </a:solidFill>
              </a:rPr>
              <a:t>Social Media</a:t>
            </a:r>
          </a:p>
        </p:txBody>
      </p:sp>
      <p:sp>
        <p:nvSpPr>
          <p:cNvPr id="30761" name="Rectangle 37"/>
          <p:cNvSpPr>
            <a:spLocks noChangeArrowheads="1"/>
          </p:cNvSpPr>
          <p:nvPr/>
        </p:nvSpPr>
        <p:spPr bwMode="auto">
          <a:xfrm>
            <a:off x="3009900" y="5703074"/>
            <a:ext cx="1589088"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a:solidFill>
                  <a:srgbClr val="000000"/>
                </a:solidFill>
              </a:rPr>
              <a:t> Form </a:t>
            </a:r>
            <a:r>
              <a:rPr lang="en-US" altLang="en-US" sz="1100" dirty="0" smtClean="0">
                <a:solidFill>
                  <a:srgbClr val="000000"/>
                </a:solidFill>
              </a:rPr>
              <a:t>RCS Subcommittee </a:t>
            </a:r>
            <a:endParaRPr lang="en-US" altLang="en-US" sz="1100" dirty="0">
              <a:solidFill>
                <a:srgbClr val="000000"/>
              </a:solidFill>
            </a:endParaRPr>
          </a:p>
          <a:p>
            <a:endParaRPr lang="en-US" altLang="en-US" sz="1100" dirty="0">
              <a:solidFill>
                <a:srgbClr val="000000"/>
              </a:solidFill>
            </a:endParaRPr>
          </a:p>
        </p:txBody>
      </p:sp>
      <p:cxnSp>
        <p:nvCxnSpPr>
          <p:cNvPr id="48" name="Straight Connector 60"/>
          <p:cNvCxnSpPr>
            <a:cxnSpLocks noChangeShapeType="1"/>
          </p:cNvCxnSpPr>
          <p:nvPr/>
        </p:nvCxnSpPr>
        <p:spPr bwMode="auto">
          <a:xfrm>
            <a:off x="1741515" y="3468532"/>
            <a:ext cx="5400690" cy="3717"/>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9" name="Straight Connector 60"/>
          <p:cNvCxnSpPr>
            <a:cxnSpLocks noChangeShapeType="1"/>
          </p:cNvCxnSpPr>
          <p:nvPr/>
        </p:nvCxnSpPr>
        <p:spPr bwMode="auto">
          <a:xfrm flipV="1">
            <a:off x="3049202" y="4275438"/>
            <a:ext cx="4068290" cy="17527"/>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50" name="Straight Connector 60"/>
          <p:cNvCxnSpPr>
            <a:cxnSpLocks noChangeShapeType="1"/>
          </p:cNvCxnSpPr>
          <p:nvPr/>
        </p:nvCxnSpPr>
        <p:spPr bwMode="auto">
          <a:xfrm>
            <a:off x="3056976" y="5275954"/>
            <a:ext cx="4060516" cy="12738"/>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51" name="Straight Connector 60"/>
          <p:cNvCxnSpPr>
            <a:cxnSpLocks noChangeShapeType="1"/>
          </p:cNvCxnSpPr>
          <p:nvPr/>
        </p:nvCxnSpPr>
        <p:spPr bwMode="auto">
          <a:xfrm flipV="1">
            <a:off x="1797503" y="6153665"/>
            <a:ext cx="5307632" cy="26258"/>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52" name="Rectangle 28"/>
          <p:cNvSpPr>
            <a:spLocks noChangeArrowheads="1"/>
          </p:cNvSpPr>
          <p:nvPr/>
        </p:nvSpPr>
        <p:spPr bwMode="auto">
          <a:xfrm>
            <a:off x="3197356" y="1766620"/>
            <a:ext cx="17700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a:solidFill>
                  <a:srgbClr val="000000"/>
                </a:solidFill>
              </a:rPr>
              <a:t>Plan for </a:t>
            </a:r>
            <a:r>
              <a:rPr lang="en-US" altLang="en-US" sz="1100" dirty="0" smtClean="0">
                <a:solidFill>
                  <a:srgbClr val="000000"/>
                </a:solidFill>
              </a:rPr>
              <a:t>third RC Summit (RCS 3)</a:t>
            </a:r>
            <a:endParaRPr lang="en-US" altLang="en-US" sz="800" dirty="0">
              <a:solidFill>
                <a:srgbClr val="000000"/>
              </a:solidFill>
            </a:endParaRPr>
          </a:p>
        </p:txBody>
      </p:sp>
      <p:sp>
        <p:nvSpPr>
          <p:cNvPr id="53" name="Rectangle 28"/>
          <p:cNvSpPr>
            <a:spLocks noChangeArrowheads="1"/>
          </p:cNvSpPr>
          <p:nvPr/>
        </p:nvSpPr>
        <p:spPr bwMode="auto">
          <a:xfrm>
            <a:off x="2798730" y="1357272"/>
            <a:ext cx="13407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 RCS 2 held in Santa Cruz, CA  </a:t>
            </a:r>
            <a:endParaRPr lang="en-US" altLang="en-US" sz="800" dirty="0">
              <a:solidFill>
                <a:srgbClr val="000000"/>
              </a:solidFill>
            </a:endParaRPr>
          </a:p>
        </p:txBody>
      </p:sp>
      <p:sp>
        <p:nvSpPr>
          <p:cNvPr id="54" name="Rectangle 35"/>
          <p:cNvSpPr>
            <a:spLocks noChangeArrowheads="1"/>
          </p:cNvSpPr>
          <p:nvPr/>
        </p:nvSpPr>
        <p:spPr bwMode="auto">
          <a:xfrm>
            <a:off x="3243036" y="4642597"/>
            <a:ext cx="15466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 Summary </a:t>
            </a:r>
            <a:r>
              <a:rPr lang="en-US" altLang="en-US" sz="1100" dirty="0">
                <a:solidFill>
                  <a:srgbClr val="000000"/>
                </a:solidFill>
              </a:rPr>
              <a:t>Report of </a:t>
            </a:r>
            <a:r>
              <a:rPr lang="en-US" altLang="en-US" sz="1100" dirty="0" smtClean="0">
                <a:solidFill>
                  <a:srgbClr val="000000"/>
                </a:solidFill>
              </a:rPr>
              <a:t>RCS 2 (July 9)</a:t>
            </a:r>
            <a:endParaRPr lang="en-US" altLang="en-US" sz="1100" dirty="0">
              <a:solidFill>
                <a:srgbClr val="000000"/>
              </a:solidFill>
            </a:endParaRPr>
          </a:p>
        </p:txBody>
      </p:sp>
      <p:sp>
        <p:nvSpPr>
          <p:cNvPr id="55" name="Rectangle 37"/>
          <p:cNvSpPr>
            <a:spLocks noChangeArrowheads="1"/>
          </p:cNvSpPr>
          <p:nvPr/>
        </p:nvSpPr>
        <p:spPr bwMode="auto">
          <a:xfrm>
            <a:off x="2132467" y="3837843"/>
            <a:ext cx="18637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 Monthly Portal Updates with new articles, etc. </a:t>
            </a:r>
            <a:r>
              <a:rPr lang="en-US" altLang="en-US" sz="1100" dirty="0" smtClean="0">
                <a:solidFill>
                  <a:srgbClr val="000000"/>
                </a:solidFill>
                <a:sym typeface="Wingdings" pitchFamily="2" charset="2"/>
              </a:rPr>
              <a:t> </a:t>
            </a:r>
            <a:endParaRPr lang="en-US" altLang="en-US" sz="1100" dirty="0">
              <a:solidFill>
                <a:srgbClr val="000000"/>
              </a:solidFill>
            </a:endParaRPr>
          </a:p>
        </p:txBody>
      </p:sp>
      <p:sp>
        <p:nvSpPr>
          <p:cNvPr id="47" name="Rectangle 46"/>
          <p:cNvSpPr/>
          <p:nvPr/>
        </p:nvSpPr>
        <p:spPr>
          <a:xfrm>
            <a:off x="3150972" y="2420377"/>
            <a:ext cx="2496065" cy="430887"/>
          </a:xfrm>
          <a:prstGeom prst="rect">
            <a:avLst/>
          </a:prstGeom>
        </p:spPr>
        <p:txBody>
          <a:bodyPr wrap="square">
            <a:spAutoFit/>
          </a:bodyPr>
          <a:lstStyle/>
          <a:p>
            <a:pPr>
              <a:buFont typeface="Arial" pitchFamily="34" charset="0"/>
              <a:buChar char="•"/>
            </a:pPr>
            <a:r>
              <a:rPr lang="en-US" sz="1100" dirty="0" smtClean="0">
                <a:solidFill>
                  <a:srgbClr val="000000"/>
                </a:solidFill>
              </a:rPr>
              <a:t> Start promoting “Competition for Low Power Image Recognition”</a:t>
            </a:r>
            <a:endParaRPr lang="en-US" sz="1100" dirty="0">
              <a:solidFill>
                <a:srgbClr val="000000"/>
              </a:solidFill>
            </a:endParaRPr>
          </a:p>
        </p:txBody>
      </p:sp>
      <p:sp>
        <p:nvSpPr>
          <p:cNvPr id="56"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22</a:t>
            </a:fld>
            <a:endParaRPr lang="en-US" sz="1100" dirty="0">
              <a:solidFill>
                <a:schemeClr val="bg1"/>
              </a:solidFill>
            </a:endParaRPr>
          </a:p>
        </p:txBody>
      </p:sp>
      <p:sp>
        <p:nvSpPr>
          <p:cNvPr id="57"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
        <p:nvSpPr>
          <p:cNvPr id="58" name="Rectangle 35"/>
          <p:cNvSpPr>
            <a:spLocks noChangeArrowheads="1"/>
          </p:cNvSpPr>
          <p:nvPr/>
        </p:nvSpPr>
        <p:spPr bwMode="auto">
          <a:xfrm>
            <a:off x="6064496" y="4708499"/>
            <a:ext cx="15466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 Summary </a:t>
            </a:r>
            <a:r>
              <a:rPr lang="en-US" altLang="en-US" sz="1100" dirty="0">
                <a:solidFill>
                  <a:srgbClr val="000000"/>
                </a:solidFill>
              </a:rPr>
              <a:t>Report of </a:t>
            </a:r>
            <a:r>
              <a:rPr lang="en-US" altLang="en-US" sz="1100" dirty="0" smtClean="0">
                <a:solidFill>
                  <a:srgbClr val="000000"/>
                </a:solidFill>
              </a:rPr>
              <a:t>RCS 3 (Dec 12)</a:t>
            </a:r>
            <a:endParaRPr lang="en-US" altLang="en-US" sz="1100" dirty="0">
              <a:solidFill>
                <a:srgbClr val="000000"/>
              </a:solidFill>
            </a:endParaRPr>
          </a:p>
        </p:txBody>
      </p:sp>
      <p:sp>
        <p:nvSpPr>
          <p:cNvPr id="64" name="Rectangle 28"/>
          <p:cNvSpPr>
            <a:spLocks noChangeArrowheads="1"/>
          </p:cNvSpPr>
          <p:nvPr/>
        </p:nvSpPr>
        <p:spPr bwMode="auto">
          <a:xfrm>
            <a:off x="5558403" y="1756810"/>
            <a:ext cx="14231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 RCS 3 held in Santa Cruz, CA  </a:t>
            </a:r>
            <a:endParaRPr lang="en-US" altLang="en-US" sz="800" dirty="0">
              <a:solidFill>
                <a:srgbClr val="000000"/>
              </a:solidFill>
            </a:endParaRPr>
          </a:p>
        </p:txBody>
      </p:sp>
      <p:sp>
        <p:nvSpPr>
          <p:cNvPr id="65" name="Rectangle 37"/>
          <p:cNvSpPr>
            <a:spLocks noChangeArrowheads="1"/>
          </p:cNvSpPr>
          <p:nvPr/>
        </p:nvSpPr>
        <p:spPr bwMode="auto">
          <a:xfrm>
            <a:off x="6300916" y="5509485"/>
            <a:ext cx="13479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a:solidFill>
                  <a:srgbClr val="000000"/>
                </a:solidFill>
              </a:rPr>
              <a:t> Form </a:t>
            </a:r>
            <a:r>
              <a:rPr lang="en-US" altLang="en-US" sz="1100" dirty="0" smtClean="0">
                <a:solidFill>
                  <a:srgbClr val="000000"/>
                </a:solidFill>
              </a:rPr>
              <a:t>RC Promotion Subcommittee </a:t>
            </a:r>
            <a:endParaRPr lang="en-US" altLang="en-US" sz="1100" dirty="0">
              <a:solidFill>
                <a:srgbClr val="000000"/>
              </a:solidFill>
            </a:endParaRPr>
          </a:p>
          <a:p>
            <a:endParaRPr lang="en-US" altLang="en-US" sz="1100" dirty="0">
              <a:solidFill>
                <a:srgbClr val="000000"/>
              </a:solidFill>
            </a:endParaRPr>
          </a:p>
        </p:txBody>
      </p:sp>
    </p:spTree>
    <p:extLst>
      <p:ext uri="{BB962C8B-B14F-4D97-AF65-F5344CB8AC3E}">
        <p14:creationId xmlns:p14="http://schemas.microsoft.com/office/powerpoint/2010/main" val="17679242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7"/>
          <p:cNvSpPr txBox="1">
            <a:spLocks noChangeArrowheads="1"/>
          </p:cNvSpPr>
          <p:nvPr/>
        </p:nvSpPr>
        <p:spPr bwMode="auto">
          <a:xfrm>
            <a:off x="1524000" y="42608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endParaRPr lang="it-IT" b="1"/>
          </a:p>
        </p:txBody>
      </p:sp>
      <p:sp>
        <p:nvSpPr>
          <p:cNvPr id="18436" name="Title 1"/>
          <p:cNvSpPr>
            <a:spLocks noGrp="1"/>
          </p:cNvSpPr>
          <p:nvPr>
            <p:ph type="title"/>
          </p:nvPr>
        </p:nvSpPr>
        <p:spPr>
          <a:xfrm>
            <a:off x="366713" y="196850"/>
            <a:ext cx="8382000" cy="1030288"/>
          </a:xfrm>
        </p:spPr>
        <p:txBody>
          <a:bodyPr/>
          <a:lstStyle/>
          <a:p>
            <a:r>
              <a:rPr lang="en-US" altLang="en-US" dirty="0">
                <a:latin typeface="Verdana" pitchFamily="34" charset="0"/>
                <a:ea typeface="ＭＳ Ｐゴシック" pitchFamily="34" charset="-128"/>
              </a:rPr>
              <a:t>Smart Cities Initiative</a:t>
            </a:r>
            <a:r>
              <a:rPr lang="en-US" dirty="0" smtClean="0">
                <a:latin typeface="Verdana" pitchFamily="34" charset="0"/>
                <a:ea typeface="ＭＳ Ｐゴシック" pitchFamily="-84" charset="-128"/>
              </a:rPr>
              <a:t/>
            </a:r>
            <a:br>
              <a:rPr lang="en-US" dirty="0" smtClean="0">
                <a:latin typeface="Verdana" pitchFamily="34" charset="0"/>
                <a:ea typeface="ＭＳ Ｐゴシック" pitchFamily="-84" charset="-128"/>
              </a:rPr>
            </a:br>
            <a:endParaRPr lang="en-US" dirty="0" smtClean="0">
              <a:latin typeface="Verdana" pitchFamily="34" charset="0"/>
              <a:ea typeface="ＭＳ Ｐゴシック" pitchFamily="-84" charset="-128"/>
            </a:endParaRPr>
          </a:p>
        </p:txBody>
      </p:sp>
      <p:sp>
        <p:nvSpPr>
          <p:cNvPr id="17" name="Content Placeholder 2"/>
          <p:cNvSpPr txBox="1">
            <a:spLocks/>
          </p:cNvSpPr>
          <p:nvPr/>
        </p:nvSpPr>
        <p:spPr>
          <a:xfrm>
            <a:off x="-1466682" y="3132483"/>
            <a:ext cx="4589319" cy="47073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7F7F7F"/>
                </a:solidFill>
                <a:latin typeface="Arial" charset="0"/>
                <a:ea typeface="ＭＳ Ｐゴシック" pitchFamily="-112"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spcBef>
                <a:spcPts val="600"/>
              </a:spcBef>
            </a:pPr>
            <a:endParaRPr lang="en-US" sz="1600" dirty="0" smtClean="0"/>
          </a:p>
          <a:p>
            <a:pPr>
              <a:spcBef>
                <a:spcPts val="600"/>
              </a:spcBef>
            </a:pPr>
            <a:endParaRPr lang="en-US" sz="1600" dirty="0" smtClean="0"/>
          </a:p>
          <a:p>
            <a:pPr>
              <a:spcBef>
                <a:spcPts val="600"/>
              </a:spcBef>
              <a:defRPr/>
            </a:pPr>
            <a:endParaRPr lang="en-US" sz="1600" dirty="0"/>
          </a:p>
        </p:txBody>
      </p:sp>
      <p:sp>
        <p:nvSpPr>
          <p:cNvPr id="10"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23</a:t>
            </a:fld>
            <a:endParaRPr lang="en-US" sz="1100" dirty="0">
              <a:solidFill>
                <a:schemeClr val="bg1"/>
              </a:solidFill>
            </a:endParaRPr>
          </a:p>
        </p:txBody>
      </p:sp>
      <p:sp>
        <p:nvSpPr>
          <p:cNvPr id="11"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
        <p:nvSpPr>
          <p:cNvPr id="32" name="TextBox 31"/>
          <p:cNvSpPr txBox="1"/>
          <p:nvPr/>
        </p:nvSpPr>
        <p:spPr>
          <a:xfrm>
            <a:off x="15859" y="1294349"/>
            <a:ext cx="6723607" cy="2769648"/>
          </a:xfrm>
          <a:prstGeom prst="rect">
            <a:avLst/>
          </a:prstGeom>
        </p:spPr>
        <p:txBody>
          <a:bodyPr>
            <a:noAutofit/>
          </a:bodyPr>
          <a:lstStyle>
            <a:defPPr>
              <a:defRPr lang="en-US"/>
            </a:defPPr>
            <a:lvl1pPr marL="342900" indent="-342900" eaLnBrk="0" hangingPunct="0">
              <a:spcBef>
                <a:spcPct val="20000"/>
              </a:spcBef>
              <a:buClr>
                <a:schemeClr val="bg2"/>
              </a:buClr>
              <a:buSzPct val="80000"/>
              <a:buBlip>
                <a:blip r:embed="rId3"/>
              </a:buBlip>
              <a:defRPr sz="1800">
                <a:ea typeface="ＭＳ Ｐゴシック" pitchFamily="-112" charset="-128"/>
                <a:cs typeface="Arial" panose="020B0604020202020204" pitchFamily="34" charset="0"/>
              </a:defRPr>
            </a:lvl1pPr>
            <a:lvl2pPr marL="742950" lvl="1" indent="-285750" eaLnBrk="0" hangingPunct="0">
              <a:spcBef>
                <a:spcPct val="20000"/>
              </a:spcBef>
              <a:buClr>
                <a:srgbClr val="595959"/>
              </a:buClr>
              <a:buFont typeface="Verdana" panose="020B0604030504040204" pitchFamily="34" charset="0"/>
              <a:buChar char="‒"/>
              <a:defRPr sz="1800">
                <a:ea typeface="ＭＳ Ｐゴシック" pitchFamily="-112" charset="-128"/>
                <a:cs typeface="Arial" panose="020B0604020202020204" pitchFamily="34" charset="0"/>
              </a:defRPr>
            </a:lvl2pPr>
            <a:lvl3pPr marL="1143000" indent="-228600" eaLnBrk="0" hangingPunct="0">
              <a:spcBef>
                <a:spcPct val="20000"/>
              </a:spcBef>
              <a:buClr>
                <a:srgbClr val="595959"/>
              </a:buClr>
              <a:buFont typeface="Wingdings" pitchFamily="2" charset="2"/>
              <a:buChar char="§"/>
              <a:defRPr sz="2200">
                <a:latin typeface="+mn-lt"/>
                <a:ea typeface="ＭＳ Ｐゴシック" pitchFamily="-112" charset="-128"/>
              </a:defRPr>
            </a:lvl3pPr>
            <a:lvl4pPr marL="1600200" indent="-228600" eaLnBrk="0" hangingPunct="0">
              <a:spcBef>
                <a:spcPct val="20000"/>
              </a:spcBef>
              <a:buClr>
                <a:srgbClr val="595959"/>
              </a:buClr>
              <a:buChar char="–"/>
              <a:defRPr sz="2000">
                <a:latin typeface="+mn-lt"/>
                <a:ea typeface="ＭＳ Ｐゴシック" pitchFamily="-112" charset="-128"/>
              </a:defRPr>
            </a:lvl4pPr>
            <a:lvl5pPr marL="2057400" indent="-228600" eaLnBrk="0" hangingPunct="0">
              <a:spcBef>
                <a:spcPct val="20000"/>
              </a:spcBef>
              <a:buClr>
                <a:srgbClr val="595959"/>
              </a:buClr>
              <a:buFont typeface="Wingdings" pitchFamily="2" charset="2"/>
              <a:buChar char="§"/>
              <a:defRPr>
                <a:latin typeface="+mn-lt"/>
                <a:ea typeface="ＭＳ Ｐゴシック" pitchFamily="-112" charset="-128"/>
              </a:defRPr>
            </a:lvl5pPr>
            <a:lvl6pPr marL="2514600" indent="-228600" fontAlgn="base">
              <a:spcBef>
                <a:spcPct val="20000"/>
              </a:spcBef>
              <a:spcAft>
                <a:spcPct val="0"/>
              </a:spcAft>
              <a:buClr>
                <a:schemeClr val="bg2"/>
              </a:buClr>
              <a:buFont typeface="Wingdings" pitchFamily="28" charset="2"/>
              <a:buChar char="§"/>
              <a:defRPr>
                <a:latin typeface="+mn-lt"/>
                <a:ea typeface="+mn-ea"/>
              </a:defRPr>
            </a:lvl6pPr>
            <a:lvl7pPr marL="2971800" indent="-228600" fontAlgn="base">
              <a:spcBef>
                <a:spcPct val="20000"/>
              </a:spcBef>
              <a:spcAft>
                <a:spcPct val="0"/>
              </a:spcAft>
              <a:buClr>
                <a:schemeClr val="bg2"/>
              </a:buClr>
              <a:buFont typeface="Wingdings" pitchFamily="28" charset="2"/>
              <a:buChar char="§"/>
              <a:defRPr>
                <a:latin typeface="+mn-lt"/>
                <a:ea typeface="+mn-ea"/>
              </a:defRPr>
            </a:lvl7pPr>
            <a:lvl8pPr marL="3429000" indent="-228600" fontAlgn="base">
              <a:spcBef>
                <a:spcPct val="20000"/>
              </a:spcBef>
              <a:spcAft>
                <a:spcPct val="0"/>
              </a:spcAft>
              <a:buClr>
                <a:schemeClr val="bg2"/>
              </a:buClr>
              <a:buFont typeface="Wingdings" pitchFamily="28" charset="2"/>
              <a:buChar char="§"/>
              <a:defRPr>
                <a:latin typeface="+mn-lt"/>
                <a:ea typeface="+mn-ea"/>
              </a:defRPr>
            </a:lvl8pPr>
            <a:lvl9pPr marL="3886200" indent="-228600" fontAlgn="base">
              <a:spcBef>
                <a:spcPct val="20000"/>
              </a:spcBef>
              <a:spcAft>
                <a:spcPct val="0"/>
              </a:spcAft>
              <a:buClr>
                <a:schemeClr val="bg2"/>
              </a:buClr>
              <a:buFont typeface="Wingdings" pitchFamily="28" charset="2"/>
              <a:buChar char="§"/>
              <a:defRPr>
                <a:latin typeface="+mn-lt"/>
                <a:ea typeface="+mn-ea"/>
              </a:defRPr>
            </a:lvl9pPr>
          </a:lstStyle>
          <a:p>
            <a:r>
              <a:rPr lang="en-US" sz="1600" dirty="0" smtClean="0"/>
              <a:t>Launched Smart Cities News Bulletin</a:t>
            </a:r>
          </a:p>
          <a:p>
            <a:pPr lvl="1"/>
            <a:r>
              <a:rPr lang="en-US" sz="1600" dirty="0" smtClean="0"/>
              <a:t>Contributors to the inaugural issue include:</a:t>
            </a:r>
          </a:p>
          <a:p>
            <a:pPr lvl="2"/>
            <a:r>
              <a:rPr lang="en-US" sz="1600" dirty="0">
                <a:latin typeface="Arial" panose="020B0604020202020204" pitchFamily="34" charset="0"/>
                <a:cs typeface="Arial" panose="020B0604020202020204" pitchFamily="34" charset="0"/>
              </a:rPr>
              <a:t>Gilles Betis of EIT (European Institute of Innovation and Technology) ICT Labs on the </a:t>
            </a:r>
            <a:r>
              <a:rPr lang="en-US" sz="1600" u="sng" dirty="0">
                <a:latin typeface="Arial" panose="020B0604020202020204" pitchFamily="34" charset="0"/>
                <a:cs typeface="Arial" panose="020B0604020202020204" pitchFamily="34" charset="0"/>
                <a:hlinkClick r:id="rId4"/>
              </a:rPr>
              <a:t>IEEE Smart Cities Initiative</a:t>
            </a:r>
            <a:r>
              <a:rPr lang="en-US" sz="1600"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Carlos Vázquez and Victor Larios of the University of Guadalajara, Mexico on the </a:t>
            </a:r>
            <a:r>
              <a:rPr lang="en-US" sz="1600" u="sng" dirty="0">
                <a:latin typeface="Arial" panose="020B0604020202020204" pitchFamily="34" charset="0"/>
                <a:cs typeface="Arial" panose="020B0604020202020204" pitchFamily="34" charset="0"/>
                <a:hlinkClick r:id="rId5"/>
              </a:rPr>
              <a:t>IEEE Smart Cities 2014 Forum</a:t>
            </a:r>
            <a:r>
              <a:rPr lang="en-US" sz="1600"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Dario Petri of the University of Trento with an </a:t>
            </a:r>
            <a:r>
              <a:rPr lang="en-US" sz="1600" u="sng" dirty="0">
                <a:latin typeface="Arial" panose="020B0604020202020204" pitchFamily="34" charset="0"/>
                <a:cs typeface="Arial" panose="020B0604020202020204" pitchFamily="34" charset="0"/>
                <a:hlinkClick r:id="rId6"/>
              </a:rPr>
              <a:t>overview on Trento, Italy </a:t>
            </a:r>
            <a:r>
              <a:rPr lang="en-US" sz="1600"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Roberto Saracco of EIT ICT Labs with </a:t>
            </a:r>
            <a:r>
              <a:rPr lang="en-US" sz="1600" u="sng" dirty="0">
                <a:latin typeface="Arial" panose="020B0604020202020204" pitchFamily="34" charset="0"/>
                <a:cs typeface="Arial" panose="020B0604020202020204" pitchFamily="34" charset="0"/>
                <a:hlinkClick r:id="rId7"/>
              </a:rPr>
              <a:t>Smart City: is technology in step with culture?</a:t>
            </a:r>
            <a:r>
              <a:rPr lang="en-US"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3416" y="1404419"/>
            <a:ext cx="1247917" cy="2642648"/>
          </a:xfrm>
          <a:prstGeom prst="rect">
            <a:avLst/>
          </a:prstGeom>
        </p:spPr>
      </p:pic>
      <p:sp>
        <p:nvSpPr>
          <p:cNvPr id="33" name="TextBox 32"/>
          <p:cNvSpPr txBox="1"/>
          <p:nvPr/>
        </p:nvSpPr>
        <p:spPr>
          <a:xfrm>
            <a:off x="83587" y="4099977"/>
            <a:ext cx="6723607" cy="2769648"/>
          </a:xfrm>
          <a:prstGeom prst="rect">
            <a:avLst/>
          </a:prstGeom>
        </p:spPr>
        <p:txBody>
          <a:bodyPr>
            <a:noAutofit/>
          </a:bodyPr>
          <a:lstStyle>
            <a:defPPr>
              <a:defRPr lang="en-US"/>
            </a:defPPr>
            <a:lvl1pPr marL="342900" indent="-342900" eaLnBrk="0" hangingPunct="0">
              <a:spcBef>
                <a:spcPct val="20000"/>
              </a:spcBef>
              <a:buClr>
                <a:schemeClr val="bg2"/>
              </a:buClr>
              <a:buSzPct val="80000"/>
              <a:buBlip>
                <a:blip r:embed="rId3"/>
              </a:buBlip>
              <a:defRPr sz="1800">
                <a:ea typeface="ＭＳ Ｐゴシック" pitchFamily="-112" charset="-128"/>
                <a:cs typeface="Arial" panose="020B0604020202020204" pitchFamily="34" charset="0"/>
              </a:defRPr>
            </a:lvl1pPr>
            <a:lvl2pPr marL="742950" lvl="1" indent="-285750" eaLnBrk="0" hangingPunct="0">
              <a:spcBef>
                <a:spcPct val="20000"/>
              </a:spcBef>
              <a:buClr>
                <a:srgbClr val="595959"/>
              </a:buClr>
              <a:buFont typeface="Verdana" panose="020B0604030504040204" pitchFamily="34" charset="0"/>
              <a:buChar char="‒"/>
              <a:defRPr sz="1800">
                <a:ea typeface="ＭＳ Ｐゴシック" pitchFamily="-112" charset="-128"/>
                <a:cs typeface="Arial" panose="020B0604020202020204" pitchFamily="34" charset="0"/>
              </a:defRPr>
            </a:lvl2pPr>
            <a:lvl3pPr marL="1143000" indent="-228600" eaLnBrk="0" hangingPunct="0">
              <a:spcBef>
                <a:spcPct val="20000"/>
              </a:spcBef>
              <a:buClr>
                <a:srgbClr val="595959"/>
              </a:buClr>
              <a:buFont typeface="Wingdings" pitchFamily="2" charset="2"/>
              <a:buChar char="§"/>
              <a:defRPr sz="2200">
                <a:latin typeface="+mn-lt"/>
                <a:ea typeface="ＭＳ Ｐゴシック" pitchFamily="-112" charset="-128"/>
              </a:defRPr>
            </a:lvl3pPr>
            <a:lvl4pPr marL="1600200" indent="-228600" eaLnBrk="0" hangingPunct="0">
              <a:spcBef>
                <a:spcPct val="20000"/>
              </a:spcBef>
              <a:buClr>
                <a:srgbClr val="595959"/>
              </a:buClr>
              <a:buChar char="–"/>
              <a:defRPr sz="2000">
                <a:latin typeface="+mn-lt"/>
                <a:ea typeface="ＭＳ Ｐゴシック" pitchFamily="-112" charset="-128"/>
              </a:defRPr>
            </a:lvl4pPr>
            <a:lvl5pPr marL="2057400" indent="-228600" eaLnBrk="0" hangingPunct="0">
              <a:spcBef>
                <a:spcPct val="20000"/>
              </a:spcBef>
              <a:buClr>
                <a:srgbClr val="595959"/>
              </a:buClr>
              <a:buFont typeface="Wingdings" pitchFamily="2" charset="2"/>
              <a:buChar char="§"/>
              <a:defRPr>
                <a:latin typeface="+mn-lt"/>
                <a:ea typeface="ＭＳ Ｐゴシック" pitchFamily="-112" charset="-128"/>
              </a:defRPr>
            </a:lvl5pPr>
            <a:lvl6pPr marL="2514600" indent="-228600" fontAlgn="base">
              <a:spcBef>
                <a:spcPct val="20000"/>
              </a:spcBef>
              <a:spcAft>
                <a:spcPct val="0"/>
              </a:spcAft>
              <a:buClr>
                <a:schemeClr val="bg2"/>
              </a:buClr>
              <a:buFont typeface="Wingdings" pitchFamily="28" charset="2"/>
              <a:buChar char="§"/>
              <a:defRPr>
                <a:latin typeface="+mn-lt"/>
                <a:ea typeface="+mn-ea"/>
              </a:defRPr>
            </a:lvl6pPr>
            <a:lvl7pPr marL="2971800" indent="-228600" fontAlgn="base">
              <a:spcBef>
                <a:spcPct val="20000"/>
              </a:spcBef>
              <a:spcAft>
                <a:spcPct val="0"/>
              </a:spcAft>
              <a:buClr>
                <a:schemeClr val="bg2"/>
              </a:buClr>
              <a:buFont typeface="Wingdings" pitchFamily="28" charset="2"/>
              <a:buChar char="§"/>
              <a:defRPr>
                <a:latin typeface="+mn-lt"/>
                <a:ea typeface="+mn-ea"/>
              </a:defRPr>
            </a:lvl7pPr>
            <a:lvl8pPr marL="3429000" indent="-228600" fontAlgn="base">
              <a:spcBef>
                <a:spcPct val="20000"/>
              </a:spcBef>
              <a:spcAft>
                <a:spcPct val="0"/>
              </a:spcAft>
              <a:buClr>
                <a:schemeClr val="bg2"/>
              </a:buClr>
              <a:buFont typeface="Wingdings" pitchFamily="28" charset="2"/>
              <a:buChar char="§"/>
              <a:defRPr>
                <a:latin typeface="+mn-lt"/>
                <a:ea typeface="+mn-ea"/>
              </a:defRPr>
            </a:lvl8pPr>
            <a:lvl9pPr marL="3886200" indent="-228600" fontAlgn="base">
              <a:spcBef>
                <a:spcPct val="20000"/>
              </a:spcBef>
              <a:spcAft>
                <a:spcPct val="0"/>
              </a:spcAft>
              <a:buClr>
                <a:schemeClr val="bg2"/>
              </a:buClr>
              <a:buFont typeface="Wingdings" pitchFamily="28" charset="2"/>
              <a:buChar char="§"/>
              <a:defRPr>
                <a:latin typeface="+mn-lt"/>
                <a:ea typeface="+mn-ea"/>
              </a:defRPr>
            </a:lvl9pPr>
          </a:lstStyle>
          <a:p>
            <a:r>
              <a:rPr lang="en-US" sz="1600" dirty="0" smtClean="0"/>
              <a:t>Trento, Italy kick-off workshop held 10-11 December</a:t>
            </a:r>
          </a:p>
          <a:p>
            <a:pPr lvl="1"/>
            <a:r>
              <a:rPr lang="en-US" sz="1600" dirty="0" smtClean="0"/>
              <a:t>Attended by representatives of local institutions, the Municipality of Trento, other Italian cities and IEEE experts</a:t>
            </a:r>
          </a:p>
          <a:p>
            <a:pPr lvl="1"/>
            <a:r>
              <a:rPr lang="en-US" sz="1600" dirty="0" smtClean="0"/>
              <a:t>Themes included: Big and Open Data, e Government, Health and Well Being, Energy Efficiency, Tourism and Mobility</a:t>
            </a:r>
          </a:p>
          <a:p>
            <a:pPr lvl="1"/>
            <a:r>
              <a:rPr lang="en-US" sz="1600" dirty="0" smtClean="0"/>
              <a:t>The workshop was followed on 12 December by a forum for students from four high schools where Roberto Saracco, IEEE Smart Cities Initiative Champion, spoke about innovation in the urban environment and the future internet</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6534" y="4337053"/>
            <a:ext cx="2032000" cy="1524000"/>
          </a:xfrm>
          <a:prstGeom prst="rect">
            <a:avLst/>
          </a:prstGeom>
          <a:ln>
            <a:solidFill>
              <a:schemeClr val="tx1"/>
            </a:solidFill>
          </a:ln>
        </p:spPr>
      </p:pic>
    </p:spTree>
    <p:extLst>
      <p:ext uri="{BB962C8B-B14F-4D97-AF65-F5344CB8AC3E}">
        <p14:creationId xmlns:p14="http://schemas.microsoft.com/office/powerpoint/2010/main" val="87490438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6713" y="196850"/>
            <a:ext cx="8382000" cy="1030288"/>
          </a:xfrm>
        </p:spPr>
        <p:txBody>
          <a:bodyPr/>
          <a:lstStyle/>
          <a:p>
            <a:r>
              <a:rPr lang="en-US" dirty="0" smtClean="0">
                <a:latin typeface="Verdana" pitchFamily="34" charset="0"/>
                <a:ea typeface="ＭＳ Ｐゴシック" pitchFamily="-84" charset="-128"/>
              </a:rPr>
              <a:t>2014 Smart Cities Project Plan</a:t>
            </a:r>
          </a:p>
        </p:txBody>
      </p:sp>
      <p:sp>
        <p:nvSpPr>
          <p:cNvPr id="21507" name="TextBox 2"/>
          <p:cNvSpPr txBox="1">
            <a:spLocks noChangeArrowheads="1"/>
          </p:cNvSpPr>
          <p:nvPr/>
        </p:nvSpPr>
        <p:spPr bwMode="auto">
          <a:xfrm>
            <a:off x="7440613" y="5853113"/>
            <a:ext cx="1603375" cy="642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endParaRPr lang="en-US" dirty="0"/>
          </a:p>
        </p:txBody>
      </p:sp>
      <p:cxnSp>
        <p:nvCxnSpPr>
          <p:cNvPr id="21508" name="Straight Connector 3"/>
          <p:cNvCxnSpPr>
            <a:cxnSpLocks noChangeShapeType="1"/>
          </p:cNvCxnSpPr>
          <p:nvPr/>
        </p:nvCxnSpPr>
        <p:spPr bwMode="auto">
          <a:xfrm>
            <a:off x="1174750" y="1558925"/>
            <a:ext cx="7534275"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09" name="Straight Connector 7"/>
          <p:cNvCxnSpPr>
            <a:cxnSpLocks noChangeShapeType="1"/>
          </p:cNvCxnSpPr>
          <p:nvPr/>
        </p:nvCxnSpPr>
        <p:spPr bwMode="auto">
          <a:xfrm>
            <a:off x="3027363" y="1430338"/>
            <a:ext cx="0" cy="1365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1510" name="Straight Connector 8"/>
          <p:cNvCxnSpPr>
            <a:cxnSpLocks noChangeShapeType="1"/>
          </p:cNvCxnSpPr>
          <p:nvPr/>
        </p:nvCxnSpPr>
        <p:spPr bwMode="auto">
          <a:xfrm>
            <a:off x="4843463" y="1430338"/>
            <a:ext cx="0" cy="1365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21511" name="Straight Connector 9"/>
          <p:cNvCxnSpPr>
            <a:cxnSpLocks noChangeShapeType="1"/>
          </p:cNvCxnSpPr>
          <p:nvPr/>
        </p:nvCxnSpPr>
        <p:spPr bwMode="auto">
          <a:xfrm>
            <a:off x="6673850" y="1430338"/>
            <a:ext cx="0" cy="1539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1512" name="TextBox 13"/>
          <p:cNvSpPr txBox="1">
            <a:spLocks noChangeArrowheads="1"/>
          </p:cNvSpPr>
          <p:nvPr/>
        </p:nvSpPr>
        <p:spPr bwMode="auto">
          <a:xfrm>
            <a:off x="1944688" y="127000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600" dirty="0"/>
              <a:t>1Q14</a:t>
            </a:r>
          </a:p>
        </p:txBody>
      </p:sp>
      <p:sp>
        <p:nvSpPr>
          <p:cNvPr id="21513" name="TextBox 14"/>
          <p:cNvSpPr txBox="1">
            <a:spLocks noChangeArrowheads="1"/>
          </p:cNvSpPr>
          <p:nvPr/>
        </p:nvSpPr>
        <p:spPr bwMode="auto">
          <a:xfrm>
            <a:off x="3790950" y="126682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600" dirty="0"/>
              <a:t>2Q14</a:t>
            </a:r>
          </a:p>
        </p:txBody>
      </p:sp>
      <p:sp>
        <p:nvSpPr>
          <p:cNvPr id="21514" name="TextBox 15"/>
          <p:cNvSpPr txBox="1">
            <a:spLocks noChangeArrowheads="1"/>
          </p:cNvSpPr>
          <p:nvPr/>
        </p:nvSpPr>
        <p:spPr bwMode="auto">
          <a:xfrm>
            <a:off x="7431088" y="1265238"/>
            <a:ext cx="6873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600" dirty="0"/>
              <a:t>4Q14</a:t>
            </a:r>
          </a:p>
        </p:txBody>
      </p:sp>
      <p:sp>
        <p:nvSpPr>
          <p:cNvPr id="21515" name="TextBox 16"/>
          <p:cNvSpPr txBox="1">
            <a:spLocks noChangeArrowheads="1"/>
          </p:cNvSpPr>
          <p:nvPr/>
        </p:nvSpPr>
        <p:spPr bwMode="auto">
          <a:xfrm>
            <a:off x="5600700" y="1263650"/>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600" dirty="0"/>
              <a:t>3Q14</a:t>
            </a:r>
          </a:p>
        </p:txBody>
      </p:sp>
      <p:sp>
        <p:nvSpPr>
          <p:cNvPr id="21516" name="Rectangle 25"/>
          <p:cNvSpPr>
            <a:spLocks noChangeArrowheads="1"/>
          </p:cNvSpPr>
          <p:nvPr/>
        </p:nvSpPr>
        <p:spPr bwMode="auto">
          <a:xfrm>
            <a:off x="85725" y="1604963"/>
            <a:ext cx="15859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t>Background Tasks</a:t>
            </a:r>
          </a:p>
        </p:txBody>
      </p:sp>
      <p:cxnSp>
        <p:nvCxnSpPr>
          <p:cNvPr id="21517" name="Straight Connector 9"/>
          <p:cNvCxnSpPr>
            <a:cxnSpLocks noChangeShapeType="1"/>
          </p:cNvCxnSpPr>
          <p:nvPr/>
        </p:nvCxnSpPr>
        <p:spPr bwMode="auto">
          <a:xfrm>
            <a:off x="8518525" y="1419225"/>
            <a:ext cx="0" cy="1555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21518" name="Rectangle 28"/>
          <p:cNvSpPr>
            <a:spLocks noChangeArrowheads="1"/>
          </p:cNvSpPr>
          <p:nvPr/>
        </p:nvSpPr>
        <p:spPr bwMode="auto">
          <a:xfrm>
            <a:off x="4305300" y="2466975"/>
            <a:ext cx="965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solidFill>
                  <a:srgbClr val="008A3E"/>
                </a:solidFill>
              </a:rPr>
              <a:t>New Cities Selected</a:t>
            </a:r>
          </a:p>
        </p:txBody>
      </p:sp>
      <p:sp>
        <p:nvSpPr>
          <p:cNvPr id="21519" name="Rectangle 25"/>
          <p:cNvSpPr>
            <a:spLocks noChangeArrowheads="1"/>
          </p:cNvSpPr>
          <p:nvPr/>
        </p:nvSpPr>
        <p:spPr bwMode="auto">
          <a:xfrm>
            <a:off x="85725" y="2800350"/>
            <a:ext cx="15859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t>Guadalajara Pilot</a:t>
            </a:r>
          </a:p>
        </p:txBody>
      </p:sp>
      <p:sp>
        <p:nvSpPr>
          <p:cNvPr id="21520" name="Rectangle 28"/>
          <p:cNvSpPr>
            <a:spLocks noChangeArrowheads="1"/>
          </p:cNvSpPr>
          <p:nvPr/>
        </p:nvSpPr>
        <p:spPr bwMode="auto">
          <a:xfrm>
            <a:off x="550863" y="3275013"/>
            <a:ext cx="9159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solidFill>
                  <a:srgbClr val="008A3E"/>
                </a:solidFill>
              </a:rPr>
              <a:t>Workshop</a:t>
            </a:r>
          </a:p>
        </p:txBody>
      </p:sp>
      <p:sp>
        <p:nvSpPr>
          <p:cNvPr id="21521" name="Rectangle 28"/>
          <p:cNvSpPr>
            <a:spLocks noChangeArrowheads="1"/>
          </p:cNvSpPr>
          <p:nvPr/>
        </p:nvSpPr>
        <p:spPr bwMode="auto">
          <a:xfrm>
            <a:off x="6137595" y="4388918"/>
            <a:ext cx="1035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t>Workshops</a:t>
            </a:r>
          </a:p>
        </p:txBody>
      </p:sp>
      <p:sp>
        <p:nvSpPr>
          <p:cNvPr id="21522" name="Rectangle 25"/>
          <p:cNvSpPr>
            <a:spLocks noChangeArrowheads="1"/>
          </p:cNvSpPr>
          <p:nvPr/>
        </p:nvSpPr>
        <p:spPr bwMode="auto">
          <a:xfrm>
            <a:off x="95250" y="3848100"/>
            <a:ext cx="12493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t>New Cities (2)</a:t>
            </a:r>
          </a:p>
        </p:txBody>
      </p:sp>
      <p:sp>
        <p:nvSpPr>
          <p:cNvPr id="21523" name="Rectangle 28"/>
          <p:cNvSpPr>
            <a:spLocks noChangeArrowheads="1"/>
          </p:cNvSpPr>
          <p:nvPr/>
        </p:nvSpPr>
        <p:spPr bwMode="auto">
          <a:xfrm>
            <a:off x="1968500" y="3275013"/>
            <a:ext cx="1003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solidFill>
                  <a:srgbClr val="008A3E"/>
                </a:solidFill>
              </a:rPr>
              <a:t>Whitepapers</a:t>
            </a:r>
          </a:p>
        </p:txBody>
      </p:sp>
      <p:sp>
        <p:nvSpPr>
          <p:cNvPr id="21524" name="Rectangle 28"/>
          <p:cNvSpPr>
            <a:spLocks noChangeArrowheads="1"/>
          </p:cNvSpPr>
          <p:nvPr/>
        </p:nvSpPr>
        <p:spPr bwMode="auto">
          <a:xfrm>
            <a:off x="1454150" y="2147888"/>
            <a:ext cx="9080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solidFill>
                  <a:srgbClr val="008A3E"/>
                </a:solidFill>
              </a:rPr>
              <a:t>Portal Prototype</a:t>
            </a:r>
          </a:p>
        </p:txBody>
      </p:sp>
      <p:sp>
        <p:nvSpPr>
          <p:cNvPr id="21527" name="Rectangle 28"/>
          <p:cNvSpPr>
            <a:spLocks noChangeArrowheads="1"/>
          </p:cNvSpPr>
          <p:nvPr/>
        </p:nvSpPr>
        <p:spPr bwMode="auto">
          <a:xfrm>
            <a:off x="7856538" y="3275013"/>
            <a:ext cx="9747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solidFill>
                  <a:srgbClr val="008A3E"/>
                </a:solidFill>
              </a:rPr>
              <a:t>MOOCs</a:t>
            </a:r>
          </a:p>
        </p:txBody>
      </p:sp>
      <p:sp>
        <p:nvSpPr>
          <p:cNvPr id="21528" name="Rectangle 28"/>
          <p:cNvSpPr>
            <a:spLocks noChangeArrowheads="1"/>
          </p:cNvSpPr>
          <p:nvPr/>
        </p:nvSpPr>
        <p:spPr bwMode="auto">
          <a:xfrm>
            <a:off x="4114800" y="2032000"/>
            <a:ext cx="12604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solidFill>
                  <a:srgbClr val="008A3E"/>
                </a:solidFill>
              </a:rPr>
              <a:t>Online Technical Community</a:t>
            </a:r>
          </a:p>
        </p:txBody>
      </p:sp>
      <p:sp>
        <p:nvSpPr>
          <p:cNvPr id="21529" name="Rounded Rectangle 71"/>
          <p:cNvSpPr>
            <a:spLocks noChangeArrowheads="1"/>
          </p:cNvSpPr>
          <p:nvPr/>
        </p:nvSpPr>
        <p:spPr bwMode="auto">
          <a:xfrm>
            <a:off x="6677025" y="5529263"/>
            <a:ext cx="1719263" cy="739775"/>
          </a:xfrm>
          <a:prstGeom prst="roundRect">
            <a:avLst>
              <a:gd name="adj" fmla="val 16667"/>
            </a:avLst>
          </a:prstGeom>
          <a:solidFill>
            <a:srgbClr val="FFFF00"/>
          </a:solidFill>
          <a:ln w="9525">
            <a:solidFill>
              <a:schemeClr val="tx1"/>
            </a:solidFill>
            <a:round/>
            <a:headEnd/>
            <a:tailEnd/>
          </a:ln>
        </p:spPr>
        <p:txBody>
          <a:bodyPr/>
          <a:lstStyle/>
          <a:p>
            <a:endParaRPr lang="en-US" dirty="0"/>
          </a:p>
        </p:txBody>
      </p:sp>
      <p:cxnSp>
        <p:nvCxnSpPr>
          <p:cNvPr id="21530" name="Straight Connector 72"/>
          <p:cNvCxnSpPr>
            <a:cxnSpLocks noChangeShapeType="1"/>
          </p:cNvCxnSpPr>
          <p:nvPr/>
        </p:nvCxnSpPr>
        <p:spPr bwMode="auto">
          <a:xfrm>
            <a:off x="6805613" y="5846763"/>
            <a:ext cx="463550" cy="0"/>
          </a:xfrm>
          <a:prstGeom prst="line">
            <a:avLst/>
          </a:prstGeom>
          <a:noFill/>
          <a:ln w="127000">
            <a:solidFill>
              <a:srgbClr val="00B050"/>
            </a:solidFill>
            <a:round/>
            <a:headEnd/>
            <a:tailEnd/>
          </a:ln>
          <a:extLst>
            <a:ext uri="{909E8E84-426E-40dd-AFC4-6F175D3DCCD1}">
              <a14:hiddenFill xmlns:a14="http://schemas.microsoft.com/office/drawing/2010/main">
                <a:noFill/>
              </a14:hiddenFill>
            </a:ext>
          </a:extLst>
        </p:spPr>
      </p:cxnSp>
      <p:sp>
        <p:nvSpPr>
          <p:cNvPr id="21531" name="TextBox 73"/>
          <p:cNvSpPr txBox="1">
            <a:spLocks noChangeArrowheads="1"/>
          </p:cNvSpPr>
          <p:nvPr/>
        </p:nvSpPr>
        <p:spPr bwMode="auto">
          <a:xfrm>
            <a:off x="7224713" y="5529263"/>
            <a:ext cx="11715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r>
              <a:rPr lang="en-US" sz="1800" dirty="0"/>
              <a:t>Progress </a:t>
            </a:r>
          </a:p>
          <a:p>
            <a:r>
              <a:rPr lang="en-US" sz="1800" dirty="0"/>
              <a:t>Bar</a:t>
            </a:r>
          </a:p>
        </p:txBody>
      </p:sp>
      <p:cxnSp>
        <p:nvCxnSpPr>
          <p:cNvPr id="21532" name="Straight Connector 55"/>
          <p:cNvCxnSpPr>
            <a:cxnSpLocks noChangeShapeType="1"/>
          </p:cNvCxnSpPr>
          <p:nvPr/>
        </p:nvCxnSpPr>
        <p:spPr bwMode="auto">
          <a:xfrm>
            <a:off x="1163638" y="1990725"/>
            <a:ext cx="7354887" cy="0"/>
          </a:xfrm>
          <a:prstGeom prst="line">
            <a:avLst/>
          </a:prstGeom>
          <a:noFill/>
          <a:ln w="127000">
            <a:solidFill>
              <a:srgbClr val="00B050"/>
            </a:solidFill>
            <a:round/>
            <a:headEnd/>
            <a:tailEnd/>
          </a:ln>
          <a:extLst>
            <a:ext uri="{909E8E84-426E-40dd-AFC4-6F175D3DCCD1}">
              <a14:hiddenFill xmlns:a14="http://schemas.microsoft.com/office/drawing/2010/main">
                <a:noFill/>
              </a14:hiddenFill>
            </a:ext>
          </a:extLst>
        </p:spPr>
      </p:cxnSp>
      <p:cxnSp>
        <p:nvCxnSpPr>
          <p:cNvPr id="21533" name="Straight Connector 55"/>
          <p:cNvCxnSpPr>
            <a:cxnSpLocks noChangeShapeType="1"/>
          </p:cNvCxnSpPr>
          <p:nvPr/>
        </p:nvCxnSpPr>
        <p:spPr bwMode="auto">
          <a:xfrm>
            <a:off x="1165225" y="3160713"/>
            <a:ext cx="7353300" cy="0"/>
          </a:xfrm>
          <a:prstGeom prst="line">
            <a:avLst/>
          </a:prstGeom>
          <a:noFill/>
          <a:ln w="127000">
            <a:solidFill>
              <a:srgbClr val="00B050"/>
            </a:solidFill>
            <a:round/>
            <a:headEnd/>
            <a:tailEnd/>
          </a:ln>
          <a:extLst>
            <a:ext uri="{909E8E84-426E-40dd-AFC4-6F175D3DCCD1}">
              <a14:hiddenFill xmlns:a14="http://schemas.microsoft.com/office/drawing/2010/main">
                <a:noFill/>
              </a14:hiddenFill>
            </a:ext>
          </a:extLst>
        </p:spPr>
      </p:cxnSp>
      <p:cxnSp>
        <p:nvCxnSpPr>
          <p:cNvPr id="21534" name="Straight Connector 55"/>
          <p:cNvCxnSpPr>
            <a:cxnSpLocks noChangeShapeType="1"/>
          </p:cNvCxnSpPr>
          <p:nvPr/>
        </p:nvCxnSpPr>
        <p:spPr bwMode="auto">
          <a:xfrm>
            <a:off x="1174750" y="4205288"/>
            <a:ext cx="7343775" cy="0"/>
          </a:xfrm>
          <a:prstGeom prst="line">
            <a:avLst/>
          </a:prstGeom>
          <a:noFill/>
          <a:ln w="127000">
            <a:solidFill>
              <a:srgbClr val="00B050"/>
            </a:solidFill>
            <a:round/>
            <a:headEnd/>
            <a:tailEnd/>
          </a:ln>
          <a:extLst>
            <a:ext uri="{909E8E84-426E-40dd-AFC4-6F175D3DCCD1}">
              <a14:hiddenFill xmlns:a14="http://schemas.microsoft.com/office/drawing/2010/main">
                <a:noFill/>
              </a14:hiddenFill>
            </a:ext>
          </a:extLst>
        </p:spPr>
      </p:cxnSp>
      <p:sp>
        <p:nvSpPr>
          <p:cNvPr id="21536" name="Rectangle 28"/>
          <p:cNvSpPr>
            <a:spLocks noChangeArrowheads="1"/>
          </p:cNvSpPr>
          <p:nvPr/>
        </p:nvSpPr>
        <p:spPr bwMode="auto">
          <a:xfrm>
            <a:off x="7842570" y="4388918"/>
            <a:ext cx="1035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dirty="0"/>
              <a:t>Workshops</a:t>
            </a:r>
          </a:p>
        </p:txBody>
      </p:sp>
      <p:cxnSp>
        <p:nvCxnSpPr>
          <p:cNvPr id="21537" name="Straight Arrow Connector 2"/>
          <p:cNvCxnSpPr>
            <a:cxnSpLocks noChangeShapeType="1"/>
          </p:cNvCxnSpPr>
          <p:nvPr/>
        </p:nvCxnSpPr>
        <p:spPr bwMode="auto">
          <a:xfrm>
            <a:off x="7067870" y="4520681"/>
            <a:ext cx="844550"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1538" name="TextBox 78"/>
          <p:cNvSpPr txBox="1">
            <a:spLocks noChangeArrowheads="1"/>
          </p:cNvSpPr>
          <p:nvPr/>
        </p:nvSpPr>
        <p:spPr bwMode="auto">
          <a:xfrm>
            <a:off x="5854969" y="4650856"/>
            <a:ext cx="35131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84" charset="-128"/>
              </a:defRPr>
            </a:lvl1pPr>
            <a:lvl2pPr marL="742950" indent="-285750">
              <a:defRPr sz="2400">
                <a:solidFill>
                  <a:schemeClr val="tx1"/>
                </a:solidFill>
                <a:latin typeface="Arial" pitchFamily="34" charset="0"/>
                <a:ea typeface="ＭＳ Ｐゴシック" pitchFamily="-84" charset="-128"/>
              </a:defRPr>
            </a:lvl2pPr>
            <a:lvl3pPr marL="1143000" indent="-228600">
              <a:defRPr sz="2400">
                <a:solidFill>
                  <a:schemeClr val="tx1"/>
                </a:solidFill>
                <a:latin typeface="Arial" pitchFamily="34" charset="0"/>
                <a:ea typeface="ＭＳ Ｐゴシック" pitchFamily="-84" charset="-128"/>
              </a:defRPr>
            </a:lvl3pPr>
            <a:lvl4pPr marL="1600200" indent="-228600">
              <a:defRPr sz="2400">
                <a:solidFill>
                  <a:schemeClr val="tx1"/>
                </a:solidFill>
                <a:latin typeface="Arial" pitchFamily="34" charset="0"/>
                <a:ea typeface="ＭＳ Ｐゴシック" pitchFamily="-84" charset="-128"/>
              </a:defRPr>
            </a:lvl4pPr>
            <a:lvl5pPr marL="2057400" indent="-228600">
              <a:defRPr sz="2400">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r>
              <a:rPr lang="en-US" sz="900" b="1" dirty="0">
                <a:solidFill>
                  <a:schemeClr val="tx2"/>
                </a:solidFill>
              </a:rPr>
              <a:t>Generic timeline for follow-on cities is defined below</a:t>
            </a:r>
          </a:p>
        </p:txBody>
      </p:sp>
      <p:sp>
        <p:nvSpPr>
          <p:cNvPr id="56" name="TextBox 55"/>
          <p:cNvSpPr txBox="1"/>
          <p:nvPr/>
        </p:nvSpPr>
        <p:spPr bwMode="auto">
          <a:xfrm>
            <a:off x="776288" y="4514850"/>
            <a:ext cx="8162925" cy="1927225"/>
          </a:xfrm>
          <a:prstGeom prst="rect">
            <a:avLst/>
          </a:prstGeom>
          <a:noFill/>
        </p:spPr>
        <p:txBody>
          <a:bodyPr>
            <a:spAutoFit/>
          </a:bodyPr>
          <a:lstStyle/>
          <a:p>
            <a:pPr>
              <a:defRPr/>
            </a:pPr>
            <a:r>
              <a:rPr lang="en-US" sz="1400" u="sng" dirty="0">
                <a:latin typeface="Arial" charset="0"/>
                <a:ea typeface="ＭＳ Ｐゴシック" pitchFamily="-103" charset="-128"/>
              </a:rPr>
              <a:t>Generic Timeline: </a:t>
            </a:r>
          </a:p>
          <a:p>
            <a:pPr marL="174625" indent="-174625">
              <a:buFont typeface="Arial" pitchFamily="34" charset="0"/>
              <a:buChar char="•"/>
              <a:defRPr/>
            </a:pPr>
            <a:r>
              <a:rPr lang="en-US" sz="1400" dirty="0">
                <a:latin typeface="Arial" charset="0"/>
                <a:ea typeface="ＭＳ Ｐゴシック" pitchFamily="-103" charset="-128"/>
              </a:rPr>
              <a:t>Workshop</a:t>
            </a:r>
          </a:p>
          <a:p>
            <a:pPr marL="174625" indent="-174625">
              <a:buFont typeface="Arial" pitchFamily="34" charset="0"/>
              <a:buChar char="•"/>
              <a:defRPr/>
            </a:pPr>
            <a:r>
              <a:rPr lang="en-US" sz="1400" dirty="0">
                <a:latin typeface="Arial" charset="0"/>
                <a:ea typeface="ＭＳ Ｐゴシック" pitchFamily="-103" charset="-128"/>
              </a:rPr>
              <a:t>Whitepapers: +1Q</a:t>
            </a:r>
          </a:p>
          <a:p>
            <a:pPr marL="174625" indent="-174625">
              <a:buFont typeface="Arial" pitchFamily="34" charset="0"/>
              <a:buChar char="•"/>
              <a:defRPr/>
            </a:pPr>
            <a:r>
              <a:rPr lang="en-US" sz="1400" dirty="0">
                <a:latin typeface="Arial" charset="0"/>
                <a:ea typeface="ＭＳ Ｐゴシック" pitchFamily="-103" charset="-128"/>
              </a:rPr>
              <a:t>MOOCs (Part 1): +4Q</a:t>
            </a:r>
          </a:p>
          <a:p>
            <a:pPr marL="174625" indent="-174625">
              <a:buFont typeface="Arial" pitchFamily="34" charset="0"/>
              <a:buChar char="•"/>
              <a:defRPr/>
            </a:pPr>
            <a:r>
              <a:rPr lang="en-US" sz="1400" dirty="0">
                <a:latin typeface="Arial" charset="0"/>
                <a:ea typeface="ＭＳ Ｐゴシック" pitchFamily="-103" charset="-128"/>
              </a:rPr>
              <a:t>University Course Development: + 5Q</a:t>
            </a:r>
          </a:p>
          <a:p>
            <a:pPr marL="174625" indent="-174625">
              <a:buFont typeface="Arial" pitchFamily="34" charset="0"/>
              <a:buChar char="•"/>
              <a:defRPr/>
            </a:pPr>
            <a:r>
              <a:rPr lang="en-US" sz="1400" dirty="0">
                <a:latin typeface="Arial" charset="0"/>
                <a:ea typeface="ＭＳ Ｐゴシック" pitchFamily="-103" charset="-128"/>
              </a:rPr>
              <a:t>Masters Theses (supported students): +6Q</a:t>
            </a:r>
          </a:p>
          <a:p>
            <a:pPr marL="174625" indent="-174625">
              <a:buFont typeface="Arial" pitchFamily="34" charset="0"/>
              <a:buChar char="•"/>
              <a:defRPr/>
            </a:pPr>
            <a:r>
              <a:rPr lang="en-US" sz="1400" dirty="0">
                <a:latin typeface="Arial" charset="0"/>
                <a:ea typeface="ＭＳ Ｐゴシック" pitchFamily="-103" charset="-128"/>
              </a:rPr>
              <a:t>MOOCs (Part 2): +7Q</a:t>
            </a:r>
          </a:p>
          <a:p>
            <a:pPr marL="174625" indent="-174625">
              <a:buFont typeface="Arial" pitchFamily="34" charset="0"/>
              <a:buChar char="•"/>
              <a:defRPr/>
            </a:pPr>
            <a:r>
              <a:rPr lang="en-US" sz="1400" dirty="0">
                <a:latin typeface="Arial" charset="0"/>
                <a:ea typeface="ＭＳ Ｐゴシック" pitchFamily="-103" charset="-128"/>
              </a:rPr>
              <a:t>Conference: +8Q</a:t>
            </a:r>
          </a:p>
          <a:p>
            <a:pPr marL="174625" indent="-174625">
              <a:buFont typeface="Arial" pitchFamily="34" charset="0"/>
              <a:buChar char="•"/>
              <a:defRPr/>
            </a:pPr>
            <a:r>
              <a:rPr lang="en-US" sz="1400" dirty="0">
                <a:latin typeface="Arial" charset="0"/>
                <a:ea typeface="ＭＳ Ｐゴシック" pitchFamily="-103" charset="-128"/>
              </a:rPr>
              <a:t>PhD Dissertations (supported students): +10Q</a:t>
            </a:r>
          </a:p>
        </p:txBody>
      </p:sp>
      <p:sp>
        <p:nvSpPr>
          <p:cNvPr id="36"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chemeClr val="bg1"/>
                </a:solidFill>
              </a:rPr>
              <a:pPr>
                <a:defRPr/>
              </a:pPr>
              <a:t>24</a:t>
            </a:fld>
            <a:endParaRPr lang="en-US" sz="1100" dirty="0">
              <a:solidFill>
                <a:schemeClr val="bg1"/>
              </a:solidFill>
            </a:endParaRPr>
          </a:p>
        </p:txBody>
      </p:sp>
      <p:sp>
        <p:nvSpPr>
          <p:cNvPr id="37"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chemeClr val="bg1"/>
                </a:solidFill>
              </a:rPr>
              <a:pPr>
                <a:defRPr/>
              </a:pPr>
              <a:t>1/16/15</a:t>
            </a:fld>
            <a:endParaRPr lang="en-US" sz="1100" dirty="0">
              <a:solidFill>
                <a:schemeClr val="bg1"/>
              </a:solidFill>
            </a:endParaRPr>
          </a:p>
        </p:txBody>
      </p:sp>
    </p:spTree>
    <p:extLst>
      <p:ext uri="{BB962C8B-B14F-4D97-AF65-F5344CB8AC3E}">
        <p14:creationId xmlns:p14="http://schemas.microsoft.com/office/powerpoint/2010/main" val="21287353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34" charset="-128"/>
              </a:rPr>
              <a:t>Software Defined Networks (SDN)</a:t>
            </a:r>
          </a:p>
        </p:txBody>
      </p:sp>
      <p:sp>
        <p:nvSpPr>
          <p:cNvPr id="3" name="Content Placeholder 2"/>
          <p:cNvSpPr>
            <a:spLocks noGrp="1"/>
          </p:cNvSpPr>
          <p:nvPr>
            <p:ph sz="half" idx="11"/>
          </p:nvPr>
        </p:nvSpPr>
        <p:spPr>
          <a:xfrm>
            <a:off x="164276" y="1308749"/>
            <a:ext cx="7198425" cy="5162392"/>
          </a:xfrm>
        </p:spPr>
        <p:txBody>
          <a:bodyPr/>
          <a:lstStyle/>
          <a:p>
            <a:pPr marL="114300" indent="-114300" defTabSz="457200">
              <a:spcBef>
                <a:spcPct val="20000"/>
              </a:spcBef>
              <a:buFont typeface="Arial" pitchFamily="34" charset="0"/>
              <a:buChar char="•"/>
              <a:defRPr/>
            </a:pPr>
            <a:r>
              <a:rPr lang="en-US" altLang="en-US" sz="1600" b="1" dirty="0"/>
              <a:t>SDN Working Group Formation</a:t>
            </a:r>
          </a:p>
          <a:p>
            <a:pPr marL="365760" lvl="1" indent="-114300" algn="just" defTabSz="457200">
              <a:spcBef>
                <a:spcPct val="20000"/>
              </a:spcBef>
              <a:buFontTx/>
              <a:buChar char="•"/>
              <a:defRPr/>
            </a:pPr>
            <a:r>
              <a:rPr lang="en-US" altLang="en-US" sz="1200" dirty="0" smtClean="0"/>
              <a:t>Committee chairs appointed and members formation completed</a:t>
            </a:r>
          </a:p>
          <a:p>
            <a:pPr marL="594360" lvl="2" indent="-114300" algn="just" defTabSz="457200">
              <a:spcBef>
                <a:spcPct val="20000"/>
              </a:spcBef>
              <a:buFontTx/>
              <a:buChar char="•"/>
              <a:defRPr/>
            </a:pPr>
            <a:r>
              <a:rPr lang="en-US" altLang="en-US" sz="1200" dirty="0" smtClean="0"/>
              <a:t>All sub-committees chair/Co-chair in operation</a:t>
            </a:r>
          </a:p>
          <a:p>
            <a:pPr marL="114300" indent="-114300" defTabSz="457200">
              <a:spcBef>
                <a:spcPct val="20000"/>
              </a:spcBef>
              <a:buFont typeface="Arial" pitchFamily="34" charset="0"/>
              <a:buChar char="•"/>
              <a:defRPr/>
            </a:pPr>
            <a:r>
              <a:rPr lang="en-US" sz="1600" b="1" dirty="0" smtClean="0"/>
              <a:t>SDN4FNS Nov 2013 Trento workshop Whitepaper</a:t>
            </a:r>
            <a:endParaRPr lang="en-US" sz="1800" dirty="0" smtClean="0">
              <a:latin typeface="Verdana" pitchFamily="34" charset="0"/>
            </a:endParaRPr>
          </a:p>
          <a:p>
            <a:pPr marL="365760" lvl="1" indent="-114300" defTabSz="457200">
              <a:spcBef>
                <a:spcPct val="20000"/>
              </a:spcBef>
              <a:buFont typeface="Arial" pitchFamily="34" charset="0"/>
              <a:buChar char="•"/>
              <a:defRPr/>
            </a:pPr>
            <a:r>
              <a:rPr lang="en-US" sz="1200" dirty="0" smtClean="0"/>
              <a:t>Whitepaper was published in Feb, 2014 with greater than 1000 downloads</a:t>
            </a:r>
          </a:p>
          <a:p>
            <a:pPr marL="114300" indent="-114300" defTabSz="457200">
              <a:spcBef>
                <a:spcPct val="20000"/>
              </a:spcBef>
              <a:buFont typeface="Arial" pitchFamily="34" charset="0"/>
              <a:buChar char="•"/>
              <a:defRPr/>
            </a:pPr>
            <a:r>
              <a:rPr lang="en-US" sz="1600" b="1" dirty="0" smtClean="0"/>
              <a:t>Conferences and Events</a:t>
            </a:r>
          </a:p>
          <a:p>
            <a:pPr marL="365760" lvl="1" indent="-114300" defTabSz="457200">
              <a:spcBef>
                <a:spcPct val="20000"/>
              </a:spcBef>
              <a:buFont typeface="Arial" pitchFamily="34" charset="0"/>
              <a:buChar char="•"/>
              <a:defRPr/>
            </a:pPr>
            <a:r>
              <a:rPr lang="en-US" sz="1200" dirty="0" smtClean="0"/>
              <a:t>NetSoft logo created</a:t>
            </a:r>
          </a:p>
          <a:p>
            <a:pPr marL="365760" lvl="1" indent="-114300" defTabSz="457200">
              <a:spcBef>
                <a:spcPct val="20000"/>
              </a:spcBef>
              <a:buFont typeface="Arial" pitchFamily="34" charset="0"/>
              <a:buChar char="•"/>
              <a:defRPr/>
            </a:pPr>
            <a:r>
              <a:rPr lang="en-US" sz="1200" dirty="0" smtClean="0"/>
              <a:t>SPS changes from technical co-sponsor to financial co-sponsor</a:t>
            </a:r>
          </a:p>
          <a:p>
            <a:pPr marL="365760" lvl="1" indent="-114300" defTabSz="457200">
              <a:spcBef>
                <a:spcPct val="20000"/>
              </a:spcBef>
              <a:buFont typeface="Arial" pitchFamily="34" charset="0"/>
              <a:buChar char="•"/>
              <a:defRPr/>
            </a:pPr>
            <a:r>
              <a:rPr lang="en-US" sz="1200" dirty="0" smtClean="0"/>
              <a:t>NetSoft 2015 Conference Organizing committee completed;  Planning continues.</a:t>
            </a:r>
          </a:p>
          <a:p>
            <a:pPr marL="114300" indent="-114300" defTabSz="457200">
              <a:spcBef>
                <a:spcPct val="20000"/>
              </a:spcBef>
              <a:buFont typeface="Arial" pitchFamily="34" charset="0"/>
              <a:buChar char="•"/>
              <a:defRPr/>
            </a:pPr>
            <a:r>
              <a:rPr lang="en-US" sz="1600" b="1" dirty="0" smtClean="0"/>
              <a:t>Standards</a:t>
            </a:r>
          </a:p>
          <a:p>
            <a:pPr marL="365760" lvl="1" indent="-114300" defTabSz="457200">
              <a:spcBef>
                <a:spcPct val="20000"/>
              </a:spcBef>
              <a:buFont typeface="Arial" pitchFamily="34" charset="0"/>
              <a:buChar char="•"/>
              <a:defRPr/>
            </a:pPr>
            <a:r>
              <a:rPr lang="en-US" sz="1200" dirty="0" smtClean="0"/>
              <a:t>2 study groups (continues)</a:t>
            </a:r>
          </a:p>
          <a:p>
            <a:pPr marL="594360" lvl="2" indent="-114300" defTabSz="457200">
              <a:spcBef>
                <a:spcPct val="20000"/>
              </a:spcBef>
              <a:buFont typeface="Arial" pitchFamily="34" charset="0"/>
              <a:buChar char="•"/>
              <a:defRPr/>
            </a:pPr>
            <a:r>
              <a:rPr lang="en-US" sz="1200" dirty="0" smtClean="0"/>
              <a:t>Security, Reliability and Performance study group</a:t>
            </a:r>
          </a:p>
          <a:p>
            <a:pPr marL="594360" lvl="2" indent="-114300" defTabSz="457200">
              <a:spcBef>
                <a:spcPct val="20000"/>
              </a:spcBef>
              <a:buFont typeface="Arial" pitchFamily="34" charset="0"/>
              <a:buChar char="•"/>
              <a:defRPr/>
            </a:pPr>
            <a:r>
              <a:rPr lang="en-US" sz="1200" dirty="0" smtClean="0"/>
              <a:t>2</a:t>
            </a:r>
            <a:r>
              <a:rPr lang="en-US" sz="1200" baseline="30000" dirty="0" smtClean="0"/>
              <a:t>nd</a:t>
            </a:r>
            <a:r>
              <a:rPr lang="en-US" sz="1200" dirty="0" smtClean="0"/>
              <a:t> study group formed under NGSON project</a:t>
            </a:r>
          </a:p>
          <a:p>
            <a:pPr marL="365760" lvl="1" indent="-114300" defTabSz="457200">
              <a:spcBef>
                <a:spcPct val="20000"/>
              </a:spcBef>
              <a:buFont typeface="Arial" pitchFamily="34" charset="0"/>
              <a:buChar char="•"/>
              <a:defRPr/>
            </a:pPr>
            <a:r>
              <a:rPr lang="en-US" sz="1200" dirty="0" smtClean="0"/>
              <a:t>2 research groups (continues)</a:t>
            </a:r>
          </a:p>
          <a:p>
            <a:pPr marL="594360" lvl="2" indent="-114300" defTabSz="457200">
              <a:spcBef>
                <a:spcPct val="20000"/>
              </a:spcBef>
              <a:buFont typeface="Arial" pitchFamily="34" charset="0"/>
              <a:buChar char="•"/>
              <a:defRPr/>
            </a:pPr>
            <a:r>
              <a:rPr lang="en-US" sz="1200" dirty="0" smtClean="0"/>
              <a:t>Software Defined and Virtualized Wireless Access</a:t>
            </a:r>
          </a:p>
          <a:p>
            <a:pPr marL="594360" lvl="2" indent="-114300" defTabSz="457200">
              <a:spcBef>
                <a:spcPct val="20000"/>
              </a:spcBef>
              <a:buFont typeface="Arial" pitchFamily="34" charset="0"/>
              <a:buChar char="•"/>
              <a:defRPr/>
            </a:pPr>
            <a:r>
              <a:rPr lang="en-US" sz="1200" dirty="0" smtClean="0"/>
              <a:t>Structured Abstraction</a:t>
            </a:r>
          </a:p>
          <a:p>
            <a:pPr marL="114300" indent="-114300" defTabSz="457200">
              <a:spcBef>
                <a:spcPct val="20000"/>
              </a:spcBef>
              <a:buFont typeface="Arial" pitchFamily="34" charset="0"/>
              <a:buChar char="•"/>
              <a:defRPr/>
            </a:pPr>
            <a:r>
              <a:rPr lang="en-US" sz="1600" b="1" dirty="0" smtClean="0"/>
              <a:t>Publication</a:t>
            </a:r>
          </a:p>
          <a:p>
            <a:pPr marL="365760" lvl="1" indent="-114300" defTabSz="457200">
              <a:spcBef>
                <a:spcPct val="20000"/>
              </a:spcBef>
              <a:buFont typeface="Arial" pitchFamily="34" charset="0"/>
              <a:buChar char="•"/>
              <a:defRPr/>
            </a:pPr>
            <a:r>
              <a:rPr lang="en-US" sz="1200" dirty="0" smtClean="0"/>
              <a:t>IEEE Institute published December special edition on SDN</a:t>
            </a:r>
          </a:p>
          <a:p>
            <a:pPr marL="365760" lvl="1" indent="-114300" defTabSz="457200">
              <a:spcBef>
                <a:spcPct val="20000"/>
              </a:spcBef>
              <a:buFont typeface="Arial" pitchFamily="34" charset="0"/>
              <a:buChar char="•"/>
              <a:defRPr/>
            </a:pPr>
            <a:r>
              <a:rPr lang="en-US" sz="1200" dirty="0" smtClean="0"/>
              <a:t>Antonio wrote an article on 5G Meets Cloud Robotics to be published on Network Computing magazine.</a:t>
            </a:r>
          </a:p>
        </p:txBody>
      </p:sp>
      <p:sp>
        <p:nvSpPr>
          <p:cNvPr id="7"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rgbClr val="FFFFFF"/>
                </a:solidFill>
              </a:rPr>
              <a:pPr>
                <a:defRPr/>
              </a:pPr>
              <a:t>25</a:t>
            </a:fld>
            <a:endParaRPr lang="en-US" sz="1100" dirty="0">
              <a:solidFill>
                <a:srgbClr val="FFFFFF"/>
              </a:solidFill>
            </a:endParaRPr>
          </a:p>
        </p:txBody>
      </p:sp>
      <p:sp>
        <p:nvSpPr>
          <p:cNvPr id="8"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rgbClr val="FFFFFF"/>
                </a:solidFill>
              </a:rPr>
              <a:pPr>
                <a:defRPr/>
              </a:pPr>
              <a:t>1/16/15</a:t>
            </a:fld>
            <a:endParaRPr lang="en-US" sz="1100" dirty="0">
              <a:solidFill>
                <a:srgbClr val="FFFFFF"/>
              </a:solidFill>
            </a:endParaRPr>
          </a:p>
        </p:txBody>
      </p:sp>
      <p:pic>
        <p:nvPicPr>
          <p:cNvPr id="1026" name="Picture 2" descr="C:\Users\bobbywon\Desktop\Files\SDN\SDN Initiative\Publicity Committee\LoGo\NetSoft Logo\Color\Full Color\IEE-14-TA-208-NetSoft_Logo_CMYK_F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775" y="2581705"/>
            <a:ext cx="1654457" cy="54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0459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37"/>
          <p:cNvSpPr>
            <a:spLocks noChangeArrowheads="1"/>
          </p:cNvSpPr>
          <p:nvPr/>
        </p:nvSpPr>
        <p:spPr bwMode="auto">
          <a:xfrm>
            <a:off x="5128625" y="5567754"/>
            <a:ext cx="1697992" cy="261610"/>
          </a:xfrm>
          <a:prstGeom prst="rect">
            <a:avLst/>
          </a:prstGeom>
          <a:solidFill>
            <a:srgbClr val="FF0000"/>
          </a:solidFill>
          <a:ln>
            <a:noFill/>
          </a:ln>
          <a:extLst/>
        </p:spPr>
        <p:txBody>
          <a:bodyPr wrap="square">
            <a:spAutoFit/>
          </a:bodyPr>
          <a:lstStyle/>
          <a:p>
            <a:pPr>
              <a:buFont typeface="Arial" pitchFamily="34" charset="0"/>
              <a:buChar char="•"/>
            </a:pPr>
            <a:r>
              <a:rPr lang="en-US" sz="1100" dirty="0" smtClean="0">
                <a:solidFill>
                  <a:srgbClr val="000000"/>
                </a:solidFill>
              </a:rPr>
              <a:t>NIC phase 2 proposal</a:t>
            </a:r>
          </a:p>
        </p:txBody>
      </p:sp>
      <p:sp>
        <p:nvSpPr>
          <p:cNvPr id="48130" name="Title 1"/>
          <p:cNvSpPr>
            <a:spLocks noGrp="1"/>
          </p:cNvSpPr>
          <p:nvPr>
            <p:ph type="title"/>
          </p:nvPr>
        </p:nvSpPr>
        <p:spPr>
          <a:xfrm>
            <a:off x="160338" y="160338"/>
            <a:ext cx="9502775" cy="1125537"/>
          </a:xfrm>
        </p:spPr>
        <p:txBody>
          <a:bodyPr/>
          <a:lstStyle/>
          <a:p>
            <a:r>
              <a:rPr lang="en-US" altLang="en-US" sz="2400" dirty="0" smtClean="0">
                <a:latin typeface="Verdana" pitchFamily="34" charset="0"/>
                <a:ea typeface="ＭＳ Ｐゴシック" pitchFamily="34" charset="-128"/>
              </a:rPr>
              <a:t>2014 SDN Project Plan - Milestones and Roadmap</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9100" y="15541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5398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9" name="Straight Connector 8"/>
          <p:cNvCxnSpPr/>
          <p:nvPr/>
        </p:nvCxnSpPr>
        <p:spPr bwMode="auto">
          <a:xfrm flipH="1">
            <a:off x="1925638" y="152241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48136" name="Straight Connector 3"/>
          <p:cNvCxnSpPr>
            <a:cxnSpLocks noChangeShapeType="1"/>
          </p:cNvCxnSpPr>
          <p:nvPr/>
        </p:nvCxnSpPr>
        <p:spPr bwMode="auto">
          <a:xfrm>
            <a:off x="246063" y="1119188"/>
            <a:ext cx="8897937" cy="7937"/>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137" name="Straight Connector 7"/>
          <p:cNvCxnSpPr>
            <a:cxnSpLocks noChangeShapeType="1"/>
          </p:cNvCxnSpPr>
          <p:nvPr/>
        </p:nvCxnSpPr>
        <p:spPr bwMode="auto">
          <a:xfrm>
            <a:off x="1981200" y="113347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8138" name="Straight Connector 8"/>
          <p:cNvCxnSpPr>
            <a:cxnSpLocks noChangeShapeType="1"/>
          </p:cNvCxnSpPr>
          <p:nvPr/>
        </p:nvCxnSpPr>
        <p:spPr bwMode="auto">
          <a:xfrm>
            <a:off x="3733800" y="114300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8139" name="Straight Connector 9"/>
          <p:cNvCxnSpPr>
            <a:cxnSpLocks noChangeShapeType="1"/>
          </p:cNvCxnSpPr>
          <p:nvPr/>
        </p:nvCxnSpPr>
        <p:spPr bwMode="auto">
          <a:xfrm>
            <a:off x="5562600" y="113665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8140" name="Straight Connector 10"/>
          <p:cNvCxnSpPr>
            <a:cxnSpLocks noChangeShapeType="1"/>
          </p:cNvCxnSpPr>
          <p:nvPr/>
        </p:nvCxnSpPr>
        <p:spPr bwMode="auto">
          <a:xfrm>
            <a:off x="7366000" y="1139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48141" name="TextBox 15"/>
          <p:cNvSpPr txBox="1">
            <a:spLocks noChangeArrowheads="1"/>
          </p:cNvSpPr>
          <p:nvPr/>
        </p:nvSpPr>
        <p:spPr bwMode="auto">
          <a:xfrm>
            <a:off x="6183313" y="804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4Q14</a:t>
            </a:r>
          </a:p>
        </p:txBody>
      </p:sp>
      <p:sp>
        <p:nvSpPr>
          <p:cNvPr id="48142" name="TextBox 16"/>
          <p:cNvSpPr txBox="1">
            <a:spLocks noChangeArrowheads="1"/>
          </p:cNvSpPr>
          <p:nvPr/>
        </p:nvSpPr>
        <p:spPr bwMode="auto">
          <a:xfrm>
            <a:off x="4352925" y="8032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3Q14</a:t>
            </a:r>
          </a:p>
        </p:txBody>
      </p:sp>
      <p:sp>
        <p:nvSpPr>
          <p:cNvPr id="48143" name="TextBox 17"/>
          <p:cNvSpPr txBox="1">
            <a:spLocks noChangeArrowheads="1"/>
          </p:cNvSpPr>
          <p:nvPr/>
        </p:nvSpPr>
        <p:spPr bwMode="auto">
          <a:xfrm>
            <a:off x="7875588" y="819150"/>
            <a:ext cx="639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2015</a:t>
            </a:r>
          </a:p>
        </p:txBody>
      </p:sp>
      <p:sp>
        <p:nvSpPr>
          <p:cNvPr id="48144" name="Rectangle 25"/>
          <p:cNvSpPr>
            <a:spLocks noChangeArrowheads="1"/>
          </p:cNvSpPr>
          <p:nvPr/>
        </p:nvSpPr>
        <p:spPr bwMode="auto">
          <a:xfrm>
            <a:off x="144463" y="1590675"/>
            <a:ext cx="275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smtClean="0">
                <a:solidFill>
                  <a:srgbClr val="000000"/>
                </a:solidFill>
              </a:rPr>
              <a:t>Conferences </a:t>
            </a:r>
            <a:endParaRPr lang="en-US" altLang="en-US" sz="1500" dirty="0" smtClean="0">
              <a:solidFill>
                <a:srgbClr val="000000"/>
              </a:solidFill>
            </a:endParaRPr>
          </a:p>
        </p:txBody>
      </p:sp>
      <p:sp>
        <p:nvSpPr>
          <p:cNvPr id="48145" name="Rectangle 28"/>
          <p:cNvSpPr>
            <a:spLocks noChangeArrowheads="1"/>
          </p:cNvSpPr>
          <p:nvPr/>
        </p:nvSpPr>
        <p:spPr bwMode="auto">
          <a:xfrm>
            <a:off x="1447800" y="1550313"/>
            <a:ext cx="1699303" cy="430887"/>
          </a:xfrm>
          <a:prstGeom prst="rect">
            <a:avLst/>
          </a:prstGeom>
          <a:solidFill>
            <a:srgbClr val="92D050"/>
          </a:solidFill>
          <a:ln>
            <a:noFill/>
          </a:ln>
          <a:extLst/>
        </p:spPr>
        <p:txBody>
          <a:bodyPr wrap="square">
            <a:spAutoFit/>
          </a:bodyPr>
          <a:lstStyle/>
          <a:p>
            <a:pPr marL="171450" indent="-171450">
              <a:buFont typeface="Arial" panose="020B0604020202020204" pitchFamily="34" charset="0"/>
              <a:buChar char="•"/>
            </a:pPr>
            <a:r>
              <a:rPr lang="en-US" sz="1100" dirty="0">
                <a:solidFill>
                  <a:srgbClr val="000000"/>
                </a:solidFill>
              </a:rPr>
              <a:t>Future Internet </a:t>
            </a:r>
            <a:r>
              <a:rPr lang="en-US" sz="1100" dirty="0" smtClean="0">
                <a:solidFill>
                  <a:srgbClr val="000000"/>
                </a:solidFill>
              </a:rPr>
              <a:t>Assembly (March)</a:t>
            </a:r>
            <a:endParaRPr lang="en-US" sz="1100" dirty="0">
              <a:solidFill>
                <a:srgbClr val="000000"/>
              </a:solidFill>
            </a:endParaRPr>
          </a:p>
        </p:txBody>
      </p:sp>
      <p:sp>
        <p:nvSpPr>
          <p:cNvPr id="22" name="Rectangle 32"/>
          <p:cNvSpPr>
            <a:spLocks noChangeArrowheads="1"/>
          </p:cNvSpPr>
          <p:nvPr/>
        </p:nvSpPr>
        <p:spPr bwMode="auto">
          <a:xfrm>
            <a:off x="142875" y="4157663"/>
            <a:ext cx="2411413" cy="323850"/>
          </a:xfrm>
          <a:prstGeom prst="rect">
            <a:avLst/>
          </a:prstGeom>
          <a:noFill/>
          <a:ln>
            <a:noFill/>
          </a:ln>
          <a:extLst/>
        </p:spPr>
        <p:txBody>
          <a:bodyPr>
            <a:spAutoFit/>
          </a:bodyPr>
          <a:lstStyle/>
          <a:p>
            <a:pPr>
              <a:defRPr/>
            </a:pPr>
            <a:r>
              <a:rPr lang="en-US" sz="1500" b="1" dirty="0">
                <a:solidFill>
                  <a:srgbClr val="000000"/>
                </a:solidFill>
                <a:latin typeface="Arial" charset="0"/>
              </a:rPr>
              <a:t>Publications</a:t>
            </a:r>
            <a:endParaRPr lang="en-US" sz="1050" dirty="0">
              <a:solidFill>
                <a:srgbClr val="FF0000"/>
              </a:solidFill>
              <a:latin typeface="Arial" charset="0"/>
            </a:endParaRPr>
          </a:p>
        </p:txBody>
      </p:sp>
      <p:sp>
        <p:nvSpPr>
          <p:cNvPr id="48147" name="Rectangle 38"/>
          <p:cNvSpPr>
            <a:spLocks noChangeArrowheads="1"/>
          </p:cNvSpPr>
          <p:nvPr/>
        </p:nvSpPr>
        <p:spPr bwMode="auto">
          <a:xfrm>
            <a:off x="152400" y="3700790"/>
            <a:ext cx="2325687" cy="261610"/>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rPr>
              <a:t>Technical Community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 name="Rectangle 36"/>
          <p:cNvSpPr>
            <a:spLocks noChangeArrowheads="1"/>
          </p:cNvSpPr>
          <p:nvPr/>
        </p:nvSpPr>
        <p:spPr bwMode="auto">
          <a:xfrm>
            <a:off x="142875" y="2895600"/>
            <a:ext cx="2852738" cy="322263"/>
          </a:xfrm>
          <a:prstGeom prst="rect">
            <a:avLst/>
          </a:prstGeom>
          <a:noFill/>
          <a:ln>
            <a:noFill/>
          </a:ln>
          <a:extLst/>
        </p:spPr>
        <p:txBody>
          <a:bodyPr>
            <a:spAutoFit/>
          </a:bodyPr>
          <a:lstStyle/>
          <a:p>
            <a:pPr>
              <a:defRPr/>
            </a:pPr>
            <a:r>
              <a:rPr lang="en-US" sz="1500" b="1" dirty="0">
                <a:solidFill>
                  <a:srgbClr val="000000"/>
                </a:solidFill>
                <a:latin typeface="Arial" charset="0"/>
              </a:rPr>
              <a:t>Portal</a:t>
            </a:r>
            <a:endParaRPr lang="en-US" sz="1050" dirty="0">
              <a:solidFill>
                <a:srgbClr val="FF0000"/>
              </a:solidFill>
              <a:latin typeface="Arial" charset="0"/>
            </a:endParaRPr>
          </a:p>
        </p:txBody>
      </p:sp>
      <p:sp>
        <p:nvSpPr>
          <p:cNvPr id="48150" name="TextBox 13"/>
          <p:cNvSpPr txBox="1">
            <a:spLocks noChangeArrowheads="1"/>
          </p:cNvSpPr>
          <p:nvPr/>
        </p:nvSpPr>
        <p:spPr bwMode="auto">
          <a:xfrm>
            <a:off x="695325" y="809625"/>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1Q14</a:t>
            </a:r>
          </a:p>
        </p:txBody>
      </p:sp>
      <p:sp>
        <p:nvSpPr>
          <p:cNvPr id="48151" name="TextBox 14"/>
          <p:cNvSpPr txBox="1">
            <a:spLocks noChangeArrowheads="1"/>
          </p:cNvSpPr>
          <p:nvPr/>
        </p:nvSpPr>
        <p:spPr bwMode="auto">
          <a:xfrm>
            <a:off x="2543175" y="8048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2Q14</a:t>
            </a:r>
          </a:p>
        </p:txBody>
      </p:sp>
      <p:grpSp>
        <p:nvGrpSpPr>
          <p:cNvPr id="5" name="Group 4"/>
          <p:cNvGrpSpPr/>
          <p:nvPr/>
        </p:nvGrpSpPr>
        <p:grpSpPr>
          <a:xfrm>
            <a:off x="7342675" y="2583856"/>
            <a:ext cx="1841500" cy="739775"/>
            <a:chOff x="7119938" y="5033963"/>
            <a:chExt cx="1841500" cy="739775"/>
          </a:xfrm>
        </p:grpSpPr>
        <p:sp>
          <p:nvSpPr>
            <p:cNvPr id="48149" name="Rectangle 33"/>
            <p:cNvSpPr>
              <a:spLocks noChangeArrowheads="1"/>
            </p:cNvSpPr>
            <p:nvPr/>
          </p:nvSpPr>
          <p:spPr bwMode="auto">
            <a:xfrm>
              <a:off x="7285038" y="5189538"/>
              <a:ext cx="1676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TBD Launch</a:t>
              </a:r>
            </a:p>
          </p:txBody>
        </p:sp>
        <p:sp>
          <p:nvSpPr>
            <p:cNvPr id="48152" name="Rounded Rectangle 10"/>
            <p:cNvSpPr>
              <a:spLocks noChangeArrowheads="1"/>
            </p:cNvSpPr>
            <p:nvPr/>
          </p:nvSpPr>
          <p:spPr bwMode="auto">
            <a:xfrm>
              <a:off x="7119938" y="5033963"/>
              <a:ext cx="1719262" cy="739775"/>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smtClean="0">
                <a:solidFill>
                  <a:srgbClr val="000000"/>
                </a:solidFill>
              </a:endParaRPr>
            </a:p>
          </p:txBody>
        </p:sp>
        <p:cxnSp>
          <p:nvCxnSpPr>
            <p:cNvPr id="48153" name="Straight Connector 60"/>
            <p:cNvCxnSpPr>
              <a:cxnSpLocks noChangeShapeType="1"/>
            </p:cNvCxnSpPr>
            <p:nvPr/>
          </p:nvCxnSpPr>
          <p:spPr bwMode="auto">
            <a:xfrm>
              <a:off x="7248525" y="5353050"/>
              <a:ext cx="46355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8154" name="TextBox 9"/>
            <p:cNvSpPr txBox="1">
              <a:spLocks noChangeArrowheads="1"/>
            </p:cNvSpPr>
            <p:nvPr/>
          </p:nvSpPr>
          <p:spPr bwMode="auto">
            <a:xfrm>
              <a:off x="7667625" y="5033963"/>
              <a:ext cx="117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smtClean="0">
                  <a:solidFill>
                    <a:srgbClr val="000000"/>
                  </a:solidFill>
                </a:rPr>
                <a:t>Progress </a:t>
              </a:r>
            </a:p>
            <a:p>
              <a:r>
                <a:rPr lang="en-US" altLang="en-US" sz="1800" dirty="0" smtClean="0">
                  <a:solidFill>
                    <a:srgbClr val="000000"/>
                  </a:solidFill>
                </a:rPr>
                <a:t>Bar</a:t>
              </a:r>
            </a:p>
          </p:txBody>
        </p:sp>
      </p:grpSp>
      <p:cxnSp>
        <p:nvCxnSpPr>
          <p:cNvPr id="48155" name="Straight Connector 60"/>
          <p:cNvCxnSpPr>
            <a:cxnSpLocks noChangeShapeType="1"/>
          </p:cNvCxnSpPr>
          <p:nvPr/>
        </p:nvCxnSpPr>
        <p:spPr bwMode="auto">
          <a:xfrm>
            <a:off x="273050" y="2139950"/>
            <a:ext cx="6596063"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8156" name="Rectangle 25"/>
          <p:cNvSpPr>
            <a:spLocks noChangeArrowheads="1"/>
          </p:cNvSpPr>
          <p:nvPr/>
        </p:nvSpPr>
        <p:spPr bwMode="auto">
          <a:xfrm>
            <a:off x="158750" y="2263775"/>
            <a:ext cx="275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smtClean="0">
                <a:solidFill>
                  <a:srgbClr val="000000"/>
                </a:solidFill>
              </a:rPr>
              <a:t>Out Reach</a:t>
            </a:r>
            <a:endParaRPr lang="en-US" altLang="en-US" sz="1500" dirty="0" smtClean="0">
              <a:solidFill>
                <a:srgbClr val="000000"/>
              </a:solidFill>
            </a:endParaRPr>
          </a:p>
        </p:txBody>
      </p:sp>
      <p:sp>
        <p:nvSpPr>
          <p:cNvPr id="48157" name="Rectangle 26"/>
          <p:cNvSpPr>
            <a:spLocks noChangeArrowheads="1"/>
          </p:cNvSpPr>
          <p:nvPr/>
        </p:nvSpPr>
        <p:spPr bwMode="auto">
          <a:xfrm>
            <a:off x="265113" y="2508250"/>
            <a:ext cx="34178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 Open Flow, ICIN, EU Commission  --  Ongoing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78" name="Rectangle 32"/>
          <p:cNvSpPr>
            <a:spLocks noChangeArrowheads="1"/>
          </p:cNvSpPr>
          <p:nvPr/>
        </p:nvSpPr>
        <p:spPr bwMode="auto">
          <a:xfrm>
            <a:off x="180975" y="5162550"/>
            <a:ext cx="2730500" cy="322263"/>
          </a:xfrm>
          <a:prstGeom prst="rect">
            <a:avLst/>
          </a:prstGeom>
          <a:noFill/>
          <a:ln>
            <a:noFill/>
          </a:ln>
          <a:extLst/>
        </p:spPr>
        <p:txBody>
          <a:bodyPr>
            <a:spAutoFit/>
          </a:bodyPr>
          <a:lstStyle/>
          <a:p>
            <a:pPr>
              <a:defRPr/>
            </a:pPr>
            <a:r>
              <a:rPr lang="en-US" sz="1500" b="1" dirty="0">
                <a:solidFill>
                  <a:srgbClr val="000000"/>
                </a:solidFill>
                <a:latin typeface="Arial" charset="0"/>
              </a:rPr>
              <a:t>Form </a:t>
            </a:r>
            <a:r>
              <a:rPr lang="en-US" sz="1500" b="1" dirty="0" smtClean="0">
                <a:solidFill>
                  <a:srgbClr val="000000"/>
                </a:solidFill>
                <a:latin typeface="Arial" charset="0"/>
              </a:rPr>
              <a:t>SDN Sub-Committees</a:t>
            </a:r>
            <a:endParaRPr lang="en-US" sz="1050" dirty="0">
              <a:solidFill>
                <a:srgbClr val="FF0000"/>
              </a:solidFill>
              <a:latin typeface="Arial" charset="0"/>
            </a:endParaRPr>
          </a:p>
        </p:txBody>
      </p:sp>
      <p:cxnSp>
        <p:nvCxnSpPr>
          <p:cNvPr id="48161" name="Straight Connector 60"/>
          <p:cNvCxnSpPr>
            <a:cxnSpLocks noChangeShapeType="1"/>
          </p:cNvCxnSpPr>
          <p:nvPr/>
        </p:nvCxnSpPr>
        <p:spPr bwMode="auto">
          <a:xfrm>
            <a:off x="277813" y="4973638"/>
            <a:ext cx="6548804"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8162" name="Straight Connector 60"/>
          <p:cNvCxnSpPr>
            <a:cxnSpLocks noChangeShapeType="1"/>
          </p:cNvCxnSpPr>
          <p:nvPr/>
        </p:nvCxnSpPr>
        <p:spPr bwMode="auto">
          <a:xfrm>
            <a:off x="277813" y="6114229"/>
            <a:ext cx="6548804"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8163" name="Rectangle 37"/>
          <p:cNvSpPr>
            <a:spLocks noChangeArrowheads="1"/>
          </p:cNvSpPr>
          <p:nvPr/>
        </p:nvSpPr>
        <p:spPr bwMode="auto">
          <a:xfrm>
            <a:off x="269875" y="3200400"/>
            <a:ext cx="1863725" cy="261938"/>
          </a:xfrm>
          <a:prstGeom prst="rect">
            <a:avLst/>
          </a:prstGeom>
          <a:solidFill>
            <a:srgbClr val="92D050"/>
          </a:solidFill>
          <a:ln>
            <a:noFill/>
          </a:ln>
        </p:spPr>
        <p:txBody>
          <a:bodyPr>
            <a:spAutoFit/>
          </a:bodyPr>
          <a:lstStyle/>
          <a:p>
            <a:pPr>
              <a:buFontTx/>
              <a:buChar char="•"/>
            </a:pPr>
            <a:r>
              <a:rPr lang="en-US" altLang="en-US" sz="1100" dirty="0" smtClean="0">
                <a:solidFill>
                  <a:srgbClr val="000000"/>
                </a:solidFill>
              </a:rPr>
              <a:t> Portal Launched </a:t>
            </a:r>
          </a:p>
        </p:txBody>
      </p:sp>
      <p:sp>
        <p:nvSpPr>
          <p:cNvPr id="48165" name="Rectangle 26"/>
          <p:cNvSpPr>
            <a:spLocks noChangeArrowheads="1"/>
          </p:cNvSpPr>
          <p:nvPr/>
        </p:nvSpPr>
        <p:spPr bwMode="auto">
          <a:xfrm>
            <a:off x="1408112" y="3472190"/>
            <a:ext cx="2782888" cy="261610"/>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rPr>
              <a:t> Engage IEEE Societies</a:t>
            </a:r>
          </a:p>
        </p:txBody>
      </p:sp>
      <p:sp>
        <p:nvSpPr>
          <p:cNvPr id="48166" name="Rectangle 37"/>
          <p:cNvSpPr>
            <a:spLocks noChangeArrowheads="1"/>
          </p:cNvSpPr>
          <p:nvPr/>
        </p:nvSpPr>
        <p:spPr bwMode="auto">
          <a:xfrm>
            <a:off x="2860675" y="3700462"/>
            <a:ext cx="1863725" cy="261938"/>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rPr>
              <a:t>Launch Social Media</a:t>
            </a:r>
          </a:p>
        </p:txBody>
      </p:sp>
      <p:cxnSp>
        <p:nvCxnSpPr>
          <p:cNvPr id="48167" name="Straight Connector 60"/>
          <p:cNvCxnSpPr>
            <a:cxnSpLocks noChangeShapeType="1"/>
          </p:cNvCxnSpPr>
          <p:nvPr/>
        </p:nvCxnSpPr>
        <p:spPr bwMode="auto">
          <a:xfrm>
            <a:off x="273050" y="2803525"/>
            <a:ext cx="527685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48168" name="Straight Connector 60"/>
          <p:cNvCxnSpPr>
            <a:cxnSpLocks noChangeShapeType="1"/>
          </p:cNvCxnSpPr>
          <p:nvPr/>
        </p:nvCxnSpPr>
        <p:spPr bwMode="auto">
          <a:xfrm>
            <a:off x="273050" y="4078289"/>
            <a:ext cx="6596063"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42" name="Rectangle 28"/>
          <p:cNvSpPr>
            <a:spLocks noChangeArrowheads="1"/>
          </p:cNvSpPr>
          <p:nvPr/>
        </p:nvSpPr>
        <p:spPr bwMode="auto">
          <a:xfrm>
            <a:off x="3095625" y="1359789"/>
            <a:ext cx="2514599" cy="430887"/>
          </a:xfrm>
          <a:prstGeom prst="rect">
            <a:avLst/>
          </a:prstGeom>
          <a:solidFill>
            <a:srgbClr val="92D050"/>
          </a:solidFill>
          <a:ln>
            <a:noFill/>
          </a:ln>
          <a:extLst/>
        </p:spPr>
        <p:txBody>
          <a:bodyPr wrap="square">
            <a:spAutoFit/>
          </a:bodyPr>
          <a:lstStyle/>
          <a:p>
            <a:pPr marL="55563" indent="-55563">
              <a:buFontTx/>
              <a:buChar char="•"/>
            </a:pPr>
            <a:r>
              <a:rPr lang="en-US" sz="1100" dirty="0" smtClean="0">
                <a:solidFill>
                  <a:srgbClr val="000000"/>
                </a:solidFill>
              </a:rPr>
              <a:t>IEEE/IFIP NOMS 2014 (SDN mgmt &amp; Orchestration workshop ) (May)</a:t>
            </a:r>
            <a:endParaRPr lang="en-US" altLang="en-US" sz="800" dirty="0" smtClean="0">
              <a:solidFill>
                <a:srgbClr val="000000"/>
              </a:solidFill>
            </a:endParaRPr>
          </a:p>
        </p:txBody>
      </p:sp>
      <p:sp>
        <p:nvSpPr>
          <p:cNvPr id="43" name="Rectangle 28"/>
          <p:cNvSpPr>
            <a:spLocks noChangeArrowheads="1"/>
          </p:cNvSpPr>
          <p:nvPr/>
        </p:nvSpPr>
        <p:spPr bwMode="auto">
          <a:xfrm>
            <a:off x="3311525" y="1782133"/>
            <a:ext cx="1384300" cy="261610"/>
          </a:xfrm>
          <a:prstGeom prst="rect">
            <a:avLst/>
          </a:prstGeom>
          <a:solidFill>
            <a:srgbClr val="92D050"/>
          </a:solidFill>
          <a:ln>
            <a:noFill/>
          </a:ln>
          <a:extLst/>
        </p:spPr>
        <p:txBody>
          <a:bodyPr wrap="square">
            <a:spAutoFit/>
          </a:bodyPr>
          <a:lstStyle/>
          <a:p>
            <a:pPr marL="171450" indent="-171450">
              <a:buFont typeface="Arial" panose="020B0604020202020204" pitchFamily="34" charset="0"/>
              <a:buChar char="•"/>
            </a:pPr>
            <a:r>
              <a:rPr lang="en-US" sz="1100" dirty="0" smtClean="0">
                <a:solidFill>
                  <a:srgbClr val="000000"/>
                </a:solidFill>
              </a:rPr>
              <a:t>EUCNC (June)</a:t>
            </a:r>
            <a:endParaRPr lang="en-US" sz="1100" dirty="0">
              <a:solidFill>
                <a:srgbClr val="000000"/>
              </a:solidFill>
            </a:endParaRPr>
          </a:p>
        </p:txBody>
      </p:sp>
      <p:sp>
        <p:nvSpPr>
          <p:cNvPr id="47" name="Rectangle 35"/>
          <p:cNvSpPr>
            <a:spLocks noChangeArrowheads="1"/>
          </p:cNvSpPr>
          <p:nvPr/>
        </p:nvSpPr>
        <p:spPr bwMode="auto">
          <a:xfrm>
            <a:off x="835023" y="4419600"/>
            <a:ext cx="2289177" cy="261610"/>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rPr>
              <a:t>SDN4FNS workshop whitepaper</a:t>
            </a:r>
          </a:p>
        </p:txBody>
      </p:sp>
      <p:sp>
        <p:nvSpPr>
          <p:cNvPr id="49" name="Rectangle 37"/>
          <p:cNvSpPr>
            <a:spLocks noChangeArrowheads="1"/>
          </p:cNvSpPr>
          <p:nvPr/>
        </p:nvSpPr>
        <p:spPr bwMode="auto">
          <a:xfrm>
            <a:off x="920750" y="5410200"/>
            <a:ext cx="2355850" cy="600164"/>
          </a:xfrm>
          <a:prstGeom prst="rect">
            <a:avLst/>
          </a:prstGeom>
          <a:solidFill>
            <a:srgbClr val="92D050"/>
          </a:solidFill>
          <a:ln>
            <a:noFill/>
          </a:ln>
          <a:extLst/>
        </p:spPr>
        <p:txBody>
          <a:bodyPr>
            <a:spAutoFit/>
          </a:bodyPr>
          <a:lstStyle/>
          <a:p>
            <a:pPr>
              <a:buFont typeface="Arial" pitchFamily="34" charset="0"/>
              <a:buChar char="•"/>
            </a:pPr>
            <a:r>
              <a:rPr lang="en-US" sz="1100" dirty="0" smtClean="0">
                <a:solidFill>
                  <a:srgbClr val="000000"/>
                </a:solidFill>
              </a:rPr>
              <a:t> Society survey – Invite additional Societies and Councils to join the SDN Committee</a:t>
            </a:r>
          </a:p>
        </p:txBody>
      </p:sp>
      <p:sp>
        <p:nvSpPr>
          <p:cNvPr id="51" name="Rectangle 37"/>
          <p:cNvSpPr>
            <a:spLocks noChangeArrowheads="1"/>
          </p:cNvSpPr>
          <p:nvPr/>
        </p:nvSpPr>
        <p:spPr bwMode="auto">
          <a:xfrm>
            <a:off x="3958272" y="5283051"/>
            <a:ext cx="1863725" cy="261610"/>
          </a:xfrm>
          <a:prstGeom prst="rect">
            <a:avLst/>
          </a:prstGeom>
          <a:solidFill>
            <a:srgbClr val="92D050"/>
          </a:solidFill>
          <a:ln>
            <a:noFill/>
          </a:ln>
          <a:extLst/>
        </p:spPr>
        <p:txBody>
          <a:bodyPr>
            <a:spAutoFit/>
          </a:bodyPr>
          <a:lstStyle/>
          <a:p>
            <a:pPr>
              <a:buFont typeface="Arial" pitchFamily="34" charset="0"/>
              <a:buChar char="•"/>
            </a:pPr>
            <a:r>
              <a:rPr lang="en-US" sz="1100" dirty="0" smtClean="0">
                <a:solidFill>
                  <a:srgbClr val="000000"/>
                </a:solidFill>
              </a:rPr>
              <a:t>NIC phase 1 proposal</a:t>
            </a:r>
          </a:p>
        </p:txBody>
      </p:sp>
      <p:sp>
        <p:nvSpPr>
          <p:cNvPr id="52" name="Rectangle 37"/>
          <p:cNvSpPr>
            <a:spLocks noChangeArrowheads="1"/>
          </p:cNvSpPr>
          <p:nvPr/>
        </p:nvSpPr>
        <p:spPr bwMode="auto">
          <a:xfrm>
            <a:off x="6713537" y="4929009"/>
            <a:ext cx="224472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itchFamily="34" charset="0"/>
              <a:buChar char="•"/>
            </a:pPr>
            <a:r>
              <a:rPr lang="en-US" sz="1100" dirty="0" smtClean="0">
                <a:solidFill>
                  <a:srgbClr val="00B050"/>
                </a:solidFill>
              </a:rPr>
              <a:t>Conference Comm</a:t>
            </a:r>
          </a:p>
          <a:p>
            <a:pPr>
              <a:buFont typeface="Arial" pitchFamily="34" charset="0"/>
              <a:buChar char="•"/>
            </a:pPr>
            <a:r>
              <a:rPr lang="en-US" sz="1100" dirty="0" smtClean="0">
                <a:solidFill>
                  <a:srgbClr val="00B050"/>
                </a:solidFill>
              </a:rPr>
              <a:t>Education Comm</a:t>
            </a:r>
          </a:p>
          <a:p>
            <a:pPr>
              <a:buFont typeface="Arial" pitchFamily="34" charset="0"/>
              <a:buChar char="•"/>
            </a:pPr>
            <a:r>
              <a:rPr lang="en-US" sz="1100" dirty="0" smtClean="0">
                <a:solidFill>
                  <a:srgbClr val="00CC00"/>
                </a:solidFill>
              </a:rPr>
              <a:t>Standards Comm</a:t>
            </a:r>
          </a:p>
          <a:p>
            <a:pPr>
              <a:buFont typeface="Arial" pitchFamily="34" charset="0"/>
              <a:buChar char="•"/>
            </a:pPr>
            <a:r>
              <a:rPr lang="en-US" sz="1100" dirty="0" smtClean="0">
                <a:solidFill>
                  <a:srgbClr val="00B050"/>
                </a:solidFill>
              </a:rPr>
              <a:t>Publication Comm</a:t>
            </a:r>
          </a:p>
          <a:p>
            <a:pPr>
              <a:buFont typeface="Arial" pitchFamily="34" charset="0"/>
              <a:buChar char="•"/>
            </a:pPr>
            <a:r>
              <a:rPr lang="en-US" sz="1100" dirty="0" smtClean="0">
                <a:solidFill>
                  <a:srgbClr val="00B050"/>
                </a:solidFill>
              </a:rPr>
              <a:t>Publicity Comm</a:t>
            </a:r>
          </a:p>
          <a:p>
            <a:pPr>
              <a:buFont typeface="Arial" pitchFamily="34" charset="0"/>
              <a:buChar char="•"/>
            </a:pPr>
            <a:r>
              <a:rPr lang="en-US" sz="1100" dirty="0" smtClean="0">
                <a:solidFill>
                  <a:srgbClr val="FF0000"/>
                </a:solidFill>
              </a:rPr>
              <a:t>Out Reach Comm</a:t>
            </a:r>
          </a:p>
          <a:p>
            <a:pPr>
              <a:buFont typeface="Arial" pitchFamily="34" charset="0"/>
              <a:buChar char="•"/>
            </a:pPr>
            <a:r>
              <a:rPr lang="en-US" sz="1100" dirty="0">
                <a:solidFill>
                  <a:srgbClr val="00CC00"/>
                </a:solidFill>
              </a:rPr>
              <a:t>Pre-Industrial Track </a:t>
            </a:r>
            <a:r>
              <a:rPr lang="en-US" sz="1100" dirty="0" smtClean="0">
                <a:solidFill>
                  <a:srgbClr val="00CC00"/>
                </a:solidFill>
              </a:rPr>
              <a:t>Comm.</a:t>
            </a:r>
          </a:p>
        </p:txBody>
      </p:sp>
      <p:sp>
        <p:nvSpPr>
          <p:cNvPr id="44" name="Rectangle 37"/>
          <p:cNvSpPr>
            <a:spLocks noChangeArrowheads="1"/>
          </p:cNvSpPr>
          <p:nvPr/>
        </p:nvSpPr>
        <p:spPr bwMode="auto">
          <a:xfrm>
            <a:off x="6850062" y="4419600"/>
            <a:ext cx="1635125" cy="430887"/>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rPr>
              <a:t>Institute feature SDN (Dec)</a:t>
            </a:r>
          </a:p>
        </p:txBody>
      </p:sp>
      <p:sp>
        <p:nvSpPr>
          <p:cNvPr id="45" name="Rectangle 37"/>
          <p:cNvSpPr>
            <a:spLocks noChangeArrowheads="1"/>
          </p:cNvSpPr>
          <p:nvPr/>
        </p:nvSpPr>
        <p:spPr bwMode="auto">
          <a:xfrm>
            <a:off x="4038600" y="4159568"/>
            <a:ext cx="16351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100" dirty="0" smtClean="0">
                <a:solidFill>
                  <a:srgbClr val="000000"/>
                </a:solidFill>
              </a:rPr>
              <a:t>Plans for </a:t>
            </a:r>
          </a:p>
          <a:p>
            <a:pPr>
              <a:buFontTx/>
              <a:buChar char="•"/>
            </a:pPr>
            <a:r>
              <a:rPr lang="en-US" altLang="en-US" sz="1100" dirty="0" smtClean="0">
                <a:solidFill>
                  <a:srgbClr val="000000"/>
                </a:solidFill>
              </a:rPr>
              <a:t>Journal</a:t>
            </a:r>
          </a:p>
          <a:p>
            <a:pPr>
              <a:buFontTx/>
              <a:buChar char="•"/>
            </a:pPr>
            <a:r>
              <a:rPr lang="en-US" altLang="en-US" sz="1100" dirty="0" smtClean="0">
                <a:solidFill>
                  <a:srgbClr val="000000"/>
                </a:solidFill>
              </a:rPr>
              <a:t>Magazine</a:t>
            </a:r>
          </a:p>
          <a:p>
            <a:pPr>
              <a:buFontTx/>
              <a:buChar char="•"/>
            </a:pPr>
            <a:r>
              <a:rPr lang="en-US" altLang="en-US" sz="1100" dirty="0" smtClean="0">
                <a:solidFill>
                  <a:srgbClr val="000000"/>
                </a:solidFill>
              </a:rPr>
              <a:t>eNewsletter</a:t>
            </a:r>
          </a:p>
        </p:txBody>
      </p:sp>
      <p:sp>
        <p:nvSpPr>
          <p:cNvPr id="46" name="Rectangle 37"/>
          <p:cNvSpPr>
            <a:spLocks noChangeArrowheads="1"/>
          </p:cNvSpPr>
          <p:nvPr/>
        </p:nvSpPr>
        <p:spPr bwMode="auto">
          <a:xfrm>
            <a:off x="2489199" y="3209925"/>
            <a:ext cx="22066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Communication materials</a:t>
            </a:r>
          </a:p>
        </p:txBody>
      </p:sp>
      <p:sp>
        <p:nvSpPr>
          <p:cNvPr id="48" name="Rectangle 28"/>
          <p:cNvSpPr>
            <a:spLocks noChangeArrowheads="1"/>
          </p:cNvSpPr>
          <p:nvPr/>
        </p:nvSpPr>
        <p:spPr bwMode="auto">
          <a:xfrm>
            <a:off x="7835900" y="1676400"/>
            <a:ext cx="13081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buFont typeface="Arial" panose="020B0604020202020204" pitchFamily="34" charset="0"/>
              <a:buChar char="•"/>
            </a:pPr>
            <a:r>
              <a:rPr lang="en-US" sz="1100" dirty="0" smtClean="0">
                <a:solidFill>
                  <a:srgbClr val="000000"/>
                </a:solidFill>
              </a:rPr>
              <a:t>SDN(Apr)</a:t>
            </a:r>
            <a:endParaRPr lang="en-US" sz="1100" dirty="0">
              <a:solidFill>
                <a:srgbClr val="000000"/>
              </a:solidFill>
            </a:endParaRPr>
          </a:p>
        </p:txBody>
      </p:sp>
      <p:sp>
        <p:nvSpPr>
          <p:cNvPr id="50"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rgbClr val="FFFFFF"/>
                </a:solidFill>
              </a:rPr>
              <a:pPr>
                <a:defRPr/>
              </a:pPr>
              <a:t>26</a:t>
            </a:fld>
            <a:endParaRPr lang="en-US" sz="1100" dirty="0">
              <a:solidFill>
                <a:srgbClr val="FFFFFF"/>
              </a:solidFill>
            </a:endParaRPr>
          </a:p>
        </p:txBody>
      </p:sp>
      <p:sp>
        <p:nvSpPr>
          <p:cNvPr id="53"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rgbClr val="FFFFFF"/>
                </a:solidFill>
              </a:rPr>
              <a:pPr>
                <a:defRPr/>
              </a:pPr>
              <a:t>1/16/15</a:t>
            </a:fld>
            <a:endParaRPr lang="en-US" sz="1100" dirty="0">
              <a:solidFill>
                <a:srgbClr val="FFFFFF"/>
              </a:solidFill>
            </a:endParaRPr>
          </a:p>
        </p:txBody>
      </p:sp>
      <p:sp>
        <p:nvSpPr>
          <p:cNvPr id="54" name="Rectangle 28"/>
          <p:cNvSpPr>
            <a:spLocks noChangeArrowheads="1"/>
          </p:cNvSpPr>
          <p:nvPr/>
        </p:nvSpPr>
        <p:spPr bwMode="auto">
          <a:xfrm>
            <a:off x="5888335" y="1771402"/>
            <a:ext cx="1384300" cy="261610"/>
          </a:xfrm>
          <a:prstGeom prst="rect">
            <a:avLst/>
          </a:prstGeom>
          <a:solidFill>
            <a:srgbClr val="92D050"/>
          </a:solidFill>
          <a:ln>
            <a:noFill/>
          </a:ln>
          <a:extLst/>
        </p:spPr>
        <p:txBody>
          <a:bodyPr wrap="square">
            <a:spAutoFit/>
          </a:bodyPr>
          <a:lstStyle/>
          <a:p>
            <a:pPr marL="171450" indent="-171450">
              <a:buFont typeface="Arial" panose="020B0604020202020204" pitchFamily="34" charset="0"/>
              <a:buChar char="•"/>
            </a:pPr>
            <a:r>
              <a:rPr lang="en-US" sz="1100" dirty="0" smtClean="0">
                <a:solidFill>
                  <a:srgbClr val="000000"/>
                </a:solidFill>
              </a:rPr>
              <a:t>CNSM(Nov)</a:t>
            </a:r>
            <a:endParaRPr lang="en-US" sz="1100" dirty="0">
              <a:solidFill>
                <a:srgbClr val="000000"/>
              </a:solidFill>
            </a:endParaRPr>
          </a:p>
        </p:txBody>
      </p:sp>
      <p:sp>
        <p:nvSpPr>
          <p:cNvPr id="55" name="Rectangle 28"/>
          <p:cNvSpPr>
            <a:spLocks noChangeArrowheads="1"/>
          </p:cNvSpPr>
          <p:nvPr/>
        </p:nvSpPr>
        <p:spPr bwMode="auto">
          <a:xfrm>
            <a:off x="4860924" y="1770385"/>
            <a:ext cx="1384300" cy="261610"/>
          </a:xfrm>
          <a:prstGeom prst="rect">
            <a:avLst/>
          </a:prstGeom>
          <a:solidFill>
            <a:srgbClr val="92D050"/>
          </a:solidFill>
          <a:ln>
            <a:noFill/>
          </a:ln>
          <a:extLst/>
        </p:spPr>
        <p:txBody>
          <a:bodyPr wrap="square">
            <a:spAutoFit/>
          </a:bodyPr>
          <a:lstStyle/>
          <a:p>
            <a:pPr marL="171450" indent="-171450">
              <a:buFont typeface="Arial" panose="020B0604020202020204" pitchFamily="34" charset="0"/>
              <a:buChar char="•"/>
            </a:pPr>
            <a:r>
              <a:rPr lang="en-US" sz="1100" dirty="0" smtClean="0">
                <a:solidFill>
                  <a:srgbClr val="000000"/>
                </a:solidFill>
              </a:rPr>
              <a:t>ewsdn(Sep)</a:t>
            </a:r>
            <a:endParaRPr lang="en-US" sz="1100" dirty="0">
              <a:solidFill>
                <a:srgbClr val="000000"/>
              </a:solidFill>
            </a:endParaRPr>
          </a:p>
        </p:txBody>
      </p:sp>
      <p:sp>
        <p:nvSpPr>
          <p:cNvPr id="56" name="Rectangle 37"/>
          <p:cNvSpPr>
            <a:spLocks noChangeArrowheads="1"/>
          </p:cNvSpPr>
          <p:nvPr/>
        </p:nvSpPr>
        <p:spPr bwMode="auto">
          <a:xfrm>
            <a:off x="4872835" y="3697882"/>
            <a:ext cx="1264491" cy="261610"/>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rPr>
              <a:t>SDN Blogs</a:t>
            </a:r>
          </a:p>
        </p:txBody>
      </p:sp>
    </p:spTree>
    <p:extLst>
      <p:ext uri="{BB962C8B-B14F-4D97-AF65-F5344CB8AC3E}">
        <p14:creationId xmlns:p14="http://schemas.microsoft.com/office/powerpoint/2010/main" val="292807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196850"/>
            <a:ext cx="9221788" cy="769505"/>
          </a:xfrm>
        </p:spPr>
        <p:txBody>
          <a:bodyPr/>
          <a:lstStyle/>
          <a:p>
            <a:r>
              <a:rPr lang="en-US" altLang="en-US" sz="2800" dirty="0" smtClean="0">
                <a:latin typeface="Verdana" pitchFamily="34" charset="0"/>
                <a:ea typeface="ＭＳ Ｐゴシック" pitchFamily="34" charset="-128"/>
              </a:rPr>
              <a:t>(TEI) Transportation Electrification Initiative</a:t>
            </a:r>
          </a:p>
        </p:txBody>
      </p:sp>
      <p:sp>
        <p:nvSpPr>
          <p:cNvPr id="3" name="Content Placeholder 2"/>
          <p:cNvSpPr>
            <a:spLocks noGrp="1"/>
          </p:cNvSpPr>
          <p:nvPr>
            <p:ph sz="half" idx="11"/>
          </p:nvPr>
        </p:nvSpPr>
        <p:spPr>
          <a:xfrm>
            <a:off x="1814" y="1250770"/>
            <a:ext cx="8837386" cy="5345113"/>
          </a:xfrm>
        </p:spPr>
        <p:txBody>
          <a:bodyPr/>
          <a:lstStyle/>
          <a:p>
            <a:pPr algn="just">
              <a:spcBef>
                <a:spcPct val="20000"/>
              </a:spcBef>
              <a:buFontTx/>
              <a:buChar char="•"/>
              <a:defRPr/>
            </a:pPr>
            <a:r>
              <a:rPr lang="en-US" altLang="en-US" sz="1400" dirty="0" smtClean="0">
                <a:latin typeface="Verdana" pitchFamily="34" charset="0"/>
              </a:rPr>
              <a:t>Transportation Electrification Initiative started its third year as an Initiative striding toward thought leader for Electric vehicles.</a:t>
            </a:r>
          </a:p>
          <a:p>
            <a:pPr lvl="1">
              <a:spcBef>
                <a:spcPct val="20000"/>
              </a:spcBef>
              <a:defRPr/>
            </a:pPr>
            <a:r>
              <a:rPr lang="en-US" sz="1200" dirty="0" smtClean="0"/>
              <a:t>Conferences</a:t>
            </a:r>
          </a:p>
          <a:p>
            <a:pPr lvl="2">
              <a:spcBef>
                <a:spcPct val="20000"/>
              </a:spcBef>
              <a:defRPr/>
            </a:pPr>
            <a:r>
              <a:rPr lang="en-US" sz="1200" dirty="0" smtClean="0"/>
              <a:t>ICCVE 2014 was held in Vienna from Nov 3</a:t>
            </a:r>
            <a:r>
              <a:rPr lang="en-US" sz="1200" baseline="30000" dirty="0" smtClean="0"/>
              <a:t>rd</a:t>
            </a:r>
            <a:r>
              <a:rPr lang="en-US" sz="1200" dirty="0" smtClean="0"/>
              <a:t> to 7</a:t>
            </a:r>
            <a:r>
              <a:rPr lang="en-US" sz="1200" baseline="30000" dirty="0" smtClean="0"/>
              <a:t>th</a:t>
            </a:r>
            <a:r>
              <a:rPr lang="en-US" sz="1200" dirty="0" smtClean="0"/>
              <a:t>  </a:t>
            </a:r>
          </a:p>
          <a:p>
            <a:pPr lvl="2">
              <a:spcBef>
                <a:spcPct val="20000"/>
              </a:spcBef>
              <a:defRPr/>
            </a:pPr>
            <a:r>
              <a:rPr lang="en-US" sz="1200" dirty="0" smtClean="0"/>
              <a:t>IEVC 2014 was held in Florence from Dec 16</a:t>
            </a:r>
            <a:r>
              <a:rPr lang="en-US" sz="1200" baseline="30000" dirty="0" smtClean="0"/>
              <a:t>th</a:t>
            </a:r>
            <a:r>
              <a:rPr lang="en-US" sz="1200" dirty="0" smtClean="0"/>
              <a:t> </a:t>
            </a:r>
            <a:r>
              <a:rPr lang="en-US" sz="1200" smtClean="0"/>
              <a:t>to 19</a:t>
            </a:r>
            <a:r>
              <a:rPr lang="en-US" sz="1200" baseline="30000" smtClean="0"/>
              <a:t>th </a:t>
            </a:r>
            <a:r>
              <a:rPr lang="en-US" sz="1200" smtClean="0"/>
              <a:t>with 280 attendees</a:t>
            </a:r>
            <a:endParaRPr lang="en-US" sz="1200" dirty="0" smtClean="0"/>
          </a:p>
          <a:p>
            <a:pPr lvl="1">
              <a:spcBef>
                <a:spcPct val="20000"/>
              </a:spcBef>
              <a:defRPr/>
            </a:pPr>
            <a:r>
              <a:rPr lang="en-US" sz="1200" dirty="0" smtClean="0"/>
              <a:t>Test Track (Greenville and Sonoma)</a:t>
            </a:r>
          </a:p>
          <a:p>
            <a:pPr lvl="2">
              <a:spcBef>
                <a:spcPct val="20000"/>
              </a:spcBef>
              <a:defRPr/>
            </a:pPr>
            <a:r>
              <a:rPr lang="en-US" sz="1200" dirty="0" smtClean="0"/>
              <a:t>Sonoma Dec 2</a:t>
            </a:r>
            <a:r>
              <a:rPr lang="en-US" sz="1200" baseline="30000" dirty="0" smtClean="0"/>
              <a:t>nd</a:t>
            </a:r>
            <a:r>
              <a:rPr lang="en-US" sz="1200" dirty="0" smtClean="0"/>
              <a:t> event was postpone to 2015 by Organizing committee due to insufficient preparation time.</a:t>
            </a:r>
          </a:p>
          <a:p>
            <a:pPr lvl="1">
              <a:spcBef>
                <a:spcPct val="20000"/>
              </a:spcBef>
              <a:defRPr/>
            </a:pPr>
            <a:r>
              <a:rPr lang="en-US" sz="1200" dirty="0" smtClean="0"/>
              <a:t>DL Series</a:t>
            </a:r>
          </a:p>
          <a:p>
            <a:pPr lvl="2">
              <a:spcBef>
                <a:spcPct val="20000"/>
              </a:spcBef>
              <a:defRPr/>
            </a:pPr>
            <a:r>
              <a:rPr lang="en-US" sz="1200" dirty="0" smtClean="0"/>
              <a:t>4 DL Series held in 2014 (U Mich, ASU, UTBM and McGill University)</a:t>
            </a:r>
          </a:p>
          <a:p>
            <a:pPr lvl="1">
              <a:spcBef>
                <a:spcPct val="20000"/>
              </a:spcBef>
              <a:defRPr/>
            </a:pPr>
            <a:r>
              <a:rPr lang="en-US" sz="1200" dirty="0" smtClean="0"/>
              <a:t>Education</a:t>
            </a:r>
          </a:p>
          <a:p>
            <a:pPr lvl="2">
              <a:spcBef>
                <a:spcPct val="20000"/>
              </a:spcBef>
              <a:defRPr/>
            </a:pPr>
            <a:r>
              <a:rPr lang="en-US" sz="1200" dirty="0" smtClean="0"/>
              <a:t>Partnering with EA to repurpose DL video recording to webinar in process.</a:t>
            </a:r>
          </a:p>
          <a:p>
            <a:pPr lvl="3">
              <a:spcBef>
                <a:spcPct val="20000"/>
              </a:spcBef>
              <a:defRPr/>
            </a:pPr>
            <a:r>
              <a:rPr lang="en-US" sz="1200" dirty="0" smtClean="0"/>
              <a:t>Delivery Quality issue was resolved; currently explore options for monetize selective webinar</a:t>
            </a:r>
          </a:p>
          <a:p>
            <a:pPr lvl="2">
              <a:spcBef>
                <a:spcPct val="20000"/>
              </a:spcBef>
              <a:defRPr/>
            </a:pPr>
            <a:r>
              <a:rPr lang="en-US" sz="1200" dirty="0" smtClean="0"/>
              <a:t>3 eLearning modules completed development;  Wireless </a:t>
            </a:r>
            <a:r>
              <a:rPr lang="en-US" sz="1200" dirty="0"/>
              <a:t>Charging of EV and PHEV by Chris </a:t>
            </a:r>
            <a:r>
              <a:rPr lang="en-US" sz="1200" dirty="0" smtClean="0"/>
              <a:t>Mi; </a:t>
            </a:r>
            <a:r>
              <a:rPr lang="en-US" sz="1200" dirty="0"/>
              <a:t>Fuel Cell technology by Fai </a:t>
            </a:r>
            <a:r>
              <a:rPr lang="en-US" sz="1200" dirty="0" smtClean="0"/>
              <a:t>Geo; </a:t>
            </a:r>
            <a:r>
              <a:rPr lang="en-US" sz="1200" dirty="0"/>
              <a:t>Electric Machines and Drives in Electrified Transportation Systems by Mahesh </a:t>
            </a:r>
            <a:r>
              <a:rPr lang="en-US" sz="1200" dirty="0" smtClean="0"/>
              <a:t>Krishnamurthy.  EA in process of preparation for release in 2015</a:t>
            </a:r>
            <a:endParaRPr lang="en-US" sz="1200" dirty="0"/>
          </a:p>
          <a:p>
            <a:pPr lvl="1">
              <a:spcBef>
                <a:spcPct val="20000"/>
              </a:spcBef>
              <a:defRPr/>
            </a:pPr>
            <a:r>
              <a:rPr lang="en-US" sz="1200" dirty="0" smtClean="0"/>
              <a:t>Communication</a:t>
            </a:r>
          </a:p>
          <a:p>
            <a:pPr lvl="2">
              <a:spcBef>
                <a:spcPct val="20000"/>
              </a:spcBef>
              <a:defRPr/>
            </a:pPr>
            <a:r>
              <a:rPr lang="en-US" sz="1200" dirty="0" smtClean="0"/>
              <a:t>eNewsletter special edition on “Wideband Gap Devices” was published on TEI Portal. </a:t>
            </a:r>
          </a:p>
          <a:p>
            <a:pPr lvl="2">
              <a:spcBef>
                <a:spcPct val="20000"/>
              </a:spcBef>
              <a:defRPr/>
            </a:pPr>
            <a:r>
              <a:rPr lang="en-US" sz="1200" dirty="0" smtClean="0"/>
              <a:t>3 Xplorer articles linked to eNewsletter theme is enabled for Technical community member to access.</a:t>
            </a:r>
          </a:p>
          <a:p>
            <a:pPr lvl="2">
              <a:spcBef>
                <a:spcPct val="20000"/>
              </a:spcBef>
              <a:defRPr/>
            </a:pPr>
            <a:r>
              <a:rPr lang="en-US" sz="1200" dirty="0" smtClean="0"/>
              <a:t>Technical Community continues to grow to 3480+ members</a:t>
            </a:r>
          </a:p>
          <a:p>
            <a:pPr lvl="1">
              <a:spcBef>
                <a:spcPct val="20000"/>
              </a:spcBef>
              <a:defRPr/>
            </a:pPr>
            <a:r>
              <a:rPr lang="en-US" sz="1200" dirty="0" smtClean="0"/>
              <a:t>Publication</a:t>
            </a:r>
          </a:p>
          <a:p>
            <a:pPr lvl="2">
              <a:spcBef>
                <a:spcPct val="20000"/>
              </a:spcBef>
              <a:defRPr/>
            </a:pPr>
            <a:r>
              <a:rPr lang="en-US" sz="1200" dirty="0" smtClean="0"/>
              <a:t>TE Transaction paper submission infrastructure in full operation and accepting papers.</a:t>
            </a:r>
          </a:p>
          <a:p>
            <a:pPr lvl="1">
              <a:spcBef>
                <a:spcPct val="20000"/>
              </a:spcBef>
              <a:defRPr/>
            </a:pPr>
            <a:r>
              <a:rPr lang="en-US" sz="1200" dirty="0" smtClean="0"/>
              <a:t>TEI to TEC Transition MOU signoff completed</a:t>
            </a:r>
          </a:p>
          <a:p>
            <a:pPr lvl="2">
              <a:spcBef>
                <a:spcPct val="20000"/>
              </a:spcBef>
              <a:defRPr/>
            </a:pPr>
            <a:r>
              <a:rPr lang="en-US" sz="1200" dirty="0" smtClean="0"/>
              <a:t>Standards Association board approved to become Core Member of TEC.</a:t>
            </a:r>
          </a:p>
        </p:txBody>
      </p:sp>
      <p:sp>
        <p:nvSpPr>
          <p:cNvPr id="7" name="Slide Number Placeholder 4"/>
          <p:cNvSpPr>
            <a:spLocks noGrp="1"/>
          </p:cNvSpPr>
          <p:nvPr>
            <p:ph type="sldNum" sz="quarter" idx="13"/>
          </p:nvPr>
        </p:nvSpPr>
        <p:spPr>
          <a:xfrm>
            <a:off x="523875" y="6508750"/>
            <a:ext cx="685800" cy="365125"/>
          </a:xfrm>
        </p:spPr>
        <p:txBody>
          <a:bodyPr/>
          <a:lstStyle/>
          <a:p>
            <a:pPr>
              <a:defRPr/>
            </a:pPr>
            <a:fld id="{C1867B5B-2C9B-418E-94FD-C379FBA6D0F4}" type="slidenum">
              <a:rPr lang="en-US" smtClean="0"/>
              <a:pPr>
                <a:defRPr/>
              </a:pPr>
              <a:t>27</a:t>
            </a:fld>
            <a:endParaRPr lang="en-US" dirty="0"/>
          </a:p>
        </p:txBody>
      </p:sp>
      <p:sp>
        <p:nvSpPr>
          <p:cNvPr id="8" name="Date Placeholder 1"/>
          <p:cNvSpPr>
            <a:spLocks noGrp="1"/>
          </p:cNvSpPr>
          <p:nvPr>
            <p:ph type="dt" sz="half" idx="12"/>
          </p:nvPr>
        </p:nvSpPr>
        <p:spPr>
          <a:xfrm>
            <a:off x="1205552" y="6506121"/>
            <a:ext cx="3124200" cy="365125"/>
          </a:xfrm>
        </p:spPr>
        <p:txBody>
          <a:bodyPr/>
          <a:lstStyle/>
          <a:p>
            <a:pPr>
              <a:defRPr/>
            </a:pPr>
            <a:fld id="{EBCF409B-6514-4384-A8CA-AC92FE131923}" type="datetime1">
              <a:rPr lang="en-US" smtClean="0"/>
              <a:pPr>
                <a:defRPr/>
              </a:pPr>
              <a:t>1/16/15</a:t>
            </a:fld>
            <a:endParaRPr lang="en-US" dirty="0"/>
          </a:p>
        </p:txBody>
      </p:sp>
      <p:pic>
        <p:nvPicPr>
          <p:cNvPr id="1027" name="Picture 3" descr="C:\Users\bobbywon\Desktop\UTBM DL Photo 10_23_ 2014\WP_20141023_08_43_41_P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894" y="2867131"/>
            <a:ext cx="1503177" cy="10316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obbywon\Downloads\IMG_05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895" y="1495166"/>
            <a:ext cx="1503176" cy="110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2878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0338" y="160338"/>
            <a:ext cx="9502775" cy="1125537"/>
          </a:xfrm>
        </p:spPr>
        <p:txBody>
          <a:bodyPr/>
          <a:lstStyle/>
          <a:p>
            <a:r>
              <a:rPr lang="en-US" altLang="en-US" sz="2400" dirty="0" smtClean="0">
                <a:latin typeface="Verdana" pitchFamily="34" charset="0"/>
                <a:ea typeface="ＭＳ Ｐゴシック" pitchFamily="34" charset="-128"/>
              </a:rPr>
              <a:t>2014 TEI Project Plan - Milestones and Roadmap</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9100" y="15541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5398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9" name="Straight Connector 8"/>
          <p:cNvCxnSpPr/>
          <p:nvPr/>
        </p:nvCxnSpPr>
        <p:spPr bwMode="auto">
          <a:xfrm flipH="1">
            <a:off x="1925638" y="152241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30729" name="Straight Connector 3"/>
          <p:cNvCxnSpPr>
            <a:cxnSpLocks noChangeShapeType="1"/>
          </p:cNvCxnSpPr>
          <p:nvPr/>
        </p:nvCxnSpPr>
        <p:spPr bwMode="auto">
          <a:xfrm>
            <a:off x="246063" y="1119188"/>
            <a:ext cx="8897937" cy="7937"/>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30" name="Straight Connector 7"/>
          <p:cNvCxnSpPr>
            <a:cxnSpLocks noChangeShapeType="1"/>
          </p:cNvCxnSpPr>
          <p:nvPr/>
        </p:nvCxnSpPr>
        <p:spPr bwMode="auto">
          <a:xfrm>
            <a:off x="1981200" y="113347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0731" name="Straight Connector 8"/>
          <p:cNvCxnSpPr>
            <a:cxnSpLocks noChangeShapeType="1"/>
          </p:cNvCxnSpPr>
          <p:nvPr/>
        </p:nvCxnSpPr>
        <p:spPr bwMode="auto">
          <a:xfrm>
            <a:off x="3733800" y="114300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0732" name="Straight Connector 9"/>
          <p:cNvCxnSpPr>
            <a:cxnSpLocks noChangeShapeType="1"/>
          </p:cNvCxnSpPr>
          <p:nvPr/>
        </p:nvCxnSpPr>
        <p:spPr bwMode="auto">
          <a:xfrm>
            <a:off x="5562600" y="113665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0733" name="Straight Connector 10"/>
          <p:cNvCxnSpPr>
            <a:cxnSpLocks noChangeShapeType="1"/>
          </p:cNvCxnSpPr>
          <p:nvPr/>
        </p:nvCxnSpPr>
        <p:spPr bwMode="auto">
          <a:xfrm>
            <a:off x="7366000" y="1139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0734" name="TextBox 15"/>
          <p:cNvSpPr txBox="1">
            <a:spLocks noChangeArrowheads="1"/>
          </p:cNvSpPr>
          <p:nvPr/>
        </p:nvSpPr>
        <p:spPr bwMode="auto">
          <a:xfrm>
            <a:off x="6183313" y="804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4Q14</a:t>
            </a:r>
          </a:p>
        </p:txBody>
      </p:sp>
      <p:sp>
        <p:nvSpPr>
          <p:cNvPr id="30735" name="TextBox 16"/>
          <p:cNvSpPr txBox="1">
            <a:spLocks noChangeArrowheads="1"/>
          </p:cNvSpPr>
          <p:nvPr/>
        </p:nvSpPr>
        <p:spPr bwMode="auto">
          <a:xfrm>
            <a:off x="4352925" y="8032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3Q14</a:t>
            </a:r>
          </a:p>
        </p:txBody>
      </p:sp>
      <p:sp>
        <p:nvSpPr>
          <p:cNvPr id="30736" name="TextBox 17"/>
          <p:cNvSpPr txBox="1">
            <a:spLocks noChangeArrowheads="1"/>
          </p:cNvSpPr>
          <p:nvPr/>
        </p:nvSpPr>
        <p:spPr bwMode="auto">
          <a:xfrm>
            <a:off x="7875588" y="819150"/>
            <a:ext cx="639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2015</a:t>
            </a:r>
          </a:p>
        </p:txBody>
      </p:sp>
      <p:sp>
        <p:nvSpPr>
          <p:cNvPr id="30737" name="Rectangle 25"/>
          <p:cNvSpPr>
            <a:spLocks noChangeArrowheads="1"/>
          </p:cNvSpPr>
          <p:nvPr/>
        </p:nvSpPr>
        <p:spPr bwMode="auto">
          <a:xfrm>
            <a:off x="144463" y="2058988"/>
            <a:ext cx="27527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smtClean="0">
                <a:solidFill>
                  <a:srgbClr val="000000"/>
                </a:solidFill>
              </a:rPr>
              <a:t>Conferences</a:t>
            </a:r>
            <a:endParaRPr lang="en-US" altLang="en-US" sz="1500" dirty="0" smtClean="0">
              <a:solidFill>
                <a:srgbClr val="000000"/>
              </a:solidFill>
            </a:endParaRPr>
          </a:p>
        </p:txBody>
      </p:sp>
      <p:sp>
        <p:nvSpPr>
          <p:cNvPr id="30738" name="Rectangle 26"/>
          <p:cNvSpPr>
            <a:spLocks noChangeArrowheads="1"/>
          </p:cNvSpPr>
          <p:nvPr/>
        </p:nvSpPr>
        <p:spPr bwMode="auto">
          <a:xfrm>
            <a:off x="5464175" y="2554288"/>
            <a:ext cx="812800" cy="261937"/>
          </a:xfrm>
          <a:prstGeom prst="rect">
            <a:avLst/>
          </a:prstGeom>
          <a:solidFill>
            <a:schemeClr val="accent6">
              <a:lumMod val="60000"/>
              <a:lumOff val="40000"/>
            </a:schemeClr>
          </a:solidFill>
          <a:ln>
            <a:noFill/>
          </a:ln>
          <a:extLst/>
        </p:spPr>
        <p:txBody>
          <a:bodyPr>
            <a:spAutoFit/>
          </a:bodyPr>
          <a:lstStyle/>
          <a:p>
            <a:pPr>
              <a:buFontTx/>
              <a:buChar char="•"/>
            </a:pPr>
            <a:r>
              <a:rPr lang="en-US" altLang="en-US" sz="1100" dirty="0" smtClean="0">
                <a:solidFill>
                  <a:srgbClr val="000000"/>
                </a:solidFill>
              </a:rPr>
              <a:t>IECON</a:t>
            </a:r>
          </a:p>
        </p:txBody>
      </p:sp>
      <p:sp>
        <p:nvSpPr>
          <p:cNvPr id="30739" name="Rectangle 28"/>
          <p:cNvSpPr>
            <a:spLocks noChangeArrowheads="1"/>
          </p:cNvSpPr>
          <p:nvPr/>
        </p:nvSpPr>
        <p:spPr bwMode="auto">
          <a:xfrm>
            <a:off x="2897188" y="2544763"/>
            <a:ext cx="1173162" cy="261937"/>
          </a:xfrm>
          <a:prstGeom prst="rect">
            <a:avLst/>
          </a:prstGeom>
          <a:solidFill>
            <a:srgbClr val="92D050"/>
          </a:solidFill>
          <a:ln>
            <a:noFill/>
          </a:ln>
          <a:extLst/>
        </p:spPr>
        <p:txBody>
          <a:bodyPr wrap="square">
            <a:spAutoFit/>
          </a:bodyPr>
          <a:lstStyle/>
          <a:p>
            <a:pPr marL="55563" indent="-55563">
              <a:buFontTx/>
              <a:buChar char="•"/>
            </a:pPr>
            <a:r>
              <a:rPr lang="en-US" altLang="en-US" sz="1100" dirty="0" smtClean="0">
                <a:solidFill>
                  <a:srgbClr val="000000"/>
                </a:solidFill>
              </a:rPr>
              <a:t>ITEC-Detroit</a:t>
            </a:r>
            <a:endParaRPr lang="en-US" altLang="en-US" sz="800" dirty="0" smtClean="0">
              <a:solidFill>
                <a:srgbClr val="000000"/>
              </a:solidFill>
            </a:endParaRPr>
          </a:p>
        </p:txBody>
      </p:sp>
      <p:sp>
        <p:nvSpPr>
          <p:cNvPr id="21" name="Rectangle 31"/>
          <p:cNvSpPr>
            <a:spLocks noChangeArrowheads="1"/>
          </p:cNvSpPr>
          <p:nvPr/>
        </p:nvSpPr>
        <p:spPr bwMode="auto">
          <a:xfrm>
            <a:off x="130175" y="4905375"/>
            <a:ext cx="2257425" cy="323165"/>
          </a:xfrm>
          <a:prstGeom prst="rect">
            <a:avLst/>
          </a:prstGeom>
          <a:noFill/>
          <a:ln>
            <a:noFill/>
          </a:ln>
          <a:extLst/>
        </p:spPr>
        <p:txBody>
          <a:bodyPr wrap="square">
            <a:spAutoFit/>
          </a:bodyPr>
          <a:lstStyle/>
          <a:p>
            <a:pPr>
              <a:defRPr/>
            </a:pPr>
            <a:r>
              <a:rPr lang="en-US" sz="1500" b="1" dirty="0" smtClean="0">
                <a:solidFill>
                  <a:srgbClr val="000000"/>
                </a:solidFill>
                <a:latin typeface="Arial" charset="0"/>
              </a:rPr>
              <a:t>Education</a:t>
            </a:r>
            <a:endParaRPr lang="en-US" sz="1050" dirty="0">
              <a:solidFill>
                <a:srgbClr val="FF0000"/>
              </a:solidFill>
              <a:latin typeface="Arial" charset="0"/>
            </a:endParaRPr>
          </a:p>
        </p:txBody>
      </p:sp>
      <p:sp>
        <p:nvSpPr>
          <p:cNvPr id="30741" name="Rectangle 43"/>
          <p:cNvSpPr>
            <a:spLocks noChangeArrowheads="1"/>
          </p:cNvSpPr>
          <p:nvPr/>
        </p:nvSpPr>
        <p:spPr bwMode="auto">
          <a:xfrm>
            <a:off x="107949" y="3240088"/>
            <a:ext cx="24352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500" b="1" dirty="0" smtClean="0">
                <a:solidFill>
                  <a:srgbClr val="000000"/>
                </a:solidFill>
              </a:rPr>
              <a:t>Test track</a:t>
            </a:r>
          </a:p>
        </p:txBody>
      </p:sp>
      <p:sp>
        <p:nvSpPr>
          <p:cNvPr id="30742" name="Rectangle 26"/>
          <p:cNvSpPr>
            <a:spLocks noChangeArrowheads="1"/>
          </p:cNvSpPr>
          <p:nvPr/>
        </p:nvSpPr>
        <p:spPr bwMode="auto">
          <a:xfrm>
            <a:off x="4195763" y="2555875"/>
            <a:ext cx="1036637" cy="261938"/>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rPr>
              <a:t>ITEC-ASIA</a:t>
            </a:r>
          </a:p>
        </p:txBody>
      </p:sp>
      <p:sp>
        <p:nvSpPr>
          <p:cNvPr id="30743" name="Rectangle 28"/>
          <p:cNvSpPr>
            <a:spLocks noChangeArrowheads="1"/>
          </p:cNvSpPr>
          <p:nvPr/>
        </p:nvSpPr>
        <p:spPr bwMode="auto">
          <a:xfrm>
            <a:off x="311150" y="2520950"/>
            <a:ext cx="1441449" cy="261610"/>
          </a:xfrm>
          <a:prstGeom prst="rect">
            <a:avLst/>
          </a:prstGeom>
          <a:solidFill>
            <a:schemeClr val="accent2"/>
          </a:solidFill>
          <a:ln>
            <a:noFill/>
          </a:ln>
          <a:extLst/>
        </p:spPr>
        <p:txBody>
          <a:bodyPr wrap="square">
            <a:spAutoFit/>
          </a:bodyPr>
          <a:lstStyle/>
          <a:p>
            <a:pPr marL="55563" indent="-55563">
              <a:buFontTx/>
              <a:buChar char="•"/>
            </a:pPr>
            <a:r>
              <a:rPr lang="en-US" altLang="en-US" sz="1100" dirty="0" smtClean="0">
                <a:solidFill>
                  <a:srgbClr val="000000"/>
                </a:solidFill>
              </a:rPr>
              <a:t> FD Convergence</a:t>
            </a:r>
          </a:p>
        </p:txBody>
      </p:sp>
      <p:sp>
        <p:nvSpPr>
          <p:cNvPr id="30745" name="Rectangle 33"/>
          <p:cNvSpPr>
            <a:spLocks noChangeArrowheads="1"/>
          </p:cNvSpPr>
          <p:nvPr/>
        </p:nvSpPr>
        <p:spPr bwMode="auto">
          <a:xfrm>
            <a:off x="4436282" y="5399015"/>
            <a:ext cx="887906" cy="430212"/>
          </a:xfrm>
          <a:prstGeom prst="rect">
            <a:avLst/>
          </a:prstGeom>
          <a:solidFill>
            <a:schemeClr val="accent2"/>
          </a:solidFill>
          <a:ln>
            <a:noFill/>
          </a:ln>
          <a:extLst/>
        </p:spPr>
        <p:txBody>
          <a:bodyPr wrap="square">
            <a:spAutoFit/>
          </a:bodyPr>
          <a:lstStyle/>
          <a:p>
            <a:pPr>
              <a:buFontTx/>
              <a:buChar char="•"/>
            </a:pPr>
            <a:r>
              <a:rPr lang="en-US" altLang="en-US" sz="1100" dirty="0" smtClean="0">
                <a:solidFill>
                  <a:srgbClr val="000000"/>
                </a:solidFill>
              </a:rPr>
              <a:t>eLearning</a:t>
            </a:r>
          </a:p>
          <a:p>
            <a:r>
              <a:rPr lang="en-US" altLang="en-US" sz="1100" dirty="0" smtClean="0">
                <a:solidFill>
                  <a:srgbClr val="000000"/>
                </a:solidFill>
              </a:rPr>
              <a:t>(Fuel Cell)</a:t>
            </a:r>
          </a:p>
        </p:txBody>
      </p:sp>
      <p:sp>
        <p:nvSpPr>
          <p:cNvPr id="30746" name="Rectangle 33"/>
          <p:cNvSpPr>
            <a:spLocks noChangeArrowheads="1"/>
          </p:cNvSpPr>
          <p:nvPr/>
        </p:nvSpPr>
        <p:spPr bwMode="auto">
          <a:xfrm>
            <a:off x="3733800" y="1981200"/>
            <a:ext cx="1676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 Plan Complete</a:t>
            </a:r>
          </a:p>
        </p:txBody>
      </p:sp>
      <p:sp>
        <p:nvSpPr>
          <p:cNvPr id="30747" name="Rectangle 33"/>
          <p:cNvSpPr>
            <a:spLocks noChangeArrowheads="1"/>
          </p:cNvSpPr>
          <p:nvPr/>
        </p:nvSpPr>
        <p:spPr bwMode="auto">
          <a:xfrm>
            <a:off x="5324187" y="5397312"/>
            <a:ext cx="1676400" cy="431800"/>
          </a:xfrm>
          <a:prstGeom prst="rect">
            <a:avLst/>
          </a:prstGeom>
          <a:solidFill>
            <a:schemeClr val="accent2"/>
          </a:solidFill>
          <a:ln>
            <a:noFill/>
          </a:ln>
          <a:extLst/>
        </p:spPr>
        <p:txBody>
          <a:bodyPr>
            <a:spAutoFit/>
          </a:bodyPr>
          <a:lstStyle/>
          <a:p>
            <a:pPr>
              <a:buFontTx/>
              <a:buChar char="•"/>
            </a:pPr>
            <a:r>
              <a:rPr lang="en-US" altLang="en-US" sz="1100" dirty="0" smtClean="0">
                <a:solidFill>
                  <a:srgbClr val="000000"/>
                </a:solidFill>
              </a:rPr>
              <a:t>eLearning</a:t>
            </a:r>
          </a:p>
          <a:p>
            <a:r>
              <a:rPr lang="en-US" altLang="en-US" sz="1100" dirty="0" smtClean="0">
                <a:solidFill>
                  <a:srgbClr val="000000"/>
                </a:solidFill>
              </a:rPr>
              <a:t>(Wireless Charging)</a:t>
            </a:r>
          </a:p>
        </p:txBody>
      </p:sp>
      <p:sp>
        <p:nvSpPr>
          <p:cNvPr id="30748" name="Rectangle 44"/>
          <p:cNvSpPr>
            <a:spLocks noChangeArrowheads="1"/>
          </p:cNvSpPr>
          <p:nvPr/>
        </p:nvSpPr>
        <p:spPr bwMode="auto">
          <a:xfrm>
            <a:off x="6869113" y="3576639"/>
            <a:ext cx="1402183" cy="431800"/>
          </a:xfrm>
          <a:prstGeom prst="rect">
            <a:avLst/>
          </a:prstGeom>
          <a:solidFill>
            <a:srgbClr val="FF0000"/>
          </a:solidFill>
          <a:ln>
            <a:noFill/>
          </a:ln>
          <a:extLst/>
        </p:spPr>
        <p:txBody>
          <a:bodyPr wrap="square">
            <a:spAutoFit/>
          </a:bodyPr>
          <a:lstStyle/>
          <a:p>
            <a:pPr>
              <a:buFontTx/>
              <a:buChar char="•"/>
            </a:pPr>
            <a:r>
              <a:rPr lang="en-US" altLang="en-US" sz="1100" dirty="0" smtClean="0">
                <a:solidFill>
                  <a:srgbClr val="000000"/>
                </a:solidFill>
              </a:rPr>
              <a:t>Sonoma Raceway Technology Exhibit</a:t>
            </a:r>
          </a:p>
        </p:txBody>
      </p:sp>
      <p:sp>
        <p:nvSpPr>
          <p:cNvPr id="30749" name="Rectangle 25"/>
          <p:cNvSpPr>
            <a:spLocks noChangeArrowheads="1"/>
          </p:cNvSpPr>
          <p:nvPr/>
        </p:nvSpPr>
        <p:spPr bwMode="auto">
          <a:xfrm>
            <a:off x="176213" y="1279525"/>
            <a:ext cx="349885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dirty="0" smtClean="0">
                <a:solidFill>
                  <a:srgbClr val="000000"/>
                </a:solidFill>
              </a:rPr>
              <a:t>Transitioning to Sustainability</a:t>
            </a:r>
          </a:p>
        </p:txBody>
      </p:sp>
      <p:sp>
        <p:nvSpPr>
          <p:cNvPr id="30750" name="Rectangle 35"/>
          <p:cNvSpPr>
            <a:spLocks noChangeArrowheads="1"/>
          </p:cNvSpPr>
          <p:nvPr/>
        </p:nvSpPr>
        <p:spPr bwMode="auto">
          <a:xfrm>
            <a:off x="285750" y="1730375"/>
            <a:ext cx="5946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Initiative oversight, transition committee, handoff to existing infrastructures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0752" name="TextBox 13"/>
          <p:cNvSpPr txBox="1">
            <a:spLocks noChangeArrowheads="1"/>
          </p:cNvSpPr>
          <p:nvPr/>
        </p:nvSpPr>
        <p:spPr bwMode="auto">
          <a:xfrm>
            <a:off x="695325" y="809625"/>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1Q14</a:t>
            </a:r>
          </a:p>
        </p:txBody>
      </p:sp>
      <p:sp>
        <p:nvSpPr>
          <p:cNvPr id="30753" name="TextBox 14"/>
          <p:cNvSpPr txBox="1">
            <a:spLocks noChangeArrowheads="1"/>
          </p:cNvSpPr>
          <p:nvPr/>
        </p:nvSpPr>
        <p:spPr bwMode="auto">
          <a:xfrm>
            <a:off x="2543175" y="8048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2Q14</a:t>
            </a:r>
          </a:p>
        </p:txBody>
      </p:sp>
      <p:sp>
        <p:nvSpPr>
          <p:cNvPr id="30754" name="Rounded Rectangle 10"/>
          <p:cNvSpPr>
            <a:spLocks noChangeArrowheads="1"/>
          </p:cNvSpPr>
          <p:nvPr/>
        </p:nvSpPr>
        <p:spPr bwMode="auto">
          <a:xfrm>
            <a:off x="7315200" y="4266596"/>
            <a:ext cx="1700213" cy="658813"/>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smtClean="0">
              <a:solidFill>
                <a:srgbClr val="000000"/>
              </a:solidFill>
            </a:endParaRPr>
          </a:p>
        </p:txBody>
      </p:sp>
      <p:cxnSp>
        <p:nvCxnSpPr>
          <p:cNvPr id="30755" name="Straight Connector 60"/>
          <p:cNvCxnSpPr>
            <a:cxnSpLocks noChangeShapeType="1"/>
          </p:cNvCxnSpPr>
          <p:nvPr/>
        </p:nvCxnSpPr>
        <p:spPr bwMode="auto">
          <a:xfrm>
            <a:off x="7461250" y="4634385"/>
            <a:ext cx="46355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0756" name="TextBox 9"/>
          <p:cNvSpPr txBox="1">
            <a:spLocks noChangeArrowheads="1"/>
          </p:cNvSpPr>
          <p:nvPr/>
        </p:nvSpPr>
        <p:spPr bwMode="auto">
          <a:xfrm>
            <a:off x="7896225" y="4272947"/>
            <a:ext cx="1171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smtClean="0">
                <a:solidFill>
                  <a:srgbClr val="000000"/>
                </a:solidFill>
              </a:rPr>
              <a:t>Progress </a:t>
            </a:r>
          </a:p>
          <a:p>
            <a:r>
              <a:rPr lang="en-US" altLang="en-US" sz="1800" dirty="0" smtClean="0">
                <a:solidFill>
                  <a:srgbClr val="000000"/>
                </a:solidFill>
              </a:rPr>
              <a:t>Bar</a:t>
            </a:r>
          </a:p>
        </p:txBody>
      </p:sp>
      <p:cxnSp>
        <p:nvCxnSpPr>
          <p:cNvPr id="30757" name="Straight Connector 60"/>
          <p:cNvCxnSpPr>
            <a:cxnSpLocks noChangeShapeType="1"/>
          </p:cNvCxnSpPr>
          <p:nvPr/>
        </p:nvCxnSpPr>
        <p:spPr bwMode="auto">
          <a:xfrm flipV="1">
            <a:off x="268288" y="1627196"/>
            <a:ext cx="6940208" cy="1"/>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30758" name="Straight Connector 60"/>
          <p:cNvCxnSpPr>
            <a:cxnSpLocks noChangeShapeType="1"/>
          </p:cNvCxnSpPr>
          <p:nvPr/>
        </p:nvCxnSpPr>
        <p:spPr bwMode="auto">
          <a:xfrm>
            <a:off x="298450" y="2362200"/>
            <a:ext cx="6910046"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0759" name="Rectangle 25"/>
          <p:cNvSpPr>
            <a:spLocks noChangeArrowheads="1"/>
          </p:cNvSpPr>
          <p:nvPr/>
        </p:nvSpPr>
        <p:spPr bwMode="auto">
          <a:xfrm>
            <a:off x="158750" y="3765550"/>
            <a:ext cx="27527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500" b="1" dirty="0" smtClean="0">
                <a:solidFill>
                  <a:srgbClr val="000000"/>
                </a:solidFill>
              </a:rPr>
              <a:t>Out Reach</a:t>
            </a:r>
            <a:endParaRPr lang="en-US" altLang="en-US" sz="1500" dirty="0" smtClean="0">
              <a:solidFill>
                <a:srgbClr val="000000"/>
              </a:solidFill>
            </a:endParaRPr>
          </a:p>
        </p:txBody>
      </p:sp>
      <p:sp>
        <p:nvSpPr>
          <p:cNvPr id="30760" name="Rectangle 26"/>
          <p:cNvSpPr>
            <a:spLocks noChangeArrowheads="1"/>
          </p:cNvSpPr>
          <p:nvPr/>
        </p:nvSpPr>
        <p:spPr bwMode="auto">
          <a:xfrm>
            <a:off x="265113" y="4189413"/>
            <a:ext cx="16160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SAE</a:t>
            </a:r>
          </a:p>
          <a:p>
            <a:pPr>
              <a:buFontTx/>
              <a:buChar char="•"/>
            </a:pPr>
            <a:r>
              <a:rPr lang="en-US" altLang="en-US" sz="1100" dirty="0" smtClean="0">
                <a:solidFill>
                  <a:srgbClr val="000000"/>
                </a:solidFill>
              </a:rPr>
              <a:t>EDTA</a:t>
            </a:r>
          </a:p>
          <a:p>
            <a:pPr>
              <a:buFontTx/>
              <a:buChar char="•"/>
            </a:pPr>
            <a:r>
              <a:rPr lang="en-US" altLang="en-US" sz="1100" dirty="0" smtClean="0">
                <a:solidFill>
                  <a:srgbClr val="000000"/>
                </a:solidFill>
              </a:rPr>
              <a:t>ITS America</a:t>
            </a:r>
          </a:p>
        </p:txBody>
      </p:sp>
      <p:sp>
        <p:nvSpPr>
          <p:cNvPr id="30761" name="Rectangle 28"/>
          <p:cNvSpPr>
            <a:spLocks noChangeArrowheads="1"/>
          </p:cNvSpPr>
          <p:nvPr/>
        </p:nvSpPr>
        <p:spPr bwMode="auto">
          <a:xfrm>
            <a:off x="2387600" y="4233863"/>
            <a:ext cx="1682750" cy="261937"/>
          </a:xfrm>
          <a:prstGeom prst="rect">
            <a:avLst/>
          </a:prstGeom>
          <a:solidFill>
            <a:srgbClr val="92D050"/>
          </a:solidFill>
          <a:ln>
            <a:noFill/>
          </a:ln>
          <a:extLst/>
        </p:spPr>
        <p:txBody>
          <a:bodyPr>
            <a:spAutoFit/>
          </a:bodyPr>
          <a:lstStyle/>
          <a:p>
            <a:pPr marL="55563" indent="-55563">
              <a:buFontTx/>
              <a:buChar char="•"/>
            </a:pPr>
            <a:r>
              <a:rPr lang="en-US" altLang="en-US" sz="1100" dirty="0" smtClean="0">
                <a:solidFill>
                  <a:srgbClr val="000000"/>
                </a:solidFill>
              </a:rPr>
              <a:t>SAE World Congress</a:t>
            </a:r>
            <a:endParaRPr lang="en-US" altLang="en-US" sz="800" dirty="0" smtClean="0">
              <a:solidFill>
                <a:srgbClr val="000000"/>
              </a:solidFill>
            </a:endParaRPr>
          </a:p>
        </p:txBody>
      </p:sp>
      <p:sp>
        <p:nvSpPr>
          <p:cNvPr id="30762" name="Rectangle 28"/>
          <p:cNvSpPr>
            <a:spLocks noChangeArrowheads="1"/>
          </p:cNvSpPr>
          <p:nvPr/>
        </p:nvSpPr>
        <p:spPr bwMode="auto">
          <a:xfrm>
            <a:off x="5685560" y="4138613"/>
            <a:ext cx="1682750" cy="261937"/>
          </a:xfrm>
          <a:prstGeom prst="rect">
            <a:avLst/>
          </a:prstGeom>
          <a:solidFill>
            <a:schemeClr val="accent6">
              <a:lumMod val="60000"/>
              <a:lumOff val="40000"/>
            </a:schemeClr>
          </a:solidFill>
          <a:ln>
            <a:noFill/>
          </a:ln>
          <a:extLst/>
        </p:spPr>
        <p:txBody>
          <a:bodyPr>
            <a:spAutoFit/>
          </a:bodyPr>
          <a:lstStyle/>
          <a:p>
            <a:pPr marL="55563" indent="-55563">
              <a:buFontTx/>
              <a:buChar char="•"/>
            </a:pPr>
            <a:r>
              <a:rPr lang="en-US" altLang="en-US" sz="1100" dirty="0" smtClean="0">
                <a:solidFill>
                  <a:srgbClr val="000000"/>
                </a:solidFill>
              </a:rPr>
              <a:t> SAE Convergence</a:t>
            </a:r>
            <a:endParaRPr lang="en-US" altLang="en-US" sz="800" dirty="0" smtClean="0">
              <a:solidFill>
                <a:srgbClr val="000000"/>
              </a:solidFill>
            </a:endParaRPr>
          </a:p>
        </p:txBody>
      </p:sp>
      <p:cxnSp>
        <p:nvCxnSpPr>
          <p:cNvPr id="30763" name="Straight Connector 60"/>
          <p:cNvCxnSpPr>
            <a:cxnSpLocks noChangeShapeType="1"/>
          </p:cNvCxnSpPr>
          <p:nvPr/>
        </p:nvCxnSpPr>
        <p:spPr bwMode="auto">
          <a:xfrm flipV="1">
            <a:off x="277813" y="4087813"/>
            <a:ext cx="6856517" cy="3810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0764" name="Rectangle 33"/>
          <p:cNvSpPr>
            <a:spLocks noChangeArrowheads="1"/>
          </p:cNvSpPr>
          <p:nvPr/>
        </p:nvSpPr>
        <p:spPr bwMode="auto">
          <a:xfrm>
            <a:off x="6681367" y="5399444"/>
            <a:ext cx="1299728" cy="430887"/>
          </a:xfrm>
          <a:prstGeom prst="rect">
            <a:avLst/>
          </a:prstGeom>
          <a:solidFill>
            <a:schemeClr val="accent2"/>
          </a:solidFill>
          <a:ln>
            <a:noFill/>
          </a:ln>
          <a:extLst/>
        </p:spPr>
        <p:txBody>
          <a:bodyPr wrap="square">
            <a:spAutoFit/>
          </a:bodyPr>
          <a:lstStyle/>
          <a:p>
            <a:pPr>
              <a:buFontTx/>
              <a:buChar char="•"/>
            </a:pPr>
            <a:r>
              <a:rPr lang="en-US" altLang="en-US" sz="1100" dirty="0" smtClean="0">
                <a:solidFill>
                  <a:srgbClr val="000000"/>
                </a:solidFill>
              </a:rPr>
              <a:t>eLearning </a:t>
            </a:r>
          </a:p>
          <a:p>
            <a:r>
              <a:rPr lang="en-US" altLang="en-US" sz="1100" dirty="0" smtClean="0">
                <a:solidFill>
                  <a:srgbClr val="000000"/>
                </a:solidFill>
              </a:rPr>
              <a:t>(Electric Machine </a:t>
            </a:r>
          </a:p>
        </p:txBody>
      </p:sp>
      <p:sp>
        <p:nvSpPr>
          <p:cNvPr id="30765" name="Rectangle 33"/>
          <p:cNvSpPr>
            <a:spLocks noChangeArrowheads="1"/>
          </p:cNvSpPr>
          <p:nvPr/>
        </p:nvSpPr>
        <p:spPr bwMode="auto">
          <a:xfrm>
            <a:off x="2411557" y="5571451"/>
            <a:ext cx="1114425" cy="260350"/>
          </a:xfrm>
          <a:prstGeom prst="rect">
            <a:avLst/>
          </a:prstGeom>
          <a:solidFill>
            <a:schemeClr val="accent2"/>
          </a:solidFill>
          <a:ln>
            <a:noFill/>
          </a:ln>
          <a:extLst/>
        </p:spPr>
        <p:txBody>
          <a:bodyPr>
            <a:spAutoFit/>
          </a:bodyPr>
          <a:lstStyle/>
          <a:p>
            <a:pPr>
              <a:buFontTx/>
              <a:buChar char="•"/>
            </a:pPr>
            <a:r>
              <a:rPr lang="en-US" altLang="en-US" sz="1100" dirty="0" smtClean="0">
                <a:solidFill>
                  <a:srgbClr val="000000"/>
                </a:solidFill>
              </a:rPr>
              <a:t>DL@ASU</a:t>
            </a:r>
          </a:p>
        </p:txBody>
      </p:sp>
      <p:cxnSp>
        <p:nvCxnSpPr>
          <p:cNvPr id="30766" name="Straight Connector 60"/>
          <p:cNvCxnSpPr>
            <a:cxnSpLocks noChangeShapeType="1"/>
          </p:cNvCxnSpPr>
          <p:nvPr/>
        </p:nvCxnSpPr>
        <p:spPr bwMode="auto">
          <a:xfrm>
            <a:off x="311150" y="5259388"/>
            <a:ext cx="682318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0767" name="Rectangle 33"/>
          <p:cNvSpPr>
            <a:spLocks noChangeArrowheads="1"/>
          </p:cNvSpPr>
          <p:nvPr/>
        </p:nvSpPr>
        <p:spPr bwMode="auto">
          <a:xfrm>
            <a:off x="1400175" y="5588913"/>
            <a:ext cx="987425" cy="430887"/>
          </a:xfrm>
          <a:prstGeom prst="rect">
            <a:avLst/>
          </a:prstGeom>
          <a:solidFill>
            <a:schemeClr val="accent2"/>
          </a:solidFill>
          <a:ln>
            <a:noFill/>
          </a:ln>
          <a:extLst/>
        </p:spPr>
        <p:txBody>
          <a:bodyPr wrap="square">
            <a:spAutoFit/>
          </a:bodyPr>
          <a:lstStyle/>
          <a:p>
            <a:pPr>
              <a:buFontTx/>
              <a:buChar char="•"/>
            </a:pPr>
            <a:r>
              <a:rPr lang="en-US" altLang="en-US" sz="1100" dirty="0" smtClean="0">
                <a:solidFill>
                  <a:srgbClr val="000000"/>
                </a:solidFill>
              </a:rPr>
              <a:t>DL@MI</a:t>
            </a:r>
          </a:p>
          <a:p>
            <a:r>
              <a:rPr lang="en-US" altLang="en-US" sz="1100" dirty="0" smtClean="0">
                <a:solidFill>
                  <a:srgbClr val="000000"/>
                </a:solidFill>
              </a:rPr>
              <a:t>Power Xfer</a:t>
            </a:r>
          </a:p>
        </p:txBody>
      </p:sp>
      <p:sp>
        <p:nvSpPr>
          <p:cNvPr id="30768" name="Rectangle 33"/>
          <p:cNvSpPr>
            <a:spLocks noChangeArrowheads="1"/>
          </p:cNvSpPr>
          <p:nvPr/>
        </p:nvSpPr>
        <p:spPr bwMode="auto">
          <a:xfrm>
            <a:off x="6610009" y="5835142"/>
            <a:ext cx="11969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strike="sngStrike" dirty="0" smtClean="0">
                <a:solidFill>
                  <a:srgbClr val="000000"/>
                </a:solidFill>
              </a:rPr>
              <a:t>DL@UT Dallas</a:t>
            </a:r>
          </a:p>
        </p:txBody>
      </p:sp>
      <p:cxnSp>
        <p:nvCxnSpPr>
          <p:cNvPr id="30769" name="Straight Connector 60"/>
          <p:cNvCxnSpPr>
            <a:cxnSpLocks noChangeShapeType="1"/>
          </p:cNvCxnSpPr>
          <p:nvPr/>
        </p:nvCxnSpPr>
        <p:spPr bwMode="auto">
          <a:xfrm flipV="1">
            <a:off x="276225" y="3553619"/>
            <a:ext cx="6932271" cy="2302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0770" name="Rectangle 44"/>
          <p:cNvSpPr>
            <a:spLocks noChangeArrowheads="1"/>
          </p:cNvSpPr>
          <p:nvPr/>
        </p:nvSpPr>
        <p:spPr bwMode="auto">
          <a:xfrm>
            <a:off x="5706365" y="3571339"/>
            <a:ext cx="1319213" cy="261938"/>
          </a:xfrm>
          <a:prstGeom prst="rect">
            <a:avLst/>
          </a:prstGeom>
          <a:solidFill>
            <a:schemeClr val="accent6">
              <a:lumMod val="60000"/>
              <a:lumOff val="40000"/>
            </a:schemeClr>
          </a:solidFill>
          <a:ln>
            <a:noFill/>
          </a:ln>
          <a:extLst/>
        </p:spPr>
        <p:txBody>
          <a:bodyPr>
            <a:spAutoFit/>
          </a:bodyPr>
          <a:lstStyle/>
          <a:p>
            <a:pPr>
              <a:buFontTx/>
              <a:buChar char="•"/>
            </a:pPr>
            <a:r>
              <a:rPr lang="en-US" altLang="en-US" sz="1100" dirty="0" smtClean="0">
                <a:solidFill>
                  <a:srgbClr val="000000"/>
                </a:solidFill>
              </a:rPr>
              <a:t>UCICAR Event</a:t>
            </a:r>
          </a:p>
        </p:txBody>
      </p:sp>
      <p:sp>
        <p:nvSpPr>
          <p:cNvPr id="30771" name="Rectangle 28"/>
          <p:cNvSpPr>
            <a:spLocks noChangeArrowheads="1"/>
          </p:cNvSpPr>
          <p:nvPr/>
        </p:nvSpPr>
        <p:spPr bwMode="auto">
          <a:xfrm>
            <a:off x="1025525" y="2786062"/>
            <a:ext cx="611188" cy="261938"/>
          </a:xfrm>
          <a:prstGeom prst="rect">
            <a:avLst/>
          </a:prstGeom>
          <a:solidFill>
            <a:schemeClr val="accent2"/>
          </a:solidFill>
          <a:ln>
            <a:noFill/>
          </a:ln>
          <a:extLst/>
        </p:spPr>
        <p:txBody>
          <a:bodyPr>
            <a:spAutoFit/>
          </a:bodyPr>
          <a:lstStyle/>
          <a:p>
            <a:pPr marL="55563" indent="-55563">
              <a:buFontTx/>
              <a:buChar char="•"/>
            </a:pPr>
            <a:r>
              <a:rPr lang="en-US" altLang="en-US" sz="1100" dirty="0" smtClean="0">
                <a:solidFill>
                  <a:srgbClr val="000000"/>
                </a:solidFill>
              </a:rPr>
              <a:t>ISGT</a:t>
            </a:r>
            <a:endParaRPr lang="en-US" altLang="en-US" sz="800" dirty="0" smtClean="0">
              <a:solidFill>
                <a:srgbClr val="000000"/>
              </a:solidFill>
            </a:endParaRPr>
          </a:p>
        </p:txBody>
      </p:sp>
      <p:sp>
        <p:nvSpPr>
          <p:cNvPr id="30772" name="Rectangle 28"/>
          <p:cNvSpPr>
            <a:spLocks noChangeArrowheads="1"/>
          </p:cNvSpPr>
          <p:nvPr/>
        </p:nvSpPr>
        <p:spPr bwMode="auto">
          <a:xfrm>
            <a:off x="1609725" y="2819400"/>
            <a:ext cx="676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5563" indent="-55563">
              <a:buFontTx/>
              <a:buChar char="•"/>
            </a:pPr>
            <a:r>
              <a:rPr lang="en-US" altLang="en-US" sz="1100" strike="sngStrike" dirty="0" smtClean="0">
                <a:solidFill>
                  <a:srgbClr val="000000"/>
                </a:solidFill>
              </a:rPr>
              <a:t>IOT</a:t>
            </a:r>
            <a:endParaRPr lang="en-US" altLang="en-US" sz="800" strike="sngStrike" dirty="0" smtClean="0">
              <a:solidFill>
                <a:srgbClr val="000000"/>
              </a:solidFill>
            </a:endParaRPr>
          </a:p>
        </p:txBody>
      </p:sp>
      <p:sp>
        <p:nvSpPr>
          <p:cNvPr id="30773" name="Rectangle 26"/>
          <p:cNvSpPr>
            <a:spLocks noChangeArrowheads="1"/>
          </p:cNvSpPr>
          <p:nvPr/>
        </p:nvSpPr>
        <p:spPr bwMode="auto">
          <a:xfrm>
            <a:off x="4603750" y="2776538"/>
            <a:ext cx="1036638" cy="260350"/>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rPr>
              <a:t>ECCE</a:t>
            </a:r>
          </a:p>
        </p:txBody>
      </p:sp>
      <p:sp>
        <p:nvSpPr>
          <p:cNvPr id="30774" name="Rectangle 26"/>
          <p:cNvSpPr>
            <a:spLocks noChangeArrowheads="1"/>
          </p:cNvSpPr>
          <p:nvPr/>
        </p:nvSpPr>
        <p:spPr bwMode="auto">
          <a:xfrm>
            <a:off x="5948363" y="2728913"/>
            <a:ext cx="812800" cy="261937"/>
          </a:xfrm>
          <a:prstGeom prst="rect">
            <a:avLst/>
          </a:prstGeom>
          <a:solidFill>
            <a:schemeClr val="accent6">
              <a:lumMod val="60000"/>
              <a:lumOff val="40000"/>
            </a:schemeClr>
          </a:solidFill>
          <a:ln>
            <a:noFill/>
          </a:ln>
          <a:extLst/>
        </p:spPr>
        <p:txBody>
          <a:bodyPr>
            <a:spAutoFit/>
          </a:bodyPr>
          <a:lstStyle/>
          <a:p>
            <a:pPr>
              <a:buFontTx/>
              <a:buChar char="•"/>
            </a:pPr>
            <a:r>
              <a:rPr lang="en-US" altLang="en-US" sz="1100" dirty="0" smtClean="0">
                <a:solidFill>
                  <a:srgbClr val="000000"/>
                </a:solidFill>
              </a:rPr>
              <a:t>ICCVE</a:t>
            </a:r>
          </a:p>
        </p:txBody>
      </p:sp>
      <p:sp>
        <p:nvSpPr>
          <p:cNvPr id="30775" name="Rectangle 26"/>
          <p:cNvSpPr>
            <a:spLocks noChangeArrowheads="1"/>
          </p:cNvSpPr>
          <p:nvPr/>
        </p:nvSpPr>
        <p:spPr bwMode="auto">
          <a:xfrm>
            <a:off x="6653213" y="2890838"/>
            <a:ext cx="812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IEVC</a:t>
            </a:r>
          </a:p>
        </p:txBody>
      </p:sp>
      <p:sp>
        <p:nvSpPr>
          <p:cNvPr id="30776" name="Rectangle 26"/>
          <p:cNvSpPr>
            <a:spLocks noChangeArrowheads="1"/>
          </p:cNvSpPr>
          <p:nvPr/>
        </p:nvSpPr>
        <p:spPr bwMode="auto">
          <a:xfrm>
            <a:off x="2819400" y="4530725"/>
            <a:ext cx="1046018" cy="261610"/>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rPr>
              <a:t>EDTA Conf</a:t>
            </a:r>
          </a:p>
        </p:txBody>
      </p:sp>
      <p:sp>
        <p:nvSpPr>
          <p:cNvPr id="63" name="Rectangle 33"/>
          <p:cNvSpPr>
            <a:spLocks noChangeArrowheads="1"/>
          </p:cNvSpPr>
          <p:nvPr/>
        </p:nvSpPr>
        <p:spPr bwMode="auto">
          <a:xfrm>
            <a:off x="5556737" y="5793358"/>
            <a:ext cx="1196975" cy="261610"/>
          </a:xfrm>
          <a:prstGeom prst="rect">
            <a:avLst/>
          </a:prstGeom>
          <a:solidFill>
            <a:schemeClr val="accent6">
              <a:lumMod val="60000"/>
              <a:lumOff val="40000"/>
            </a:schemeClr>
          </a:solidFill>
          <a:ln>
            <a:noFill/>
          </a:ln>
          <a:extLst/>
        </p:spPr>
        <p:txBody>
          <a:bodyPr>
            <a:spAutoFit/>
          </a:bodyPr>
          <a:lstStyle/>
          <a:p>
            <a:pPr>
              <a:buFontTx/>
              <a:buChar char="•"/>
            </a:pPr>
            <a:r>
              <a:rPr lang="en-US" altLang="en-US" sz="1100" dirty="0" smtClean="0">
                <a:solidFill>
                  <a:srgbClr val="000000"/>
                </a:solidFill>
              </a:rPr>
              <a:t>DL @ UTBM</a:t>
            </a:r>
          </a:p>
        </p:txBody>
      </p:sp>
      <p:sp>
        <p:nvSpPr>
          <p:cNvPr id="64" name="Rectangle 26"/>
          <p:cNvSpPr>
            <a:spLocks noChangeArrowheads="1"/>
          </p:cNvSpPr>
          <p:nvPr/>
        </p:nvSpPr>
        <p:spPr bwMode="auto">
          <a:xfrm>
            <a:off x="4983162" y="2928938"/>
            <a:ext cx="1036638" cy="260350"/>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rPr>
              <a:t>VTC Fall</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47519" y="2478087"/>
            <a:ext cx="11271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33"/>
          <p:cNvSpPr>
            <a:spLocks noChangeArrowheads="1"/>
          </p:cNvSpPr>
          <p:nvPr/>
        </p:nvSpPr>
        <p:spPr bwMode="auto">
          <a:xfrm>
            <a:off x="6101617" y="6018701"/>
            <a:ext cx="1196975" cy="261610"/>
          </a:xfrm>
          <a:prstGeom prst="rect">
            <a:avLst/>
          </a:prstGeom>
          <a:solidFill>
            <a:schemeClr val="accent2"/>
          </a:solidFill>
          <a:ln>
            <a:noFill/>
          </a:ln>
          <a:extLst/>
        </p:spPr>
        <p:txBody>
          <a:bodyPr>
            <a:spAutoFit/>
          </a:bodyPr>
          <a:lstStyle/>
          <a:p>
            <a:pPr>
              <a:buFontTx/>
              <a:buChar char="•"/>
            </a:pPr>
            <a:r>
              <a:rPr lang="en-US" altLang="en-US" sz="1100" dirty="0" smtClean="0">
                <a:solidFill>
                  <a:srgbClr val="000000"/>
                </a:solidFill>
              </a:rPr>
              <a:t>DL @ McGill</a:t>
            </a:r>
          </a:p>
        </p:txBody>
      </p:sp>
      <p:sp>
        <p:nvSpPr>
          <p:cNvPr id="59"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rgbClr val="FFFFFF"/>
                </a:solidFill>
              </a:rPr>
              <a:pPr>
                <a:defRPr/>
              </a:pPr>
              <a:t>28</a:t>
            </a:fld>
            <a:endParaRPr lang="en-US" sz="1100" dirty="0">
              <a:solidFill>
                <a:srgbClr val="FFFFFF"/>
              </a:solidFill>
            </a:endParaRPr>
          </a:p>
        </p:txBody>
      </p:sp>
      <p:sp>
        <p:nvSpPr>
          <p:cNvPr id="60"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rgbClr val="FFFFFF"/>
                </a:solidFill>
              </a:rPr>
              <a:pPr>
                <a:defRPr/>
              </a:pPr>
              <a:t>1/16/15</a:t>
            </a:fld>
            <a:endParaRPr lang="en-US" sz="1100" dirty="0">
              <a:solidFill>
                <a:srgbClr val="FFFFFF"/>
              </a:solidFill>
            </a:endParaRPr>
          </a:p>
        </p:txBody>
      </p:sp>
      <p:sp>
        <p:nvSpPr>
          <p:cNvPr id="62" name="Rectangle 28"/>
          <p:cNvSpPr>
            <a:spLocks noChangeArrowheads="1"/>
          </p:cNvSpPr>
          <p:nvPr/>
        </p:nvSpPr>
        <p:spPr bwMode="auto">
          <a:xfrm>
            <a:off x="4672013" y="4417470"/>
            <a:ext cx="1682750" cy="261937"/>
          </a:xfrm>
          <a:prstGeom prst="rect">
            <a:avLst/>
          </a:prstGeom>
          <a:solidFill>
            <a:srgbClr val="92D050"/>
          </a:solidFill>
          <a:ln>
            <a:noFill/>
          </a:ln>
          <a:extLst/>
        </p:spPr>
        <p:txBody>
          <a:bodyPr>
            <a:spAutoFit/>
          </a:bodyPr>
          <a:lstStyle/>
          <a:p>
            <a:pPr marL="55563" indent="-55563">
              <a:buFontTx/>
              <a:buChar char="•"/>
            </a:pPr>
            <a:r>
              <a:rPr lang="en-US" altLang="en-US" sz="1100" dirty="0" smtClean="0">
                <a:solidFill>
                  <a:srgbClr val="000000"/>
                </a:solidFill>
              </a:rPr>
              <a:t> ITS World Congress</a:t>
            </a:r>
            <a:endParaRPr lang="en-US" altLang="en-US" sz="800" dirty="0" smtClean="0">
              <a:solidFill>
                <a:srgbClr val="000000"/>
              </a:solidFill>
            </a:endParaRPr>
          </a:p>
        </p:txBody>
      </p:sp>
    </p:spTree>
    <p:extLst>
      <p:ext uri="{BB962C8B-B14F-4D97-AF65-F5344CB8AC3E}">
        <p14:creationId xmlns:p14="http://schemas.microsoft.com/office/powerpoint/2010/main" val="359806763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9" name="Rectangle 35"/>
          <p:cNvSpPr>
            <a:spLocks noChangeArrowheads="1"/>
          </p:cNvSpPr>
          <p:nvPr/>
        </p:nvSpPr>
        <p:spPr bwMode="auto">
          <a:xfrm>
            <a:off x="284163" y="2376488"/>
            <a:ext cx="1320800" cy="261937"/>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sym typeface="Wingdings" pitchFamily="2" charset="2"/>
              </a:rPr>
              <a:t> By Line Articles</a:t>
            </a:r>
          </a:p>
        </p:txBody>
      </p:sp>
      <p:sp>
        <p:nvSpPr>
          <p:cNvPr id="31790" name="Rectangle 35"/>
          <p:cNvSpPr>
            <a:spLocks noChangeArrowheads="1"/>
          </p:cNvSpPr>
          <p:nvPr/>
        </p:nvSpPr>
        <p:spPr bwMode="auto">
          <a:xfrm>
            <a:off x="1674813" y="2373313"/>
            <a:ext cx="1320800" cy="261937"/>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sym typeface="Wingdings" pitchFamily="2" charset="2"/>
              </a:rPr>
              <a:t> By Line Articles</a:t>
            </a:r>
          </a:p>
        </p:txBody>
      </p:sp>
      <p:sp>
        <p:nvSpPr>
          <p:cNvPr id="31746" name="Title 1"/>
          <p:cNvSpPr>
            <a:spLocks noGrp="1"/>
          </p:cNvSpPr>
          <p:nvPr>
            <p:ph type="title"/>
          </p:nvPr>
        </p:nvSpPr>
        <p:spPr>
          <a:xfrm>
            <a:off x="160338" y="160338"/>
            <a:ext cx="9502775" cy="1125537"/>
          </a:xfrm>
        </p:spPr>
        <p:txBody>
          <a:bodyPr/>
          <a:lstStyle/>
          <a:p>
            <a:r>
              <a:rPr lang="en-US" altLang="en-US" sz="2400" dirty="0" smtClean="0">
                <a:latin typeface="Verdana" pitchFamily="34" charset="0"/>
                <a:ea typeface="ＭＳ Ｐゴシック" pitchFamily="34" charset="-128"/>
              </a:rPr>
              <a:t>2014 TEI Project Plan - Milestones and Roadmap</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9100" y="155416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3683000" y="1539875"/>
            <a:ext cx="50800" cy="514350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9" name="Straight Connector 8"/>
          <p:cNvCxnSpPr/>
          <p:nvPr/>
        </p:nvCxnSpPr>
        <p:spPr bwMode="auto">
          <a:xfrm flipH="1">
            <a:off x="1925638" y="1522413"/>
            <a:ext cx="50800" cy="5141912"/>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31753" name="Straight Connector 3"/>
          <p:cNvCxnSpPr>
            <a:cxnSpLocks noChangeShapeType="1"/>
          </p:cNvCxnSpPr>
          <p:nvPr/>
        </p:nvCxnSpPr>
        <p:spPr bwMode="auto">
          <a:xfrm>
            <a:off x="246063" y="1119188"/>
            <a:ext cx="8897937" cy="7937"/>
          </a:xfrm>
          <a:prstGeom prst="line">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754" name="Straight Connector 7"/>
          <p:cNvCxnSpPr>
            <a:cxnSpLocks noChangeShapeType="1"/>
          </p:cNvCxnSpPr>
          <p:nvPr/>
        </p:nvCxnSpPr>
        <p:spPr bwMode="auto">
          <a:xfrm>
            <a:off x="1981200" y="113347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755" name="Straight Connector 8"/>
          <p:cNvCxnSpPr>
            <a:cxnSpLocks noChangeShapeType="1"/>
          </p:cNvCxnSpPr>
          <p:nvPr/>
        </p:nvCxnSpPr>
        <p:spPr bwMode="auto">
          <a:xfrm>
            <a:off x="3733800" y="114300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756" name="Straight Connector 9"/>
          <p:cNvCxnSpPr>
            <a:cxnSpLocks noChangeShapeType="1"/>
          </p:cNvCxnSpPr>
          <p:nvPr/>
        </p:nvCxnSpPr>
        <p:spPr bwMode="auto">
          <a:xfrm>
            <a:off x="5562600" y="1136650"/>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1757" name="Straight Connector 10"/>
          <p:cNvCxnSpPr>
            <a:cxnSpLocks noChangeShapeType="1"/>
          </p:cNvCxnSpPr>
          <p:nvPr/>
        </p:nvCxnSpPr>
        <p:spPr bwMode="auto">
          <a:xfrm>
            <a:off x="7366000" y="1139825"/>
            <a:ext cx="0" cy="4826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1758" name="TextBox 15"/>
          <p:cNvSpPr txBox="1">
            <a:spLocks noChangeArrowheads="1"/>
          </p:cNvSpPr>
          <p:nvPr/>
        </p:nvSpPr>
        <p:spPr bwMode="auto">
          <a:xfrm>
            <a:off x="6183313" y="804863"/>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4Q14</a:t>
            </a:r>
          </a:p>
        </p:txBody>
      </p:sp>
      <p:sp>
        <p:nvSpPr>
          <p:cNvPr id="31759" name="TextBox 16"/>
          <p:cNvSpPr txBox="1">
            <a:spLocks noChangeArrowheads="1"/>
          </p:cNvSpPr>
          <p:nvPr/>
        </p:nvSpPr>
        <p:spPr bwMode="auto">
          <a:xfrm>
            <a:off x="4352925" y="803275"/>
            <a:ext cx="685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3Q14</a:t>
            </a:r>
          </a:p>
        </p:txBody>
      </p:sp>
      <p:sp>
        <p:nvSpPr>
          <p:cNvPr id="31760" name="TextBox 17"/>
          <p:cNvSpPr txBox="1">
            <a:spLocks noChangeArrowheads="1"/>
          </p:cNvSpPr>
          <p:nvPr/>
        </p:nvSpPr>
        <p:spPr bwMode="auto">
          <a:xfrm>
            <a:off x="7875588" y="819150"/>
            <a:ext cx="639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2015</a:t>
            </a:r>
          </a:p>
        </p:txBody>
      </p:sp>
      <p:sp>
        <p:nvSpPr>
          <p:cNvPr id="22" name="Rectangle 32"/>
          <p:cNvSpPr>
            <a:spLocks noChangeArrowheads="1"/>
          </p:cNvSpPr>
          <p:nvPr/>
        </p:nvSpPr>
        <p:spPr bwMode="auto">
          <a:xfrm>
            <a:off x="179388" y="2763838"/>
            <a:ext cx="2062162" cy="323165"/>
          </a:xfrm>
          <a:prstGeom prst="rect">
            <a:avLst/>
          </a:prstGeom>
          <a:noFill/>
          <a:ln>
            <a:noFill/>
          </a:ln>
          <a:extLst/>
        </p:spPr>
        <p:txBody>
          <a:bodyPr wrap="square">
            <a:spAutoFit/>
          </a:bodyPr>
          <a:lstStyle/>
          <a:p>
            <a:pPr>
              <a:defRPr/>
            </a:pPr>
            <a:r>
              <a:rPr lang="en-US" sz="1500" b="1" dirty="0" smtClean="0">
                <a:solidFill>
                  <a:srgbClr val="000000"/>
                </a:solidFill>
                <a:latin typeface="Arial" charset="0"/>
              </a:rPr>
              <a:t>Publications</a:t>
            </a:r>
            <a:endParaRPr lang="en-US" sz="1050" dirty="0">
              <a:solidFill>
                <a:srgbClr val="FF0000"/>
              </a:solidFill>
              <a:latin typeface="Arial" charset="0"/>
            </a:endParaRPr>
          </a:p>
        </p:txBody>
      </p:sp>
      <p:sp>
        <p:nvSpPr>
          <p:cNvPr id="31763" name="Rectangle 38"/>
          <p:cNvSpPr>
            <a:spLocks noChangeArrowheads="1"/>
          </p:cNvSpPr>
          <p:nvPr/>
        </p:nvSpPr>
        <p:spPr bwMode="auto">
          <a:xfrm>
            <a:off x="296863" y="2590800"/>
            <a:ext cx="18557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Social Media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64" name="Rectangle 40"/>
          <p:cNvSpPr>
            <a:spLocks noChangeArrowheads="1"/>
          </p:cNvSpPr>
          <p:nvPr/>
        </p:nvSpPr>
        <p:spPr bwMode="auto">
          <a:xfrm>
            <a:off x="187325" y="4187825"/>
            <a:ext cx="1971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500" b="1" dirty="0" smtClean="0">
                <a:solidFill>
                  <a:srgbClr val="000000"/>
                </a:solidFill>
              </a:rPr>
              <a:t>Standards</a:t>
            </a:r>
          </a:p>
        </p:txBody>
      </p:sp>
      <p:sp>
        <p:nvSpPr>
          <p:cNvPr id="31765" name="Rectangle 42"/>
          <p:cNvSpPr>
            <a:spLocks noChangeArrowheads="1"/>
          </p:cNvSpPr>
          <p:nvPr/>
        </p:nvSpPr>
        <p:spPr bwMode="auto">
          <a:xfrm>
            <a:off x="311150" y="4614863"/>
            <a:ext cx="1639888" cy="261937"/>
          </a:xfrm>
          <a:prstGeom prst="rect">
            <a:avLst/>
          </a:prstGeom>
          <a:solidFill>
            <a:schemeClr val="accent2"/>
          </a:solidFill>
          <a:ln>
            <a:noFill/>
          </a:ln>
          <a:extLst/>
        </p:spPr>
        <p:txBody>
          <a:bodyPr>
            <a:spAutoFit/>
          </a:bodyPr>
          <a:lstStyle/>
          <a:p>
            <a:pPr>
              <a:buFontTx/>
              <a:buChar char="•"/>
            </a:pPr>
            <a:r>
              <a:rPr lang="en-US" altLang="en-US" sz="1100" dirty="0" smtClean="0">
                <a:solidFill>
                  <a:srgbClr val="000000"/>
                </a:solidFill>
              </a:rPr>
              <a:t>ANSI workgroups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 name="Rectangle 36"/>
          <p:cNvSpPr>
            <a:spLocks noChangeArrowheads="1"/>
          </p:cNvSpPr>
          <p:nvPr/>
        </p:nvSpPr>
        <p:spPr bwMode="auto">
          <a:xfrm>
            <a:off x="179388" y="1454150"/>
            <a:ext cx="3529012" cy="322263"/>
          </a:xfrm>
          <a:prstGeom prst="rect">
            <a:avLst/>
          </a:prstGeom>
          <a:noFill/>
          <a:ln>
            <a:noFill/>
          </a:ln>
          <a:extLst/>
        </p:spPr>
        <p:txBody>
          <a:bodyPr wrap="square">
            <a:spAutoFit/>
          </a:bodyPr>
          <a:lstStyle/>
          <a:p>
            <a:pPr>
              <a:defRPr/>
            </a:pPr>
            <a:r>
              <a:rPr lang="en-US" sz="1500" b="1" dirty="0">
                <a:solidFill>
                  <a:srgbClr val="000000"/>
                </a:solidFill>
                <a:latin typeface="Arial" charset="0"/>
              </a:rPr>
              <a:t>Portal &amp; </a:t>
            </a:r>
            <a:r>
              <a:rPr lang="en-US" sz="1500" b="1" dirty="0" smtClean="0">
                <a:solidFill>
                  <a:srgbClr val="000000"/>
                </a:solidFill>
                <a:latin typeface="Arial" charset="0"/>
              </a:rPr>
              <a:t>Marcom</a:t>
            </a:r>
            <a:endParaRPr lang="en-US" sz="1050" dirty="0">
              <a:solidFill>
                <a:srgbClr val="FF0000"/>
              </a:solidFill>
              <a:latin typeface="Arial" charset="0"/>
            </a:endParaRPr>
          </a:p>
        </p:txBody>
      </p:sp>
      <p:sp>
        <p:nvSpPr>
          <p:cNvPr id="31767" name="Rectangle 35"/>
          <p:cNvSpPr>
            <a:spLocks noChangeArrowheads="1"/>
          </p:cNvSpPr>
          <p:nvPr/>
        </p:nvSpPr>
        <p:spPr bwMode="auto">
          <a:xfrm>
            <a:off x="333375" y="3998913"/>
            <a:ext cx="5216525" cy="261937"/>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rPr>
              <a:t>TE Transactions CFP, launch preparation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68" name="TextBox 13"/>
          <p:cNvSpPr txBox="1">
            <a:spLocks noChangeArrowheads="1"/>
          </p:cNvSpPr>
          <p:nvPr/>
        </p:nvSpPr>
        <p:spPr bwMode="auto">
          <a:xfrm>
            <a:off x="695325" y="809625"/>
            <a:ext cx="687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1Q14</a:t>
            </a:r>
          </a:p>
        </p:txBody>
      </p:sp>
      <p:sp>
        <p:nvSpPr>
          <p:cNvPr id="31769" name="TextBox 14"/>
          <p:cNvSpPr txBox="1">
            <a:spLocks noChangeArrowheads="1"/>
          </p:cNvSpPr>
          <p:nvPr/>
        </p:nvSpPr>
        <p:spPr bwMode="auto">
          <a:xfrm>
            <a:off x="2543175" y="804863"/>
            <a:ext cx="685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smtClean="0">
                <a:solidFill>
                  <a:srgbClr val="FFFFFF"/>
                </a:solidFill>
              </a:rPr>
              <a:t>2Q14</a:t>
            </a:r>
          </a:p>
        </p:txBody>
      </p:sp>
      <p:cxnSp>
        <p:nvCxnSpPr>
          <p:cNvPr id="31770" name="Straight Connector 60"/>
          <p:cNvCxnSpPr>
            <a:cxnSpLocks noChangeShapeType="1"/>
          </p:cNvCxnSpPr>
          <p:nvPr/>
        </p:nvCxnSpPr>
        <p:spPr bwMode="auto">
          <a:xfrm>
            <a:off x="312738" y="3043237"/>
            <a:ext cx="6796881"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cxnSp>
        <p:nvCxnSpPr>
          <p:cNvPr id="31771" name="Straight Connector 60"/>
          <p:cNvCxnSpPr>
            <a:cxnSpLocks noChangeShapeType="1"/>
          </p:cNvCxnSpPr>
          <p:nvPr/>
        </p:nvCxnSpPr>
        <p:spPr bwMode="auto">
          <a:xfrm>
            <a:off x="347663" y="1817688"/>
            <a:ext cx="6761956"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1772" name="Rectangle 35"/>
          <p:cNvSpPr>
            <a:spLocks noChangeArrowheads="1"/>
          </p:cNvSpPr>
          <p:nvPr/>
        </p:nvSpPr>
        <p:spPr bwMode="auto">
          <a:xfrm>
            <a:off x="2159000" y="3319462"/>
            <a:ext cx="1955800" cy="261938"/>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rPr>
              <a:t>Institute TE Special Edition</a:t>
            </a:r>
          </a:p>
        </p:txBody>
      </p:sp>
      <p:cxnSp>
        <p:nvCxnSpPr>
          <p:cNvPr id="31773" name="Straight Connector 60"/>
          <p:cNvCxnSpPr>
            <a:cxnSpLocks noChangeShapeType="1"/>
          </p:cNvCxnSpPr>
          <p:nvPr/>
        </p:nvCxnSpPr>
        <p:spPr bwMode="auto">
          <a:xfrm>
            <a:off x="325438" y="4495800"/>
            <a:ext cx="6832600" cy="7595"/>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1774" name="Rectangle 42"/>
          <p:cNvSpPr>
            <a:spLocks noChangeArrowheads="1"/>
          </p:cNvSpPr>
          <p:nvPr/>
        </p:nvSpPr>
        <p:spPr bwMode="auto">
          <a:xfrm>
            <a:off x="1616075" y="4873625"/>
            <a:ext cx="234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Gap analysis workgroup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75" name="Rectangle 42"/>
          <p:cNvSpPr>
            <a:spLocks noChangeArrowheads="1"/>
          </p:cNvSpPr>
          <p:nvPr/>
        </p:nvSpPr>
        <p:spPr bwMode="auto">
          <a:xfrm>
            <a:off x="304800" y="5072062"/>
            <a:ext cx="3074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Dynamic Wireless Charging workgroups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76" name="Rectangle 42"/>
          <p:cNvSpPr>
            <a:spLocks noChangeArrowheads="1"/>
          </p:cNvSpPr>
          <p:nvPr/>
        </p:nvSpPr>
        <p:spPr bwMode="auto">
          <a:xfrm>
            <a:off x="314325" y="5458115"/>
            <a:ext cx="5829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sz="1100" dirty="0" smtClean="0">
                <a:solidFill>
                  <a:srgbClr val="000000"/>
                </a:solidFill>
              </a:rPr>
              <a:t>IEEE P2030.1 Draft Guide for Electric-Sourced Transportation Infrastructure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77" name="Rounded Rectangle 10"/>
          <p:cNvSpPr>
            <a:spLocks noChangeArrowheads="1"/>
          </p:cNvSpPr>
          <p:nvPr/>
        </p:nvSpPr>
        <p:spPr bwMode="auto">
          <a:xfrm>
            <a:off x="6259513" y="5803900"/>
            <a:ext cx="1700212" cy="658813"/>
          </a:xfrm>
          <a:prstGeom prst="roundRect">
            <a:avLst>
              <a:gd name="adj" fmla="val 16667"/>
            </a:avLst>
          </a:prstGeom>
          <a:solidFill>
            <a:srgbClr val="FFFF00"/>
          </a:solidFill>
          <a:ln w="9525" algn="ctr">
            <a:solidFill>
              <a:schemeClr val="tx1"/>
            </a:solidFill>
            <a:round/>
            <a:headEnd/>
            <a:tailEnd/>
          </a:ln>
        </p:spPr>
        <p:txBody>
          <a:bodyPr/>
          <a:lstStyle/>
          <a:p>
            <a:endParaRPr lang="en-US" altLang="en-US" dirty="0" smtClean="0">
              <a:solidFill>
                <a:srgbClr val="000000"/>
              </a:solidFill>
            </a:endParaRPr>
          </a:p>
        </p:txBody>
      </p:sp>
      <p:cxnSp>
        <p:nvCxnSpPr>
          <p:cNvPr id="31778" name="Straight Connector 60"/>
          <p:cNvCxnSpPr>
            <a:cxnSpLocks noChangeShapeType="1"/>
          </p:cNvCxnSpPr>
          <p:nvPr/>
        </p:nvCxnSpPr>
        <p:spPr bwMode="auto">
          <a:xfrm>
            <a:off x="6369050" y="6122988"/>
            <a:ext cx="463550" cy="0"/>
          </a:xfrm>
          <a:prstGeom prst="line">
            <a:avLst/>
          </a:prstGeom>
          <a:noFill/>
          <a:ln w="127000" algn="ctr">
            <a:solidFill>
              <a:srgbClr val="00B050"/>
            </a:solidFill>
            <a:round/>
            <a:headEnd/>
            <a:tailEnd/>
          </a:ln>
          <a:extLst>
            <a:ext uri="{909E8E84-426E-40dd-AFC4-6F175D3DCCD1}">
              <a14:hiddenFill xmlns:a14="http://schemas.microsoft.com/office/drawing/2010/main">
                <a:noFill/>
              </a14:hiddenFill>
            </a:ext>
          </a:extLst>
        </p:spPr>
      </p:cxnSp>
      <p:sp>
        <p:nvSpPr>
          <p:cNvPr id="31779" name="TextBox 9"/>
          <p:cNvSpPr txBox="1">
            <a:spLocks noChangeArrowheads="1"/>
          </p:cNvSpPr>
          <p:nvPr/>
        </p:nvSpPr>
        <p:spPr bwMode="auto">
          <a:xfrm>
            <a:off x="6788150" y="5803900"/>
            <a:ext cx="1171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800" dirty="0" smtClean="0">
                <a:solidFill>
                  <a:srgbClr val="000000"/>
                </a:solidFill>
              </a:rPr>
              <a:t>Progress </a:t>
            </a:r>
          </a:p>
          <a:p>
            <a:r>
              <a:rPr lang="en-US" altLang="en-US" sz="1800" dirty="0" smtClean="0">
                <a:solidFill>
                  <a:srgbClr val="000000"/>
                </a:solidFill>
              </a:rPr>
              <a:t>Bar</a:t>
            </a:r>
          </a:p>
        </p:txBody>
      </p:sp>
      <p:sp>
        <p:nvSpPr>
          <p:cNvPr id="31780" name="Rectangle 42"/>
          <p:cNvSpPr>
            <a:spLocks noChangeArrowheads="1"/>
          </p:cNvSpPr>
          <p:nvPr/>
        </p:nvSpPr>
        <p:spPr bwMode="auto">
          <a:xfrm>
            <a:off x="1879600" y="4614863"/>
            <a:ext cx="1639888" cy="261937"/>
          </a:xfrm>
          <a:prstGeom prst="rect">
            <a:avLst/>
          </a:prstGeom>
          <a:solidFill>
            <a:schemeClr val="accent2"/>
          </a:solidFill>
          <a:ln>
            <a:noFill/>
          </a:ln>
          <a:extLst/>
        </p:spPr>
        <p:txBody>
          <a:bodyPr>
            <a:spAutoFit/>
          </a:bodyPr>
          <a:lstStyle/>
          <a:p>
            <a:pPr>
              <a:buFontTx/>
              <a:buChar char="•"/>
            </a:pPr>
            <a:r>
              <a:rPr lang="en-US" altLang="en-US" sz="1100" dirty="0" smtClean="0">
                <a:solidFill>
                  <a:srgbClr val="000000"/>
                </a:solidFill>
              </a:rPr>
              <a:t>ANSI workgroups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81" name="Rectangle 42"/>
          <p:cNvSpPr>
            <a:spLocks noChangeArrowheads="1"/>
          </p:cNvSpPr>
          <p:nvPr/>
        </p:nvSpPr>
        <p:spPr bwMode="auto">
          <a:xfrm>
            <a:off x="3670300" y="4614862"/>
            <a:ext cx="1641475" cy="261938"/>
          </a:xfrm>
          <a:prstGeom prst="rect">
            <a:avLst/>
          </a:prstGeom>
          <a:solidFill>
            <a:schemeClr val="accent2"/>
          </a:solidFill>
          <a:ln>
            <a:noFill/>
          </a:ln>
          <a:extLst/>
        </p:spPr>
        <p:txBody>
          <a:bodyPr>
            <a:spAutoFit/>
          </a:bodyPr>
          <a:lstStyle/>
          <a:p>
            <a:pPr>
              <a:buFontTx/>
              <a:buChar char="•"/>
            </a:pPr>
            <a:r>
              <a:rPr lang="en-US" altLang="en-US" sz="1100" dirty="0" smtClean="0">
                <a:solidFill>
                  <a:srgbClr val="000000"/>
                </a:solidFill>
              </a:rPr>
              <a:t>ANSI workgroups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82" name="Rectangle 42"/>
          <p:cNvSpPr>
            <a:spLocks noChangeArrowheads="1"/>
          </p:cNvSpPr>
          <p:nvPr/>
        </p:nvSpPr>
        <p:spPr bwMode="auto">
          <a:xfrm>
            <a:off x="5518150" y="4614863"/>
            <a:ext cx="1639888" cy="261937"/>
          </a:xfrm>
          <a:prstGeom prst="rect">
            <a:avLst/>
          </a:prstGeom>
          <a:solidFill>
            <a:schemeClr val="accent6">
              <a:lumMod val="60000"/>
              <a:lumOff val="40000"/>
            </a:schemeClr>
          </a:solidFill>
          <a:ln>
            <a:noFill/>
          </a:ln>
          <a:extLst/>
        </p:spPr>
        <p:txBody>
          <a:bodyPr>
            <a:spAutoFit/>
          </a:bodyPr>
          <a:lstStyle/>
          <a:p>
            <a:pPr>
              <a:buFontTx/>
              <a:buChar char="•"/>
            </a:pPr>
            <a:r>
              <a:rPr lang="en-US" altLang="en-US" sz="1100" dirty="0" smtClean="0">
                <a:solidFill>
                  <a:srgbClr val="000000"/>
                </a:solidFill>
              </a:rPr>
              <a:t>ANSI workgroups </a:t>
            </a:r>
            <a:r>
              <a:rPr lang="en-US" altLang="en-US" sz="1100" dirty="0" smtClean="0">
                <a:solidFill>
                  <a:srgbClr val="000000"/>
                </a:solidFill>
                <a:sym typeface="Wingdings" pitchFamily="2" charset="2"/>
              </a:rPr>
              <a:t></a:t>
            </a:r>
            <a:endParaRPr lang="en-US" altLang="en-US" sz="1100" dirty="0" smtClean="0">
              <a:solidFill>
                <a:srgbClr val="000000"/>
              </a:solidFill>
            </a:endParaRPr>
          </a:p>
        </p:txBody>
      </p:sp>
      <p:sp>
        <p:nvSpPr>
          <p:cNvPr id="31783" name="Rectangle 35"/>
          <p:cNvSpPr>
            <a:spLocks noChangeArrowheads="1"/>
          </p:cNvSpPr>
          <p:nvPr/>
        </p:nvSpPr>
        <p:spPr bwMode="auto">
          <a:xfrm>
            <a:off x="609600" y="3776990"/>
            <a:ext cx="1347787" cy="261610"/>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sym typeface="Wingdings" pitchFamily="2" charset="2"/>
              </a:rPr>
              <a:t>EV Magazine </a:t>
            </a:r>
          </a:p>
        </p:txBody>
      </p:sp>
      <p:sp>
        <p:nvSpPr>
          <p:cNvPr id="31784" name="Rectangle 35"/>
          <p:cNvSpPr>
            <a:spLocks noChangeArrowheads="1"/>
          </p:cNvSpPr>
          <p:nvPr/>
        </p:nvSpPr>
        <p:spPr bwMode="auto">
          <a:xfrm>
            <a:off x="2159000" y="3548062"/>
            <a:ext cx="1955800" cy="261938"/>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rPr>
              <a:t>Institute TE Blog</a:t>
            </a:r>
          </a:p>
        </p:txBody>
      </p:sp>
      <p:sp>
        <p:nvSpPr>
          <p:cNvPr id="31785" name="Rectangle 35"/>
          <p:cNvSpPr>
            <a:spLocks noChangeArrowheads="1"/>
          </p:cNvSpPr>
          <p:nvPr/>
        </p:nvSpPr>
        <p:spPr bwMode="auto">
          <a:xfrm>
            <a:off x="334963" y="3505200"/>
            <a:ext cx="19573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sym typeface="Wingdings" pitchFamily="2" charset="2"/>
              </a:rPr>
              <a:t>EV Book Series </a:t>
            </a:r>
          </a:p>
        </p:txBody>
      </p:sp>
      <p:sp>
        <p:nvSpPr>
          <p:cNvPr id="31786" name="Rectangle 35"/>
          <p:cNvSpPr>
            <a:spLocks noChangeArrowheads="1"/>
          </p:cNvSpPr>
          <p:nvPr/>
        </p:nvSpPr>
        <p:spPr bwMode="auto">
          <a:xfrm>
            <a:off x="284163" y="1863725"/>
            <a:ext cx="19573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On Going Portal Refresh </a:t>
            </a:r>
            <a:r>
              <a:rPr lang="en-US" altLang="en-US" sz="1100" dirty="0" smtClean="0">
                <a:solidFill>
                  <a:srgbClr val="000000"/>
                </a:solidFill>
                <a:sym typeface="Wingdings" pitchFamily="2" charset="2"/>
              </a:rPr>
              <a:t></a:t>
            </a:r>
          </a:p>
        </p:txBody>
      </p:sp>
      <p:sp>
        <p:nvSpPr>
          <p:cNvPr id="31787" name="Rectangle 35"/>
          <p:cNvSpPr>
            <a:spLocks noChangeArrowheads="1"/>
          </p:cNvSpPr>
          <p:nvPr/>
        </p:nvSpPr>
        <p:spPr bwMode="auto">
          <a:xfrm>
            <a:off x="292100" y="2027238"/>
            <a:ext cx="31702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Technical Community (retain and growth)</a:t>
            </a:r>
            <a:r>
              <a:rPr lang="en-US" altLang="en-US" sz="1100" dirty="0" smtClean="0">
                <a:solidFill>
                  <a:srgbClr val="000000"/>
                </a:solidFill>
                <a:sym typeface="Wingdings" pitchFamily="2" charset="2"/>
              </a:rPr>
              <a:t></a:t>
            </a:r>
          </a:p>
        </p:txBody>
      </p:sp>
      <p:sp>
        <p:nvSpPr>
          <p:cNvPr id="31788" name="Rectangle 35"/>
          <p:cNvSpPr>
            <a:spLocks noChangeArrowheads="1"/>
          </p:cNvSpPr>
          <p:nvPr/>
        </p:nvSpPr>
        <p:spPr bwMode="auto">
          <a:xfrm>
            <a:off x="288925" y="2212975"/>
            <a:ext cx="3170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Char char="•"/>
            </a:pPr>
            <a:r>
              <a:rPr lang="en-US" altLang="en-US" sz="1100" dirty="0" smtClean="0">
                <a:solidFill>
                  <a:srgbClr val="000000"/>
                </a:solidFill>
              </a:rPr>
              <a:t>Continue support of societies/councils/OUS</a:t>
            </a:r>
            <a:r>
              <a:rPr lang="en-US" altLang="en-US" sz="1100" dirty="0" smtClean="0">
                <a:solidFill>
                  <a:srgbClr val="000000"/>
                </a:solidFill>
                <a:sym typeface="Wingdings" pitchFamily="2" charset="2"/>
              </a:rPr>
              <a:t></a:t>
            </a:r>
          </a:p>
        </p:txBody>
      </p:sp>
      <p:sp>
        <p:nvSpPr>
          <p:cNvPr id="31791" name="Rectangle 35"/>
          <p:cNvSpPr>
            <a:spLocks noChangeArrowheads="1"/>
          </p:cNvSpPr>
          <p:nvPr/>
        </p:nvSpPr>
        <p:spPr bwMode="auto">
          <a:xfrm>
            <a:off x="3214319" y="2370138"/>
            <a:ext cx="1320800" cy="261937"/>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sym typeface="Wingdings" pitchFamily="2" charset="2"/>
              </a:rPr>
              <a:t> By Line Articles</a:t>
            </a:r>
          </a:p>
        </p:txBody>
      </p:sp>
      <p:sp>
        <p:nvSpPr>
          <p:cNvPr id="31792" name="Rectangle 35"/>
          <p:cNvSpPr>
            <a:spLocks noChangeArrowheads="1"/>
          </p:cNvSpPr>
          <p:nvPr/>
        </p:nvSpPr>
        <p:spPr bwMode="auto">
          <a:xfrm>
            <a:off x="4887419" y="2376488"/>
            <a:ext cx="1319212" cy="261937"/>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sym typeface="Wingdings" pitchFamily="2" charset="2"/>
              </a:rPr>
              <a:t> By Line Articles</a:t>
            </a:r>
          </a:p>
        </p:txBody>
      </p:sp>
      <p:sp>
        <p:nvSpPr>
          <p:cNvPr id="31794" name="Rectangle 35"/>
          <p:cNvSpPr>
            <a:spLocks noChangeArrowheads="1"/>
          </p:cNvSpPr>
          <p:nvPr/>
        </p:nvSpPr>
        <p:spPr bwMode="auto">
          <a:xfrm>
            <a:off x="6333558" y="2338973"/>
            <a:ext cx="1319213" cy="261937"/>
          </a:xfrm>
          <a:prstGeom prst="rect">
            <a:avLst/>
          </a:prstGeom>
          <a:solidFill>
            <a:srgbClr val="92D050"/>
          </a:solidFill>
          <a:ln>
            <a:noFill/>
          </a:ln>
          <a:extLst/>
        </p:spPr>
        <p:txBody>
          <a:bodyPr>
            <a:spAutoFit/>
          </a:bodyPr>
          <a:lstStyle/>
          <a:p>
            <a:pPr>
              <a:buFontTx/>
              <a:buChar char="•"/>
            </a:pPr>
            <a:r>
              <a:rPr lang="en-US" altLang="en-US" sz="1100" dirty="0" smtClean="0">
                <a:solidFill>
                  <a:srgbClr val="000000"/>
                </a:solidFill>
                <a:sym typeface="Wingdings" pitchFamily="2" charset="2"/>
              </a:rPr>
              <a:t> By Line Articles</a:t>
            </a:r>
          </a:p>
        </p:txBody>
      </p:sp>
      <p:sp>
        <p:nvSpPr>
          <p:cNvPr id="54" name="Rectangle 35"/>
          <p:cNvSpPr>
            <a:spLocks noChangeArrowheads="1"/>
          </p:cNvSpPr>
          <p:nvPr/>
        </p:nvSpPr>
        <p:spPr bwMode="auto">
          <a:xfrm>
            <a:off x="327026" y="3124200"/>
            <a:ext cx="1120774" cy="246221"/>
          </a:xfrm>
          <a:prstGeom prst="rect">
            <a:avLst/>
          </a:prstGeom>
          <a:solidFill>
            <a:srgbClr val="92D050"/>
          </a:solidFill>
          <a:ln>
            <a:noFill/>
          </a:ln>
          <a:extLst/>
        </p:spPr>
        <p:txBody>
          <a:bodyPr wrap="square">
            <a:spAutoFit/>
          </a:bodyPr>
          <a:lstStyle/>
          <a:p>
            <a:pPr>
              <a:buFontTx/>
              <a:buChar char="•"/>
            </a:pPr>
            <a:r>
              <a:rPr lang="en-US" altLang="en-US" sz="1000" dirty="0" smtClean="0">
                <a:solidFill>
                  <a:srgbClr val="000000"/>
                </a:solidFill>
              </a:rPr>
              <a:t>eNewsletter </a:t>
            </a:r>
            <a:r>
              <a:rPr lang="en-US" altLang="en-US" sz="1000" dirty="0" smtClean="0">
                <a:solidFill>
                  <a:srgbClr val="000000"/>
                </a:solidFill>
                <a:sym typeface="Wingdings" pitchFamily="2" charset="2"/>
              </a:rPr>
              <a:t></a:t>
            </a:r>
          </a:p>
        </p:txBody>
      </p:sp>
      <p:sp>
        <p:nvSpPr>
          <p:cNvPr id="55" name="Rectangle 35"/>
          <p:cNvSpPr>
            <a:spLocks noChangeArrowheads="1"/>
          </p:cNvSpPr>
          <p:nvPr/>
        </p:nvSpPr>
        <p:spPr bwMode="auto">
          <a:xfrm>
            <a:off x="734220" y="3124200"/>
            <a:ext cx="1120774" cy="246221"/>
          </a:xfrm>
          <a:prstGeom prst="rect">
            <a:avLst/>
          </a:prstGeom>
          <a:solidFill>
            <a:srgbClr val="92D050"/>
          </a:solidFill>
          <a:ln>
            <a:noFill/>
          </a:ln>
          <a:extLst/>
        </p:spPr>
        <p:txBody>
          <a:bodyPr wrap="square">
            <a:spAutoFit/>
          </a:bodyPr>
          <a:lstStyle/>
          <a:p>
            <a:pPr>
              <a:buFontTx/>
              <a:buChar char="•"/>
            </a:pPr>
            <a:r>
              <a:rPr lang="en-US" altLang="en-US" sz="1000" dirty="0" smtClean="0">
                <a:solidFill>
                  <a:srgbClr val="000000"/>
                </a:solidFill>
              </a:rPr>
              <a:t>eNewsletter </a:t>
            </a:r>
            <a:r>
              <a:rPr lang="en-US" altLang="en-US" sz="1000" dirty="0" smtClean="0">
                <a:solidFill>
                  <a:srgbClr val="000000"/>
                </a:solidFill>
                <a:sym typeface="Wingdings" pitchFamily="2" charset="2"/>
              </a:rPr>
              <a:t></a:t>
            </a:r>
          </a:p>
        </p:txBody>
      </p:sp>
      <p:sp>
        <p:nvSpPr>
          <p:cNvPr id="56" name="Rectangle 35"/>
          <p:cNvSpPr>
            <a:spLocks noChangeArrowheads="1"/>
          </p:cNvSpPr>
          <p:nvPr/>
        </p:nvSpPr>
        <p:spPr bwMode="auto">
          <a:xfrm>
            <a:off x="1524000" y="3124200"/>
            <a:ext cx="1120774" cy="246221"/>
          </a:xfrm>
          <a:prstGeom prst="rect">
            <a:avLst/>
          </a:prstGeom>
          <a:solidFill>
            <a:srgbClr val="92D050"/>
          </a:solidFill>
          <a:ln>
            <a:noFill/>
          </a:ln>
          <a:extLst/>
        </p:spPr>
        <p:txBody>
          <a:bodyPr wrap="square">
            <a:spAutoFit/>
          </a:bodyPr>
          <a:lstStyle/>
          <a:p>
            <a:pPr>
              <a:buFontTx/>
              <a:buChar char="•"/>
            </a:pPr>
            <a:r>
              <a:rPr lang="en-US" altLang="en-US" sz="1000" dirty="0" smtClean="0">
                <a:solidFill>
                  <a:srgbClr val="000000"/>
                </a:solidFill>
              </a:rPr>
              <a:t>eNewsletter </a:t>
            </a:r>
            <a:r>
              <a:rPr lang="en-US" altLang="en-US" sz="1000" dirty="0" smtClean="0">
                <a:solidFill>
                  <a:srgbClr val="000000"/>
                </a:solidFill>
                <a:sym typeface="Wingdings" pitchFamily="2" charset="2"/>
              </a:rPr>
              <a:t></a:t>
            </a:r>
          </a:p>
        </p:txBody>
      </p:sp>
      <p:sp>
        <p:nvSpPr>
          <p:cNvPr id="57" name="Rectangle 35"/>
          <p:cNvSpPr>
            <a:spLocks noChangeArrowheads="1"/>
          </p:cNvSpPr>
          <p:nvPr/>
        </p:nvSpPr>
        <p:spPr bwMode="auto">
          <a:xfrm>
            <a:off x="2590800" y="3124200"/>
            <a:ext cx="1120774" cy="246221"/>
          </a:xfrm>
          <a:prstGeom prst="rect">
            <a:avLst/>
          </a:prstGeom>
          <a:solidFill>
            <a:srgbClr val="92D050"/>
          </a:solidFill>
          <a:ln>
            <a:noFill/>
          </a:ln>
          <a:extLst/>
        </p:spPr>
        <p:txBody>
          <a:bodyPr wrap="square">
            <a:spAutoFit/>
          </a:bodyPr>
          <a:lstStyle/>
          <a:p>
            <a:pPr>
              <a:buFontTx/>
              <a:buChar char="•"/>
            </a:pPr>
            <a:r>
              <a:rPr lang="en-US" altLang="en-US" sz="1000" dirty="0" smtClean="0">
                <a:solidFill>
                  <a:srgbClr val="000000"/>
                </a:solidFill>
              </a:rPr>
              <a:t>eNewsletter </a:t>
            </a:r>
            <a:r>
              <a:rPr lang="en-US" altLang="en-US" sz="1000" dirty="0" smtClean="0">
                <a:solidFill>
                  <a:srgbClr val="000000"/>
                </a:solidFill>
                <a:sym typeface="Wingdings" pitchFamily="2" charset="2"/>
              </a:rPr>
              <a:t></a:t>
            </a:r>
          </a:p>
        </p:txBody>
      </p:sp>
      <p:sp>
        <p:nvSpPr>
          <p:cNvPr id="58" name="Rectangle 35"/>
          <p:cNvSpPr>
            <a:spLocks noChangeArrowheads="1"/>
          </p:cNvSpPr>
          <p:nvPr/>
        </p:nvSpPr>
        <p:spPr bwMode="auto">
          <a:xfrm>
            <a:off x="3733800" y="3124200"/>
            <a:ext cx="1120774" cy="246221"/>
          </a:xfrm>
          <a:prstGeom prst="rect">
            <a:avLst/>
          </a:prstGeom>
          <a:solidFill>
            <a:srgbClr val="92D050"/>
          </a:solidFill>
          <a:ln>
            <a:noFill/>
          </a:ln>
          <a:extLst/>
        </p:spPr>
        <p:txBody>
          <a:bodyPr wrap="square">
            <a:spAutoFit/>
          </a:bodyPr>
          <a:lstStyle/>
          <a:p>
            <a:pPr>
              <a:buFontTx/>
              <a:buChar char="•"/>
            </a:pPr>
            <a:r>
              <a:rPr lang="en-US" altLang="en-US" sz="1000" dirty="0" smtClean="0">
                <a:solidFill>
                  <a:srgbClr val="000000"/>
                </a:solidFill>
              </a:rPr>
              <a:t>eNewsletter </a:t>
            </a:r>
            <a:r>
              <a:rPr lang="en-US" altLang="en-US" sz="1000" dirty="0" smtClean="0">
                <a:solidFill>
                  <a:srgbClr val="000000"/>
                </a:solidFill>
                <a:sym typeface="Wingdings" pitchFamily="2" charset="2"/>
              </a:rPr>
              <a:t></a:t>
            </a:r>
          </a:p>
        </p:txBody>
      </p:sp>
      <p:sp>
        <p:nvSpPr>
          <p:cNvPr id="59" name="Rectangle 35"/>
          <p:cNvSpPr>
            <a:spLocks noChangeArrowheads="1"/>
          </p:cNvSpPr>
          <p:nvPr/>
        </p:nvSpPr>
        <p:spPr bwMode="auto">
          <a:xfrm>
            <a:off x="5029200" y="3124200"/>
            <a:ext cx="1120774" cy="246221"/>
          </a:xfrm>
          <a:prstGeom prst="rect">
            <a:avLst/>
          </a:prstGeom>
          <a:solidFill>
            <a:srgbClr val="92D050"/>
          </a:solidFill>
          <a:ln>
            <a:noFill/>
          </a:ln>
          <a:extLst/>
        </p:spPr>
        <p:txBody>
          <a:bodyPr wrap="square">
            <a:spAutoFit/>
          </a:bodyPr>
          <a:lstStyle/>
          <a:p>
            <a:pPr>
              <a:buFontTx/>
              <a:buChar char="•"/>
            </a:pPr>
            <a:r>
              <a:rPr lang="en-US" altLang="en-US" sz="1000" dirty="0" smtClean="0">
                <a:solidFill>
                  <a:srgbClr val="000000"/>
                </a:solidFill>
              </a:rPr>
              <a:t>eNewsletter </a:t>
            </a:r>
            <a:r>
              <a:rPr lang="en-US" altLang="en-US" sz="1000" dirty="0" smtClean="0">
                <a:solidFill>
                  <a:srgbClr val="000000"/>
                </a:solidFill>
                <a:sym typeface="Wingdings" pitchFamily="2" charset="2"/>
              </a:rPr>
              <a:t></a:t>
            </a:r>
          </a:p>
        </p:txBody>
      </p:sp>
      <p:sp>
        <p:nvSpPr>
          <p:cNvPr id="60" name="Rectangle 35"/>
          <p:cNvSpPr>
            <a:spLocks noChangeArrowheads="1"/>
          </p:cNvSpPr>
          <p:nvPr/>
        </p:nvSpPr>
        <p:spPr bwMode="auto">
          <a:xfrm>
            <a:off x="6270626" y="3124200"/>
            <a:ext cx="1120774" cy="246221"/>
          </a:xfrm>
          <a:prstGeom prst="rect">
            <a:avLst/>
          </a:prstGeom>
          <a:solidFill>
            <a:schemeClr val="accent6">
              <a:lumMod val="60000"/>
              <a:lumOff val="40000"/>
            </a:schemeClr>
          </a:solidFill>
          <a:ln>
            <a:noFill/>
          </a:ln>
          <a:extLst/>
        </p:spPr>
        <p:txBody>
          <a:bodyPr wrap="square">
            <a:spAutoFit/>
          </a:bodyPr>
          <a:lstStyle/>
          <a:p>
            <a:pPr>
              <a:buFontTx/>
              <a:buChar char="•"/>
            </a:pPr>
            <a:r>
              <a:rPr lang="en-US" altLang="en-US" sz="1000" dirty="0" smtClean="0">
                <a:solidFill>
                  <a:srgbClr val="000000"/>
                </a:solidFill>
              </a:rPr>
              <a:t>eNewsletter </a:t>
            </a:r>
            <a:r>
              <a:rPr lang="en-US" altLang="en-US" sz="1000" dirty="0" smtClean="0">
                <a:solidFill>
                  <a:srgbClr val="000000"/>
                </a:solidFill>
                <a:sym typeface="Wingdings" pitchFamily="2" charset="2"/>
              </a:rPr>
              <a:t></a:t>
            </a:r>
          </a:p>
        </p:txBody>
      </p:sp>
      <p:sp>
        <p:nvSpPr>
          <p:cNvPr id="62" name="Rectangle 35"/>
          <p:cNvSpPr>
            <a:spLocks noChangeArrowheads="1"/>
          </p:cNvSpPr>
          <p:nvPr/>
        </p:nvSpPr>
        <p:spPr bwMode="auto">
          <a:xfrm>
            <a:off x="2438400" y="3776990"/>
            <a:ext cx="1271588" cy="261610"/>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sym typeface="Wingdings" pitchFamily="2" charset="2"/>
              </a:rPr>
              <a:t>EV Magazine </a:t>
            </a:r>
          </a:p>
        </p:txBody>
      </p:sp>
      <p:sp>
        <p:nvSpPr>
          <p:cNvPr id="63" name="Rectangle 35"/>
          <p:cNvSpPr>
            <a:spLocks noChangeArrowheads="1"/>
          </p:cNvSpPr>
          <p:nvPr/>
        </p:nvSpPr>
        <p:spPr bwMode="auto">
          <a:xfrm>
            <a:off x="4214812" y="3810000"/>
            <a:ext cx="1271588" cy="261610"/>
          </a:xfrm>
          <a:prstGeom prst="rect">
            <a:avLst/>
          </a:prstGeom>
          <a:solidFill>
            <a:srgbClr val="92D050"/>
          </a:solidFill>
          <a:ln>
            <a:noFill/>
          </a:ln>
          <a:extLst/>
        </p:spPr>
        <p:txBody>
          <a:bodyPr wrap="square">
            <a:spAutoFit/>
          </a:bodyPr>
          <a:lstStyle/>
          <a:p>
            <a:pPr>
              <a:buFontTx/>
              <a:buChar char="•"/>
            </a:pPr>
            <a:r>
              <a:rPr lang="en-US" altLang="en-US" sz="1100" dirty="0" smtClean="0">
                <a:solidFill>
                  <a:srgbClr val="000000"/>
                </a:solidFill>
                <a:sym typeface="Wingdings" pitchFamily="2" charset="2"/>
              </a:rPr>
              <a:t>EV Magazine </a:t>
            </a:r>
          </a:p>
        </p:txBody>
      </p:sp>
      <p:sp>
        <p:nvSpPr>
          <p:cNvPr id="64" name="Rectangle 35"/>
          <p:cNvSpPr>
            <a:spLocks noChangeArrowheads="1"/>
          </p:cNvSpPr>
          <p:nvPr/>
        </p:nvSpPr>
        <p:spPr bwMode="auto">
          <a:xfrm>
            <a:off x="6172200" y="3810000"/>
            <a:ext cx="12715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sym typeface="Wingdings" pitchFamily="2" charset="2"/>
              </a:rPr>
              <a:t>EV Magazine </a:t>
            </a:r>
          </a:p>
        </p:txBody>
      </p:sp>
      <p:sp>
        <p:nvSpPr>
          <p:cNvPr id="65" name="Rectangle 42"/>
          <p:cNvSpPr>
            <a:spLocks noChangeArrowheads="1"/>
          </p:cNvSpPr>
          <p:nvPr/>
        </p:nvSpPr>
        <p:spPr bwMode="auto">
          <a:xfrm>
            <a:off x="1644512" y="5263861"/>
            <a:ext cx="2846525" cy="261610"/>
          </a:xfrm>
          <a:prstGeom prst="rect">
            <a:avLst/>
          </a:prstGeom>
          <a:solidFill>
            <a:schemeClr val="accent2"/>
          </a:solidFill>
          <a:ln>
            <a:noFill/>
          </a:ln>
          <a:extLst/>
        </p:spPr>
        <p:txBody>
          <a:bodyPr wrap="square">
            <a:spAutoFit/>
          </a:bodyPr>
          <a:lstStyle/>
          <a:p>
            <a:pPr>
              <a:buFontTx/>
              <a:buChar char="•"/>
            </a:pPr>
            <a:r>
              <a:rPr lang="en-US" altLang="en-US" sz="1100" dirty="0" smtClean="0">
                <a:solidFill>
                  <a:srgbClr val="000000"/>
                </a:solidFill>
              </a:rPr>
              <a:t>Transportation Electrification SCC  started</a:t>
            </a:r>
          </a:p>
        </p:txBody>
      </p:sp>
      <p:sp>
        <p:nvSpPr>
          <p:cNvPr id="61" name="Slide Number Placeholder 4"/>
          <p:cNvSpPr>
            <a:spLocks noGrp="1"/>
          </p:cNvSpPr>
          <p:nvPr>
            <p:ph type="sldNum" sz="quarter" idx="4294967295"/>
          </p:nvPr>
        </p:nvSpPr>
        <p:spPr>
          <a:xfrm>
            <a:off x="523875" y="6508750"/>
            <a:ext cx="685800" cy="365125"/>
          </a:xfrm>
          <a:prstGeom prst="rect">
            <a:avLst/>
          </a:prstGeom>
        </p:spPr>
        <p:txBody>
          <a:bodyPr/>
          <a:lstStyle/>
          <a:p>
            <a:pPr>
              <a:defRPr/>
            </a:pPr>
            <a:fld id="{C1867B5B-2C9B-418E-94FD-C379FBA6D0F4}" type="slidenum">
              <a:rPr lang="en-US" sz="1100" smtClean="0">
                <a:solidFill>
                  <a:srgbClr val="FFFFFF"/>
                </a:solidFill>
              </a:rPr>
              <a:pPr>
                <a:defRPr/>
              </a:pPr>
              <a:t>29</a:t>
            </a:fld>
            <a:endParaRPr lang="en-US" sz="1100" dirty="0">
              <a:solidFill>
                <a:srgbClr val="FFFFFF"/>
              </a:solidFill>
            </a:endParaRPr>
          </a:p>
        </p:txBody>
      </p:sp>
      <p:sp>
        <p:nvSpPr>
          <p:cNvPr id="66" name="Date Placeholder 1"/>
          <p:cNvSpPr>
            <a:spLocks noGrp="1"/>
          </p:cNvSpPr>
          <p:nvPr>
            <p:ph type="dt" sz="half" idx="4294967295"/>
          </p:nvPr>
        </p:nvSpPr>
        <p:spPr>
          <a:xfrm>
            <a:off x="1205552" y="6506121"/>
            <a:ext cx="3124200" cy="365125"/>
          </a:xfrm>
          <a:prstGeom prst="rect">
            <a:avLst/>
          </a:prstGeom>
        </p:spPr>
        <p:txBody>
          <a:bodyPr/>
          <a:lstStyle/>
          <a:p>
            <a:pPr>
              <a:defRPr/>
            </a:pPr>
            <a:fld id="{EBCF409B-6514-4384-A8CA-AC92FE131923}" type="datetime1">
              <a:rPr lang="en-US" sz="1100" smtClean="0">
                <a:solidFill>
                  <a:srgbClr val="FFFFFF"/>
                </a:solidFill>
              </a:rPr>
              <a:pPr>
                <a:defRPr/>
              </a:pPr>
              <a:t>1/16/15</a:t>
            </a:fld>
            <a:endParaRPr lang="en-US" sz="1100" dirty="0">
              <a:solidFill>
                <a:srgbClr val="FFFFFF"/>
              </a:solidFill>
            </a:endParaRPr>
          </a:p>
        </p:txBody>
      </p:sp>
    </p:spTree>
    <p:extLst>
      <p:ext uri="{BB962C8B-B14F-4D97-AF65-F5344CB8AC3E}">
        <p14:creationId xmlns:p14="http://schemas.microsoft.com/office/powerpoint/2010/main" val="42707620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8642" y="196850"/>
            <a:ext cx="8863341" cy="1030288"/>
          </a:xfrm>
        </p:spPr>
        <p:txBody>
          <a:bodyPr/>
          <a:lstStyle/>
          <a:p>
            <a:r>
              <a:rPr lang="en-US" dirty="0" smtClean="0">
                <a:latin typeface="Verdana" pitchFamily="34" charset="0"/>
                <a:ea typeface="ＭＳ Ｐゴシック" pitchFamily="34" charset="-128"/>
              </a:rPr>
              <a:t>FDC-TAB Incubator  Project Metrics</a:t>
            </a:r>
          </a:p>
        </p:txBody>
      </p:sp>
      <p:sp>
        <p:nvSpPr>
          <p:cNvPr id="31748" name="Slide Number Placeholder 4"/>
          <p:cNvSpPr>
            <a:spLocks noGrp="1"/>
          </p:cNvSpPr>
          <p:nvPr>
            <p:ph type="sldNum" sz="quarter" idx="13"/>
          </p:nvPr>
        </p:nvSpPr>
        <p:spPr bwMode="auto">
          <a:xfrm>
            <a:off x="533400" y="6580188"/>
            <a:ext cx="685800" cy="365125"/>
          </a:xfrm>
          <a:noFill/>
          <a:ln>
            <a:miter lim="800000"/>
            <a:headEnd/>
            <a:tailEnd/>
          </a:ln>
        </p:spPr>
        <p:txBody>
          <a:bodyPr/>
          <a:lstStyle/>
          <a:p>
            <a:fld id="{D840803D-4832-48CA-836C-CC83738354BF}" type="slidenum">
              <a:rPr lang="en-US"/>
              <a:pPr/>
              <a:t>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71894944"/>
              </p:ext>
            </p:extLst>
          </p:nvPr>
        </p:nvGraphicFramePr>
        <p:xfrm>
          <a:off x="265471" y="1481591"/>
          <a:ext cx="8804956" cy="4290493"/>
        </p:xfrm>
        <a:graphic>
          <a:graphicData uri="http://schemas.openxmlformats.org/drawingml/2006/table">
            <a:tbl>
              <a:tblPr firstRow="1" bandRow="1">
                <a:tableStyleId>{5C22544A-7EE6-4342-B048-85BDC9FD1C3A}</a:tableStyleId>
              </a:tblPr>
              <a:tblGrid>
                <a:gridCol w="1174935"/>
                <a:gridCol w="851923"/>
                <a:gridCol w="1284597"/>
                <a:gridCol w="1190818"/>
                <a:gridCol w="1190818"/>
                <a:gridCol w="1191778"/>
                <a:gridCol w="926939"/>
                <a:gridCol w="993148"/>
              </a:tblGrid>
              <a:tr h="1039425">
                <a:tc>
                  <a:txBody>
                    <a:bodyPr/>
                    <a:lstStyle/>
                    <a:p>
                      <a:pPr algn="ctr"/>
                      <a:r>
                        <a:rPr lang="en-US" sz="1200" dirty="0" smtClean="0"/>
                        <a:t>Technology</a:t>
                      </a:r>
                      <a:endParaRPr lang="en-US" sz="1200" dirty="0"/>
                    </a:p>
                  </a:txBody>
                  <a:tcPr marT="45726" marB="45726"/>
                </a:tc>
                <a:tc>
                  <a:txBody>
                    <a:bodyPr/>
                    <a:lstStyle/>
                    <a:p>
                      <a:pPr algn="ctr"/>
                      <a:r>
                        <a:rPr lang="en-US" sz="1200" dirty="0" smtClean="0"/>
                        <a:t>Web Portal</a:t>
                      </a:r>
                      <a:endParaRPr lang="en-US" sz="1200" dirty="0"/>
                    </a:p>
                  </a:txBody>
                  <a:tcPr marT="45726" marB="45726"/>
                </a:tc>
                <a:tc>
                  <a:txBody>
                    <a:bodyPr/>
                    <a:lstStyle/>
                    <a:p>
                      <a:pPr algn="ctr"/>
                      <a:r>
                        <a:rPr lang="en-US" sz="1200" dirty="0" smtClean="0"/>
                        <a:t>Tech </a:t>
                      </a:r>
                    </a:p>
                    <a:p>
                      <a:pPr algn="ctr"/>
                      <a:r>
                        <a:rPr lang="en-US" sz="1200" dirty="0" smtClean="0"/>
                        <a:t>Community</a:t>
                      </a:r>
                      <a:r>
                        <a:rPr lang="en-US" sz="800" dirty="0" smtClean="0"/>
                        <a:t>*</a:t>
                      </a:r>
                      <a:endParaRPr lang="en-US" sz="800" dirty="0"/>
                    </a:p>
                  </a:txBody>
                  <a:tcPr marT="45726" marB="45726"/>
                </a:tc>
                <a:tc>
                  <a:txBody>
                    <a:bodyPr/>
                    <a:lstStyle/>
                    <a:p>
                      <a:pPr algn="ctr"/>
                      <a:r>
                        <a:rPr lang="en-US" sz="1200" dirty="0" smtClean="0"/>
                        <a:t>SME </a:t>
                      </a:r>
                    </a:p>
                    <a:p>
                      <a:pPr algn="ctr"/>
                      <a:r>
                        <a:rPr lang="en-US" sz="1200" dirty="0" smtClean="0"/>
                        <a:t>Lead(s)</a:t>
                      </a:r>
                      <a:endParaRPr lang="en-US" sz="1200" dirty="0"/>
                    </a:p>
                  </a:txBody>
                  <a:tcPr marT="45726" marB="45726"/>
                </a:tc>
                <a:tc>
                  <a:txBody>
                    <a:bodyPr/>
                    <a:lstStyle/>
                    <a:p>
                      <a:pPr algn="ctr"/>
                      <a:r>
                        <a:rPr lang="en-US" sz="1200" dirty="0" smtClean="0"/>
                        <a:t>New</a:t>
                      </a:r>
                      <a:r>
                        <a:rPr lang="en-US" sz="1200" baseline="0" dirty="0" smtClean="0"/>
                        <a:t> or Existing IEEE Standards Inclusion</a:t>
                      </a:r>
                      <a:endParaRPr lang="en-US" sz="1200" dirty="0"/>
                    </a:p>
                  </a:txBody>
                  <a:tcPr marT="45726" marB="45726"/>
                </a:tc>
                <a:tc>
                  <a:txBody>
                    <a:bodyPr/>
                    <a:lstStyle/>
                    <a:p>
                      <a:pPr algn="ctr"/>
                      <a:r>
                        <a:rPr lang="en-US" sz="1200" dirty="0" smtClean="0"/>
                        <a:t>IEEE </a:t>
                      </a:r>
                    </a:p>
                    <a:p>
                      <a:pPr algn="ctr"/>
                      <a:r>
                        <a:rPr lang="en-US" sz="1200" dirty="0" smtClean="0"/>
                        <a:t>Steering Committee</a:t>
                      </a:r>
                      <a:endParaRPr lang="en-US" sz="1200" dirty="0"/>
                    </a:p>
                  </a:txBody>
                  <a:tcPr marT="45726" marB="45726"/>
                </a:tc>
                <a:tc>
                  <a:txBody>
                    <a:bodyPr/>
                    <a:lstStyle/>
                    <a:p>
                      <a:pPr algn="ctr"/>
                      <a:r>
                        <a:rPr lang="en-US" sz="1200" dirty="0" smtClean="0"/>
                        <a:t>IEEE </a:t>
                      </a:r>
                    </a:p>
                    <a:p>
                      <a:pPr algn="ctr"/>
                      <a:r>
                        <a:rPr lang="en-US" sz="1200" dirty="0" smtClean="0"/>
                        <a:t>Event</a:t>
                      </a:r>
                      <a:endParaRPr lang="en-US" sz="1200" dirty="0"/>
                    </a:p>
                  </a:txBody>
                  <a:tcPr marT="45726" marB="45726"/>
                </a:tc>
                <a:tc>
                  <a:txBody>
                    <a:bodyPr/>
                    <a:lstStyle/>
                    <a:p>
                      <a:pPr algn="ctr"/>
                      <a:r>
                        <a:rPr lang="en-US" sz="1200" dirty="0" smtClean="0"/>
                        <a:t>2014</a:t>
                      </a:r>
                      <a:r>
                        <a:rPr lang="en-US" sz="1200" baseline="0" dirty="0" smtClean="0"/>
                        <a:t> </a:t>
                      </a:r>
                    </a:p>
                    <a:p>
                      <a:pPr algn="ctr"/>
                      <a:r>
                        <a:rPr lang="en-US" sz="1200" baseline="0" dirty="0" smtClean="0"/>
                        <a:t>FDC </a:t>
                      </a:r>
                    </a:p>
                    <a:p>
                      <a:pPr algn="ctr"/>
                      <a:r>
                        <a:rPr lang="en-US" sz="1200" baseline="0" dirty="0" smtClean="0"/>
                        <a:t>Support</a:t>
                      </a:r>
                      <a:endParaRPr lang="en-US" sz="1200" dirty="0"/>
                    </a:p>
                  </a:txBody>
                  <a:tcPr marT="45726" marB="45726"/>
                </a:tc>
              </a:tr>
              <a:tr h="664174">
                <a:tc>
                  <a:txBody>
                    <a:bodyPr/>
                    <a:lstStyle/>
                    <a:p>
                      <a:pPr algn="ctr"/>
                      <a:r>
                        <a:rPr lang="en-US" sz="1100" dirty="0" smtClean="0"/>
                        <a:t>RC</a:t>
                      </a:r>
                      <a:endParaRPr lang="en-US" sz="1100" dirty="0"/>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b="1" dirty="0" smtClean="0">
                          <a:solidFill>
                            <a:srgbClr val="CC00CC"/>
                          </a:solidFill>
                        </a:rPr>
                        <a:t>Yes</a:t>
                      </a:r>
                    </a:p>
                    <a:p>
                      <a:pPr algn="ctr"/>
                      <a:r>
                        <a:rPr lang="en-US" sz="1100" b="1" dirty="0" smtClean="0">
                          <a:solidFill>
                            <a:srgbClr val="CC00CC"/>
                          </a:solidFill>
                        </a:rPr>
                        <a:t>908  members</a:t>
                      </a:r>
                      <a:endParaRPr lang="en-US" sz="1100" b="1" dirty="0">
                        <a:solidFill>
                          <a:srgbClr val="CC00CC"/>
                        </a:solidFill>
                      </a:endParaRPr>
                    </a:p>
                  </a:txBody>
                  <a:tcPr marT="45726" marB="45726"/>
                </a:tc>
                <a:tc>
                  <a:txBody>
                    <a:bodyPr/>
                    <a:lstStyle/>
                    <a:p>
                      <a:r>
                        <a:rPr lang="en-US" sz="1100" dirty="0" smtClean="0"/>
                        <a:t>E.Track</a:t>
                      </a:r>
                    </a:p>
                    <a:p>
                      <a:r>
                        <a:rPr lang="en-US" sz="1100" dirty="0" smtClean="0"/>
                        <a:t>T.</a:t>
                      </a:r>
                      <a:r>
                        <a:rPr lang="en-US" sz="1100" baseline="0" dirty="0" smtClean="0"/>
                        <a:t>Conte</a:t>
                      </a:r>
                      <a:endParaRPr lang="en-US" sz="1100" dirty="0"/>
                    </a:p>
                  </a:txBody>
                  <a:tcPr marT="45726" marB="45726"/>
                </a:tc>
                <a:tc>
                  <a:txBody>
                    <a:bodyPr/>
                    <a:lstStyle/>
                    <a:p>
                      <a:pPr algn="ctr"/>
                      <a:r>
                        <a:rPr lang="en-US" sz="1100" dirty="0" smtClean="0"/>
                        <a:t>No</a:t>
                      </a:r>
                      <a:endParaRPr lang="en-US" sz="1100" dirty="0"/>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dirty="0" smtClean="0"/>
                        <a:t>Yes</a:t>
                      </a:r>
                      <a:endParaRPr lang="en-US" sz="1100" dirty="0"/>
                    </a:p>
                  </a:txBody>
                  <a:tcPr marT="45726" marB="45726"/>
                </a:tc>
              </a:tr>
              <a:tr h="664174">
                <a:tc>
                  <a:txBody>
                    <a:bodyPr/>
                    <a:lstStyle/>
                    <a:p>
                      <a:pPr algn="ctr"/>
                      <a:r>
                        <a:rPr lang="en-US" sz="1100" dirty="0" smtClean="0"/>
                        <a:t>GICT</a:t>
                      </a:r>
                      <a:endParaRPr lang="en-US" sz="1100" dirty="0"/>
                    </a:p>
                  </a:txBody>
                  <a:tcPr marT="45726" marB="45726"/>
                </a:tc>
                <a:tc>
                  <a:txBody>
                    <a:bodyPr/>
                    <a:lstStyle/>
                    <a:p>
                      <a:pPr algn="ctr"/>
                      <a:r>
                        <a:rPr lang="en-US" sz="1100" dirty="0" smtClean="0"/>
                        <a:t>No</a:t>
                      </a:r>
                      <a:endParaRPr lang="en-US" sz="1100" dirty="0"/>
                    </a:p>
                  </a:txBody>
                  <a:tcPr marT="45726" marB="45726"/>
                </a:tc>
                <a:tc>
                  <a:txBody>
                    <a:bodyPr/>
                    <a:lstStyle/>
                    <a:p>
                      <a:pPr algn="ctr"/>
                      <a:r>
                        <a:rPr lang="en-US" sz="1100" b="1" dirty="0" smtClean="0">
                          <a:solidFill>
                            <a:srgbClr val="CC00CC"/>
                          </a:solidFill>
                        </a:rPr>
                        <a:t>Yes</a:t>
                      </a:r>
                    </a:p>
                    <a:p>
                      <a:pPr algn="ctr"/>
                      <a:r>
                        <a:rPr lang="en-US" sz="1100" b="1" baseline="0" dirty="0" smtClean="0">
                          <a:solidFill>
                            <a:srgbClr val="CC00CC"/>
                          </a:solidFill>
                        </a:rPr>
                        <a:t>2,573 members</a:t>
                      </a:r>
                      <a:endParaRPr lang="en-US" sz="1100" b="1" dirty="0">
                        <a:solidFill>
                          <a:srgbClr val="CC00CC"/>
                        </a:solidFill>
                      </a:endParaRPr>
                    </a:p>
                  </a:txBody>
                  <a:tcPr marT="45726" marB="45726"/>
                </a:tc>
                <a:tc>
                  <a:txBody>
                    <a:bodyPr/>
                    <a:lstStyle/>
                    <a:p>
                      <a:r>
                        <a:rPr lang="en-US" sz="1100" dirty="0" smtClean="0"/>
                        <a:t>J.Elmirghani</a:t>
                      </a:r>
                    </a:p>
                    <a:p>
                      <a:r>
                        <a:rPr lang="en-US" sz="1100" dirty="0" smtClean="0"/>
                        <a:t>C. Despins</a:t>
                      </a:r>
                      <a:endParaRPr lang="en-US" sz="1100" dirty="0"/>
                    </a:p>
                  </a:txBody>
                  <a:tcPr marT="45726" marB="45726"/>
                </a:tc>
                <a:tc>
                  <a:txBody>
                    <a:bodyPr/>
                    <a:lstStyle/>
                    <a:p>
                      <a:pPr algn="ctr"/>
                      <a:r>
                        <a:rPr lang="en-US" sz="1100" dirty="0" smtClean="0"/>
                        <a:t>Yes</a:t>
                      </a:r>
                      <a:endParaRPr lang="en-US" sz="1100" dirty="0"/>
                    </a:p>
                  </a:txBody>
                  <a:tcPr marT="45726" marB="45726"/>
                </a:tc>
                <a:tc>
                  <a:txBody>
                    <a:bodyPr/>
                    <a:lstStyle/>
                    <a:p>
                      <a:pPr algn="ctr"/>
                      <a:r>
                        <a:rPr lang="en-US" sz="1100" dirty="0" smtClean="0"/>
                        <a:t>Yes</a:t>
                      </a:r>
                      <a:endParaRPr lang="en-US" sz="1100" dirty="0"/>
                    </a:p>
                  </a:txBody>
                  <a:tcPr marT="45726" marB="45726"/>
                </a:tc>
                <a:tc>
                  <a:txBody>
                    <a:bodyPr/>
                    <a:lstStyle/>
                    <a:p>
                      <a:pPr algn="ctr"/>
                      <a:r>
                        <a:rPr lang="en-US" sz="1100" dirty="0" smtClean="0"/>
                        <a:t>No</a:t>
                      </a:r>
                      <a:endParaRPr lang="en-US" sz="1100" dirty="0"/>
                    </a:p>
                  </a:txBody>
                  <a:tcPr marT="45726" marB="45726"/>
                </a:tc>
                <a:tc>
                  <a:txBody>
                    <a:bodyPr/>
                    <a:lstStyle/>
                    <a:p>
                      <a:pPr algn="ctr"/>
                      <a:r>
                        <a:rPr lang="en-US" sz="1100" dirty="0" smtClean="0"/>
                        <a:t>Yes</a:t>
                      </a:r>
                      <a:endParaRPr lang="en-US" sz="1100" dirty="0"/>
                    </a:p>
                  </a:txBody>
                  <a:tcPr marT="45726" marB="45726"/>
                </a:tc>
              </a:tr>
              <a:tr h="664174">
                <a:tc>
                  <a:txBody>
                    <a:bodyPr/>
                    <a:lstStyle/>
                    <a:p>
                      <a:pPr algn="ctr"/>
                      <a:r>
                        <a:rPr lang="en-US" sz="1100" dirty="0" smtClean="0"/>
                        <a:t>SDN</a:t>
                      </a:r>
                      <a:endParaRPr lang="en-US" sz="1100" dirty="0"/>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b="1" dirty="0" smtClean="0">
                          <a:solidFill>
                            <a:srgbClr val="CC00CC"/>
                          </a:solidFill>
                        </a:rPr>
                        <a:t>Yes</a:t>
                      </a:r>
                    </a:p>
                    <a:p>
                      <a:pPr algn="ctr"/>
                      <a:r>
                        <a:rPr lang="en-US" sz="1100" b="1" dirty="0" smtClean="0">
                          <a:solidFill>
                            <a:srgbClr val="CC00CC"/>
                          </a:solidFill>
                        </a:rPr>
                        <a:t>1,391 members</a:t>
                      </a:r>
                      <a:endParaRPr lang="en-US" sz="1100" b="1" dirty="0">
                        <a:solidFill>
                          <a:srgbClr val="CC00CC"/>
                        </a:solidFill>
                      </a:endParaRPr>
                    </a:p>
                  </a:txBody>
                  <a:tcPr marT="45726" marB="45726"/>
                </a:tc>
                <a:tc>
                  <a:txBody>
                    <a:bodyPr/>
                    <a:lstStyle/>
                    <a:p>
                      <a:pPr marL="0" indent="0">
                        <a:buNone/>
                      </a:pPr>
                      <a:r>
                        <a:rPr lang="en-US" sz="1100" dirty="0" smtClean="0"/>
                        <a:t>A.Manzalini</a:t>
                      </a:r>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marL="0" indent="0" algn="ctr">
                        <a:buNone/>
                      </a:pPr>
                      <a:r>
                        <a:rPr lang="en-US" sz="1100" b="0" dirty="0" smtClean="0">
                          <a:solidFill>
                            <a:schemeClr val="tx1"/>
                          </a:solidFill>
                        </a:rPr>
                        <a:t>Identified</a:t>
                      </a:r>
                      <a:endParaRPr lang="en-US" sz="1100" b="0" dirty="0">
                        <a:solidFill>
                          <a:schemeClr val="tx1"/>
                        </a:solidFill>
                      </a:endParaRPr>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dirty="0" smtClean="0"/>
                        <a:t>Yes</a:t>
                      </a:r>
                      <a:endParaRPr lang="en-US" sz="1100" dirty="0"/>
                    </a:p>
                  </a:txBody>
                  <a:tcPr marT="45726" marB="45726"/>
                </a:tc>
              </a:tr>
              <a:tr h="537290">
                <a:tc>
                  <a:txBody>
                    <a:bodyPr/>
                    <a:lstStyle/>
                    <a:p>
                      <a:pPr algn="ctr"/>
                      <a:r>
                        <a:rPr lang="en-US" sz="1100" dirty="0" smtClean="0"/>
                        <a:t>CbS</a:t>
                      </a:r>
                      <a:endParaRPr lang="en-US" sz="1100" dirty="0"/>
                    </a:p>
                  </a:txBody>
                  <a:tcPr marT="45726" marB="45726"/>
                </a:tc>
                <a:tc>
                  <a:txBody>
                    <a:bodyPr/>
                    <a:lstStyle/>
                    <a:p>
                      <a:pPr algn="ctr"/>
                      <a:r>
                        <a:rPr lang="en-US" sz="1100" dirty="0" smtClean="0"/>
                        <a:t>Yes</a:t>
                      </a:r>
                      <a:endParaRPr lang="en-US" sz="1100" dirty="0"/>
                    </a:p>
                  </a:txBody>
                  <a:tcPr marT="45726" marB="45726"/>
                </a:tc>
                <a:tc>
                  <a:txBody>
                    <a:bodyPr/>
                    <a:lstStyle/>
                    <a:p>
                      <a:pPr algn="ctr"/>
                      <a:r>
                        <a:rPr lang="en-US" sz="1100" b="1" dirty="0" smtClean="0">
                          <a:solidFill>
                            <a:schemeClr val="tx1"/>
                          </a:solidFill>
                        </a:rPr>
                        <a:t>Yes **</a:t>
                      </a:r>
                    </a:p>
                    <a:p>
                      <a:pPr algn="ctr"/>
                      <a:r>
                        <a:rPr lang="en-US" sz="1100" b="1" dirty="0" smtClean="0">
                          <a:solidFill>
                            <a:schemeClr val="tx1"/>
                          </a:solidFill>
                        </a:rPr>
                        <a:t>70</a:t>
                      </a:r>
                    </a:p>
                    <a:p>
                      <a:pPr algn="ctr"/>
                      <a:r>
                        <a:rPr lang="en-US" sz="1100" b="1" dirty="0" smtClean="0">
                          <a:solidFill>
                            <a:schemeClr val="tx1"/>
                          </a:solidFill>
                        </a:rPr>
                        <a:t>members</a:t>
                      </a:r>
                    </a:p>
                  </a:txBody>
                  <a:tcPr marT="45726" marB="45726"/>
                </a:tc>
                <a:tc>
                  <a:txBody>
                    <a:bodyPr/>
                    <a:lstStyle/>
                    <a:p>
                      <a:pPr marL="0" indent="0">
                        <a:buNone/>
                      </a:pPr>
                      <a:r>
                        <a:rPr lang="en-US" sz="1100" dirty="0" smtClean="0"/>
                        <a:t>G. Shannon</a:t>
                      </a:r>
                      <a:endParaRPr lang="en-US" sz="1100" dirty="0"/>
                    </a:p>
                  </a:txBody>
                  <a:tcPr marT="45726" marB="45726"/>
                </a:tc>
                <a:tc>
                  <a:txBody>
                    <a:bodyPr/>
                    <a:lstStyle/>
                    <a:p>
                      <a:pPr marL="0" indent="0" algn="ctr">
                        <a:buNone/>
                      </a:pPr>
                      <a:r>
                        <a:rPr lang="en-US" sz="1100" dirty="0" smtClean="0"/>
                        <a:t>No</a:t>
                      </a:r>
                      <a:endParaRPr lang="en-US" sz="1100" dirty="0"/>
                    </a:p>
                  </a:txBody>
                  <a:tcPr marT="45726" marB="45726"/>
                </a:tc>
                <a:tc>
                  <a:txBody>
                    <a:bodyPr/>
                    <a:lstStyle/>
                    <a:p>
                      <a:pPr marL="0" indent="0" algn="ctr">
                        <a:buNone/>
                      </a:pP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dirty="0" smtClean="0"/>
                        <a:t>Yes</a:t>
                      </a:r>
                      <a:endParaRPr lang="en-US" sz="1100" dirty="0"/>
                    </a:p>
                  </a:txBody>
                  <a:tcPr marT="45726" marB="45726"/>
                </a:tc>
              </a:tr>
              <a:tr h="664174">
                <a:tc>
                  <a:txBody>
                    <a:bodyPr/>
                    <a:lstStyle/>
                    <a:p>
                      <a:pPr algn="ctr"/>
                      <a:r>
                        <a:rPr lang="en-US" sz="1100" dirty="0" smtClean="0"/>
                        <a:t>BD</a:t>
                      </a:r>
                      <a:endParaRPr lang="en-US" sz="1100" dirty="0"/>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b="1" dirty="0" smtClean="0">
                          <a:solidFill>
                            <a:schemeClr val="tx1"/>
                          </a:solidFill>
                        </a:rPr>
                        <a:t>Yes **</a:t>
                      </a:r>
                    </a:p>
                    <a:p>
                      <a:pPr algn="ctr"/>
                      <a:r>
                        <a:rPr lang="en-US" sz="1100" b="1" dirty="0" smtClean="0">
                          <a:solidFill>
                            <a:schemeClr val="tx1"/>
                          </a:solidFill>
                        </a:rPr>
                        <a:t>237</a:t>
                      </a:r>
                    </a:p>
                    <a:p>
                      <a:pPr algn="ctr"/>
                      <a:r>
                        <a:rPr lang="en-US" sz="1100" b="1" dirty="0" smtClean="0">
                          <a:solidFill>
                            <a:schemeClr val="tx1"/>
                          </a:solidFill>
                        </a:rPr>
                        <a:t>members</a:t>
                      </a:r>
                    </a:p>
                  </a:txBody>
                  <a:tcPr marT="45726" marB="45726"/>
                </a:tc>
                <a:tc>
                  <a:txBody>
                    <a:bodyPr/>
                    <a:lstStyle/>
                    <a:p>
                      <a:pPr marL="0" indent="0">
                        <a:buNone/>
                      </a:pPr>
                      <a:r>
                        <a:rPr lang="en-US" sz="1100" dirty="0" smtClean="0"/>
                        <a:t>D. Belanger</a:t>
                      </a:r>
                    </a:p>
                    <a:p>
                      <a:pPr marL="0" indent="0">
                        <a:buNone/>
                      </a:pPr>
                      <a:r>
                        <a:rPr lang="en-US" sz="1100" dirty="0" smtClean="0"/>
                        <a:t>J. Moura</a:t>
                      </a:r>
                      <a:endParaRPr lang="en-US" sz="1100" dirty="0"/>
                    </a:p>
                  </a:txBody>
                  <a:tcPr marT="45726" marB="45726"/>
                </a:tc>
                <a:tc>
                  <a:txBody>
                    <a:bodyPr/>
                    <a:lstStyle/>
                    <a:p>
                      <a:pPr marL="0" indent="0" algn="ctr">
                        <a:buNone/>
                      </a:pPr>
                      <a:r>
                        <a:rPr lang="en-US" sz="1100" dirty="0" smtClean="0"/>
                        <a:t>No</a:t>
                      </a:r>
                      <a:endParaRPr lang="en-US" sz="1100" dirty="0"/>
                    </a:p>
                  </a:txBody>
                  <a:tcPr marT="45726" marB="45726"/>
                </a:tc>
                <a:tc>
                  <a:txBody>
                    <a:bodyPr/>
                    <a:lstStyle/>
                    <a:p>
                      <a:pPr marL="0" indent="0" algn="ctr">
                        <a:buNone/>
                      </a:pPr>
                      <a:r>
                        <a:rPr lang="en-US" sz="1100" b="0" dirty="0" smtClean="0">
                          <a:solidFill>
                            <a:schemeClr val="tx1"/>
                          </a:solidFill>
                        </a:rPr>
                        <a:t>No</a:t>
                      </a:r>
                      <a:endParaRPr lang="en-US" sz="1100" b="0" dirty="0">
                        <a:solidFill>
                          <a:schemeClr val="tx1"/>
                        </a:solidFill>
                      </a:endParaRPr>
                    </a:p>
                  </a:txBody>
                  <a:tcPr marT="45726" marB="45726"/>
                </a:tc>
                <a:tc>
                  <a:txBody>
                    <a:bodyPr/>
                    <a:lstStyle/>
                    <a:p>
                      <a:pPr algn="ctr"/>
                      <a:r>
                        <a:rPr lang="en-US" sz="1100" b="0" dirty="0" smtClean="0">
                          <a:solidFill>
                            <a:schemeClr val="tx1"/>
                          </a:solidFill>
                        </a:rPr>
                        <a:t>Yes</a:t>
                      </a:r>
                      <a:endParaRPr lang="en-US" sz="1100" b="0" dirty="0">
                        <a:solidFill>
                          <a:schemeClr val="tx1"/>
                        </a:solidFill>
                      </a:endParaRPr>
                    </a:p>
                  </a:txBody>
                  <a:tcPr marT="45726" marB="45726"/>
                </a:tc>
                <a:tc>
                  <a:txBody>
                    <a:bodyPr/>
                    <a:lstStyle/>
                    <a:p>
                      <a:pPr algn="ctr"/>
                      <a:r>
                        <a:rPr lang="en-US" sz="1100" dirty="0" smtClean="0"/>
                        <a:t>Yes</a:t>
                      </a:r>
                      <a:endParaRPr lang="en-US" sz="1100" dirty="0"/>
                    </a:p>
                  </a:txBody>
                  <a:tcPr marT="45726" marB="45726"/>
                </a:tc>
              </a:tr>
            </a:tbl>
          </a:graphicData>
        </a:graphic>
      </p:graphicFrame>
      <p:sp>
        <p:nvSpPr>
          <p:cNvPr id="2" name="TextBox 1"/>
          <p:cNvSpPr txBox="1"/>
          <p:nvPr/>
        </p:nvSpPr>
        <p:spPr>
          <a:xfrm>
            <a:off x="265471" y="5878842"/>
            <a:ext cx="1930337" cy="276999"/>
          </a:xfrm>
          <a:prstGeom prst="rect">
            <a:avLst/>
          </a:prstGeom>
          <a:noFill/>
        </p:spPr>
        <p:txBody>
          <a:bodyPr wrap="none" rtlCol="0">
            <a:spAutoFit/>
          </a:bodyPr>
          <a:lstStyle/>
          <a:p>
            <a:r>
              <a:rPr lang="en-US" sz="1200" dirty="0" smtClean="0"/>
              <a:t>**Launched 30 Sept 2014</a:t>
            </a:r>
            <a:endParaRPr lang="en-US" sz="1200" dirty="0"/>
          </a:p>
        </p:txBody>
      </p:sp>
      <p:sp>
        <p:nvSpPr>
          <p:cNvPr id="3" name="Rectangle 2"/>
          <p:cNvSpPr/>
          <p:nvPr/>
        </p:nvSpPr>
        <p:spPr>
          <a:xfrm>
            <a:off x="2490434" y="5872083"/>
            <a:ext cx="2648354" cy="338554"/>
          </a:xfrm>
          <a:prstGeom prst="rect">
            <a:avLst/>
          </a:prstGeom>
        </p:spPr>
        <p:txBody>
          <a:bodyPr wrap="none">
            <a:spAutoFit/>
          </a:bodyPr>
          <a:lstStyle/>
          <a:p>
            <a:pPr>
              <a:spcBef>
                <a:spcPts val="1200"/>
              </a:spcBef>
            </a:pPr>
            <a:r>
              <a:rPr lang="en-US" altLang="en-US" sz="1600" b="1" dirty="0" smtClean="0">
                <a:solidFill>
                  <a:srgbClr val="FF00FF"/>
                </a:solidFill>
              </a:rPr>
              <a:t>Value increase since 2/14</a:t>
            </a:r>
            <a:endParaRPr lang="it-IT" altLang="en-US" sz="1600" b="1" dirty="0">
              <a:solidFill>
                <a:srgbClr val="FF00FF"/>
              </a:solidFill>
            </a:endParaRPr>
          </a:p>
        </p:txBody>
      </p:sp>
    </p:spTree>
    <p:extLst>
      <p:ext uri="{BB962C8B-B14F-4D97-AF65-F5344CB8AC3E}">
        <p14:creationId xmlns:p14="http://schemas.microsoft.com/office/powerpoint/2010/main" val="29463142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69005" y="196850"/>
            <a:ext cx="8974995" cy="1001755"/>
          </a:xfrm>
        </p:spPr>
        <p:txBody>
          <a:bodyPr/>
          <a:lstStyle/>
          <a:p>
            <a:r>
              <a:rPr lang="en-US" sz="2800" dirty="0" smtClean="0">
                <a:latin typeface="Verdana" pitchFamily="34" charset="0"/>
                <a:ea typeface="ＭＳ Ｐゴシック" pitchFamily="34" charset="-128"/>
              </a:rPr>
              <a:t>External Impressions </a:t>
            </a:r>
            <a:r>
              <a:rPr lang="en-US" sz="2000" dirty="0" smtClean="0">
                <a:latin typeface="Verdana" pitchFamily="34" charset="0"/>
                <a:ea typeface="ＭＳ Ｐゴシック" pitchFamily="34" charset="-128"/>
              </a:rPr>
              <a:t>as of </a:t>
            </a:r>
            <a:r>
              <a:rPr lang="en-US" sz="2400" dirty="0" smtClean="0">
                <a:latin typeface="Verdana" pitchFamily="34" charset="0"/>
                <a:ea typeface="ＭＳ Ｐゴシック" pitchFamily="34" charset="-128"/>
              </a:rPr>
              <a:t>30 September 2014</a:t>
            </a:r>
          </a:p>
        </p:txBody>
      </p:sp>
      <p:sp>
        <p:nvSpPr>
          <p:cNvPr id="41987" name="Slide Number Placeholder 4"/>
          <p:cNvSpPr>
            <a:spLocks noGrp="1"/>
          </p:cNvSpPr>
          <p:nvPr>
            <p:ph type="sldNum" sz="quarter" idx="13"/>
          </p:nvPr>
        </p:nvSpPr>
        <p:spPr bwMode="auto">
          <a:xfrm>
            <a:off x="550863" y="6492875"/>
            <a:ext cx="685800" cy="365125"/>
          </a:xfrm>
          <a:noFill/>
          <a:ln>
            <a:miter lim="800000"/>
            <a:headEnd/>
            <a:tailEnd/>
          </a:ln>
        </p:spPr>
        <p:txBody>
          <a:bodyPr/>
          <a:lstStyle/>
          <a:p>
            <a:fld id="{219DE10A-D0D5-43C1-93B0-E786A46A50D3}" type="slidenum">
              <a:rPr lang="en-US"/>
              <a:pPr/>
              <a:t>4</a:t>
            </a:fld>
            <a:endParaRPr lang="en-US" dirty="0"/>
          </a:p>
        </p:txBody>
      </p:sp>
      <p:sp>
        <p:nvSpPr>
          <p:cNvPr id="41988" name="TextBox 1"/>
          <p:cNvSpPr txBox="1">
            <a:spLocks noChangeArrowheads="1"/>
          </p:cNvSpPr>
          <p:nvPr/>
        </p:nvSpPr>
        <p:spPr bwMode="auto">
          <a:xfrm>
            <a:off x="234950" y="5756481"/>
            <a:ext cx="6080511" cy="461665"/>
          </a:xfrm>
          <a:prstGeom prst="rect">
            <a:avLst/>
          </a:prstGeom>
          <a:noFill/>
          <a:ln w="9525">
            <a:noFill/>
            <a:miter lim="800000"/>
            <a:headEnd/>
            <a:tailEnd/>
          </a:ln>
        </p:spPr>
        <p:txBody>
          <a:bodyPr wrap="none">
            <a:spAutoFit/>
          </a:bodyPr>
          <a:lstStyle/>
          <a:p>
            <a:r>
              <a:rPr lang="en-US" sz="1200" i="1" dirty="0" smtClean="0"/>
              <a:t>Notes: As of 30 November 2014</a:t>
            </a:r>
          </a:p>
          <a:p>
            <a:r>
              <a:rPr lang="en-US" sz="1200" i="1" dirty="0"/>
              <a:t> </a:t>
            </a:r>
            <a:r>
              <a:rPr lang="en-US" sz="1200" i="1" dirty="0" smtClean="0"/>
              <a:t>         The </a:t>
            </a:r>
            <a:r>
              <a:rPr lang="en-US" sz="1200" i="1" dirty="0"/>
              <a:t>Internet of Things and Smart Cities Initiatives formally commenced 1/1/2014</a:t>
            </a:r>
          </a:p>
        </p:txBody>
      </p:sp>
      <p:graphicFrame>
        <p:nvGraphicFramePr>
          <p:cNvPr id="2" name="Table 1"/>
          <p:cNvGraphicFramePr>
            <a:graphicFrameLocks noGrp="1"/>
          </p:cNvGraphicFramePr>
          <p:nvPr>
            <p:extLst>
              <p:ext uri="{D42A27DB-BD31-4B8C-83A1-F6EECF244321}">
                <p14:modId xmlns:p14="http://schemas.microsoft.com/office/powerpoint/2010/main" val="624807895"/>
              </p:ext>
            </p:extLst>
          </p:nvPr>
        </p:nvGraphicFramePr>
        <p:xfrm>
          <a:off x="365760" y="2004060"/>
          <a:ext cx="8378189" cy="3539490"/>
        </p:xfrm>
        <a:graphic>
          <a:graphicData uri="http://schemas.openxmlformats.org/drawingml/2006/table">
            <a:tbl>
              <a:tblPr/>
              <a:tblGrid>
                <a:gridCol w="1650918"/>
                <a:gridCol w="829873"/>
                <a:gridCol w="609163"/>
                <a:gridCol w="609163"/>
                <a:gridCol w="609163"/>
                <a:gridCol w="829873"/>
                <a:gridCol w="909329"/>
                <a:gridCol w="741588"/>
                <a:gridCol w="882844"/>
                <a:gridCol w="706275"/>
              </a:tblGrid>
              <a:tr h="396240">
                <a:tc>
                  <a:txBody>
                    <a:bodyPr/>
                    <a:lstStyle/>
                    <a:p>
                      <a:pPr algn="ctr" rtl="0" fontAlgn="t"/>
                      <a:r>
                        <a:rPr lang="en-US" sz="1100" b="1" dirty="0">
                          <a:solidFill>
                            <a:srgbClr val="000000"/>
                          </a:solidFill>
                          <a:effectLst/>
                          <a:latin typeface="calibri"/>
                        </a:rPr>
                        <a:t>Initiatives/Working Groups</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Technical Community </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gridSpan="3">
                  <a:txBody>
                    <a:bodyPr/>
                    <a:lstStyle/>
                    <a:p>
                      <a:pPr algn="ctr" rtl="0" fontAlgn="t"/>
                      <a:r>
                        <a:rPr lang="en-US" sz="1100" b="1" dirty="0">
                          <a:solidFill>
                            <a:srgbClr val="000000"/>
                          </a:solidFill>
                          <a:effectLst/>
                          <a:latin typeface="calibri"/>
                        </a:rPr>
                        <a:t>Web Portal</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a:txBody>
                    <a:bodyPr/>
                    <a:lstStyle/>
                    <a:p>
                      <a:pPr algn="ctr" rtl="0" fontAlgn="t"/>
                      <a:r>
                        <a:rPr lang="en-US" sz="1100" b="1" dirty="0">
                          <a:solidFill>
                            <a:srgbClr val="000000"/>
                          </a:solidFill>
                          <a:effectLst/>
                          <a:latin typeface="calibri"/>
                        </a:rPr>
                        <a:t>eNewsletter</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gridSpan="4">
                  <a:txBody>
                    <a:bodyPr/>
                    <a:lstStyle/>
                    <a:p>
                      <a:pPr algn="ctr" rtl="0" fontAlgn="t"/>
                      <a:r>
                        <a:rPr lang="en-US" sz="1100" b="1" dirty="0">
                          <a:solidFill>
                            <a:srgbClr val="000000"/>
                          </a:solidFill>
                          <a:effectLst/>
                          <a:latin typeface="calibri"/>
                        </a:rPr>
                        <a:t>Social Media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71500">
                <a:tc>
                  <a:txBody>
                    <a:bodyPr/>
                    <a:lstStyle/>
                    <a:p>
                      <a:pPr rtl="0" fontAlgn="t"/>
                      <a:endParaRPr lang="en-US" sz="1100" dirty="0">
                        <a:solidFill>
                          <a:srgbClr val="000000"/>
                        </a:solidFill>
                        <a:effectLst/>
                        <a:latin typeface="calibri"/>
                      </a:endParaRP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Total Subscribers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Monthly Visits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Monthly Page Views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Monthly Duration of Visits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Total Subscribers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LinkedIn Members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Twitter Followers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Facebook Likes</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c>
                  <a:txBody>
                    <a:bodyPr/>
                    <a:lstStyle/>
                    <a:p>
                      <a:pPr algn="ctr" rtl="0" fontAlgn="t"/>
                      <a:r>
                        <a:rPr lang="en-US" sz="1100" b="1" dirty="0">
                          <a:solidFill>
                            <a:srgbClr val="000000"/>
                          </a:solidFill>
                          <a:effectLst/>
                          <a:latin typeface="calibri"/>
                        </a:rPr>
                        <a:t>Klout Score</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BD4B4"/>
                    </a:solidFill>
                  </a:tcPr>
                </a:tc>
              </a:tr>
              <a:tr h="171450">
                <a:tc>
                  <a:txBody>
                    <a:bodyPr/>
                    <a:lstStyle/>
                    <a:p>
                      <a:pPr algn="l" rtl="0" fontAlgn="t"/>
                      <a:r>
                        <a:rPr lang="en-US" sz="1100" b="1" dirty="0">
                          <a:solidFill>
                            <a:srgbClr val="000000"/>
                          </a:solidFill>
                          <a:effectLst/>
                          <a:latin typeface="calibri"/>
                        </a:rPr>
                        <a:t>Big Data</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237</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1,088</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1,817</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1:32</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69</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202</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r>
              <a:tr h="342900">
                <a:tc>
                  <a:txBody>
                    <a:bodyPr/>
                    <a:lstStyle/>
                    <a:p>
                      <a:pPr algn="l" rtl="0" fontAlgn="t"/>
                      <a:r>
                        <a:rPr lang="en-US" sz="1100" b="1" dirty="0">
                          <a:solidFill>
                            <a:srgbClr val="000000"/>
                          </a:solidFill>
                          <a:effectLst/>
                          <a:latin typeface="calibri"/>
                        </a:rPr>
                        <a:t>Cloud Computing</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5,983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6,508</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13,562</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2:11</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7,594</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4,153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1,553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5,560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49</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r>
              <a:tr h="342900">
                <a:tc>
                  <a:txBody>
                    <a:bodyPr/>
                    <a:lstStyle/>
                    <a:p>
                      <a:pPr algn="l" rtl="0" fontAlgn="t"/>
                      <a:r>
                        <a:rPr lang="en-US" sz="1100" b="1" dirty="0">
                          <a:solidFill>
                            <a:srgbClr val="000000"/>
                          </a:solidFill>
                          <a:effectLst/>
                          <a:latin typeface="calibri"/>
                        </a:rPr>
                        <a:t>CyberSecurity</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70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2,710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6,481</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2:30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296</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r>
              <a:tr h="171450">
                <a:tc>
                  <a:txBody>
                    <a:bodyPr/>
                    <a:lstStyle/>
                    <a:p>
                      <a:pPr algn="l" rtl="0" fontAlgn="t"/>
                      <a:r>
                        <a:rPr lang="en-US" sz="1100" b="1" dirty="0">
                          <a:solidFill>
                            <a:srgbClr val="000000"/>
                          </a:solidFill>
                          <a:effectLst/>
                          <a:latin typeface="calibri"/>
                        </a:rPr>
                        <a:t>Green ICT</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2,573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r>
              <a:tr h="342900">
                <a:tc>
                  <a:txBody>
                    <a:bodyPr/>
                    <a:lstStyle/>
                    <a:p>
                      <a:pPr algn="l" rtl="0" fontAlgn="t"/>
                      <a:r>
                        <a:rPr lang="en-US" sz="1100" b="1" dirty="0">
                          <a:solidFill>
                            <a:srgbClr val="000000"/>
                          </a:solidFill>
                          <a:effectLst/>
                          <a:latin typeface="calibri"/>
                        </a:rPr>
                        <a:t>Internet of Things</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6,274</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5,321</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10,151</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1:59</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6,223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2,163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1,960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53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r>
              <a:tr h="342900">
                <a:tc>
                  <a:txBody>
                    <a:bodyPr/>
                    <a:lstStyle/>
                    <a:p>
                      <a:pPr algn="l" rtl="0" fontAlgn="t"/>
                      <a:r>
                        <a:rPr lang="en-US" sz="1100" b="1" dirty="0">
                          <a:solidFill>
                            <a:srgbClr val="000000"/>
                          </a:solidFill>
                          <a:effectLst/>
                          <a:latin typeface="calibri"/>
                        </a:rPr>
                        <a:t>Rebooting Computing</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908</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330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935</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2:48</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18</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160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r>
              <a:tr h="171450">
                <a:tc>
                  <a:txBody>
                    <a:bodyPr/>
                    <a:lstStyle/>
                    <a:p>
                      <a:pPr algn="l" rtl="0" fontAlgn="t"/>
                      <a:r>
                        <a:rPr lang="en-US" sz="1100" b="1" dirty="0">
                          <a:solidFill>
                            <a:srgbClr val="000000"/>
                          </a:solidFill>
                          <a:effectLst/>
                          <a:latin typeface="calibri"/>
                        </a:rPr>
                        <a:t>Smart Cities</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1,986</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2,557</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5,377</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2:22</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110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539</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48</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8CCE4"/>
                    </a:solidFill>
                  </a:tcPr>
                </a:tc>
              </a:tr>
              <a:tr h="342900">
                <a:tc>
                  <a:txBody>
                    <a:bodyPr/>
                    <a:lstStyle/>
                    <a:p>
                      <a:pPr algn="l" rtl="0" fontAlgn="t"/>
                      <a:r>
                        <a:rPr lang="en-US" sz="1100" b="1" dirty="0">
                          <a:solidFill>
                            <a:srgbClr val="000000"/>
                          </a:solidFill>
                          <a:effectLst/>
                          <a:latin typeface="calibri"/>
                        </a:rPr>
                        <a:t>Software Defined Networks</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1,391</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841</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1,909</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2:12</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N/A</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a:solidFill>
                            <a:srgbClr val="000000"/>
                          </a:solidFill>
                          <a:effectLst/>
                          <a:latin typeface="calibri"/>
                        </a:rPr>
                        <a:t>24</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148</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599</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c>
                  <a:txBody>
                    <a:bodyPr/>
                    <a:lstStyle/>
                    <a:p>
                      <a:pPr algn="ctr" rtl="0" fontAlgn="t"/>
                      <a:r>
                        <a:rPr lang="en-US" sz="1100" b="1" dirty="0" smtClean="0">
                          <a:solidFill>
                            <a:srgbClr val="000000"/>
                          </a:solidFill>
                          <a:effectLst/>
                          <a:latin typeface="calibri"/>
                        </a:rPr>
                        <a:t>43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D69B"/>
                    </a:solidFill>
                  </a:tcPr>
                </a:tc>
              </a:tr>
              <a:tr h="342900">
                <a:tc>
                  <a:txBody>
                    <a:bodyPr/>
                    <a:lstStyle/>
                    <a:p>
                      <a:pPr algn="l" rtl="0" fontAlgn="t"/>
                      <a:r>
                        <a:rPr lang="en-US" sz="1100" b="1" dirty="0">
                          <a:solidFill>
                            <a:srgbClr val="000000"/>
                          </a:solidFill>
                          <a:effectLst/>
                          <a:latin typeface="calibri"/>
                        </a:rPr>
                        <a:t>Transportation Electrification</a:t>
                      </a:r>
                    </a:p>
                  </a:txBody>
                  <a:tcPr marL="17859" marR="17859" marT="0" marB="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3,481</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3,762</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9,900</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2:17</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9,287</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4,193</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452</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smtClean="0">
                          <a:solidFill>
                            <a:srgbClr val="000000"/>
                          </a:solidFill>
                          <a:effectLst/>
                          <a:latin typeface="calibri"/>
                        </a:rPr>
                        <a:t>719</a:t>
                      </a:r>
                      <a:endParaRPr lang="en-US" sz="1100" b="1" dirty="0">
                        <a:solidFill>
                          <a:srgbClr val="000000"/>
                        </a:solidFill>
                        <a:effectLst/>
                        <a:latin typeface="calibri"/>
                      </a:endParaRPr>
                    </a:p>
                  </a:txBody>
                  <a:tcPr marL="17859" marR="17859"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c>
                  <a:txBody>
                    <a:bodyPr/>
                    <a:lstStyle/>
                    <a:p>
                      <a:pPr algn="ctr" rtl="0" fontAlgn="t"/>
                      <a:r>
                        <a:rPr lang="en-US" sz="1100" b="1" dirty="0">
                          <a:solidFill>
                            <a:srgbClr val="000000"/>
                          </a:solidFill>
                          <a:effectLst/>
                          <a:latin typeface="calibri"/>
                        </a:rPr>
                        <a:t>49</a:t>
                      </a:r>
                    </a:p>
                  </a:txBody>
                  <a:tcPr marL="17859" marR="17859" marT="0" marB="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8CCE4"/>
                    </a:solidFill>
                  </a:tcPr>
                </a:tc>
              </a:tr>
            </a:tbl>
          </a:graphicData>
        </a:graphic>
      </p:graphicFrame>
    </p:spTree>
    <p:extLst>
      <p:ext uri="{BB962C8B-B14F-4D97-AF65-F5344CB8AC3E}">
        <p14:creationId xmlns:p14="http://schemas.microsoft.com/office/powerpoint/2010/main" val="16293153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83356" y="187796"/>
            <a:ext cx="8777287" cy="1030288"/>
          </a:xfrm>
        </p:spPr>
        <p:txBody>
          <a:bodyPr/>
          <a:lstStyle/>
          <a:p>
            <a:r>
              <a:rPr lang="en-US" altLang="en-US" sz="2400" dirty="0" smtClean="0">
                <a:latin typeface="Verdana" pitchFamily="34" charset="0"/>
                <a:ea typeface="ＭＳ Ｐゴシック" pitchFamily="34" charset="-128"/>
              </a:rPr>
              <a:t>Societies Proposals:  FDC-TAB Incubator Projects</a:t>
            </a:r>
            <a:endParaRPr lang="en-US" altLang="en-US" sz="2400" baseline="30000" dirty="0" smtClean="0">
              <a:latin typeface="Verdana" pitchFamily="34" charset="0"/>
              <a:ea typeface="ＭＳ Ｐゴシック" pitchFamily="34" charset="-128"/>
            </a:endParaRPr>
          </a:p>
        </p:txBody>
      </p:sp>
      <p:sp>
        <p:nvSpPr>
          <p:cNvPr id="35843" name="Slide Number Placeholder 3"/>
          <p:cNvSpPr txBox="1">
            <a:spLocks/>
          </p:cNvSpPr>
          <p:nvPr/>
        </p:nvSpPr>
        <p:spPr bwMode="auto">
          <a:xfrm>
            <a:off x="609600" y="6573838"/>
            <a:ext cx="685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5F72C0B-4F87-484A-83AB-BDA5EE7B6B72}" type="slidenum">
              <a:rPr lang="en-US" altLang="en-US" sz="1000">
                <a:solidFill>
                  <a:srgbClr val="7F7F7F"/>
                </a:solidFill>
              </a:rPr>
              <a:pPr/>
              <a:t>5</a:t>
            </a:fld>
            <a:endParaRPr lang="en-US" altLang="en-US" sz="1000" dirty="0">
              <a:solidFill>
                <a:srgbClr val="7F7F7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07155246"/>
              </p:ext>
            </p:extLst>
          </p:nvPr>
        </p:nvGraphicFramePr>
        <p:xfrm>
          <a:off x="1173892" y="1478102"/>
          <a:ext cx="7075110" cy="4214409"/>
        </p:xfrm>
        <a:graphic>
          <a:graphicData uri="http://schemas.openxmlformats.org/drawingml/2006/table">
            <a:tbl>
              <a:tblPr>
                <a:tableStyleId>{5C22544A-7EE6-4342-B048-85BDC9FD1C3A}</a:tableStyleId>
              </a:tblPr>
              <a:tblGrid>
                <a:gridCol w="1371600"/>
                <a:gridCol w="4335643"/>
                <a:gridCol w="1367867"/>
              </a:tblGrid>
              <a:tr h="564732">
                <a:tc>
                  <a:txBody>
                    <a:bodyPr/>
                    <a:lstStyle/>
                    <a:p>
                      <a:pPr algn="l" rtl="0" fontAlgn="ctr"/>
                      <a:r>
                        <a:rPr lang="en-US" sz="1800" u="none" strike="noStrike" dirty="0">
                          <a:effectLst/>
                        </a:rPr>
                        <a:t>Society </a:t>
                      </a:r>
                      <a:endParaRPr lang="en-US" sz="1800" b="1" i="0" u="none" strike="noStrike" dirty="0">
                        <a:solidFill>
                          <a:srgbClr val="FFFFFF"/>
                        </a:solidFill>
                        <a:effectLst/>
                        <a:latin typeface="Verdana"/>
                      </a:endParaRPr>
                    </a:p>
                  </a:txBody>
                  <a:tcPr marL="9490" marR="9490" marT="9490" marB="0" anchor="ctr"/>
                </a:tc>
                <a:tc>
                  <a:txBody>
                    <a:bodyPr/>
                    <a:lstStyle/>
                    <a:p>
                      <a:pPr algn="l" rtl="0" fontAlgn="ctr"/>
                      <a:r>
                        <a:rPr lang="en-US" sz="1800" u="none" strike="noStrike" dirty="0">
                          <a:effectLst/>
                        </a:rPr>
                        <a:t>Topic</a:t>
                      </a:r>
                      <a:endParaRPr lang="en-US" sz="1800" b="1" i="0" u="none" strike="noStrike" dirty="0">
                        <a:solidFill>
                          <a:srgbClr val="FFFFFF"/>
                        </a:solidFill>
                        <a:effectLst/>
                        <a:latin typeface="Verdana"/>
                      </a:endParaRPr>
                    </a:p>
                  </a:txBody>
                  <a:tcPr marL="9490" marR="9490" marT="9490" marB="0" anchor="ctr"/>
                </a:tc>
                <a:tc>
                  <a:txBody>
                    <a:bodyPr/>
                    <a:lstStyle/>
                    <a:p>
                      <a:pPr algn="l" rtl="0" fontAlgn="ctr"/>
                      <a:r>
                        <a:rPr lang="en-US" sz="1800" u="none" strike="noStrike" dirty="0">
                          <a:effectLst/>
                        </a:rPr>
                        <a:t>Status</a:t>
                      </a:r>
                      <a:endParaRPr lang="en-US" sz="1800" b="1" i="0" u="none" strike="noStrike" dirty="0">
                        <a:solidFill>
                          <a:srgbClr val="FFFFFF"/>
                        </a:solidFill>
                        <a:effectLst/>
                        <a:latin typeface="Verdana"/>
                      </a:endParaRPr>
                    </a:p>
                  </a:txBody>
                  <a:tcPr marL="9490" marR="9490" marT="9490" marB="0" anchor="ctr"/>
                </a:tc>
              </a:tr>
              <a:tr h="376488">
                <a:tc>
                  <a:txBody>
                    <a:bodyPr/>
                    <a:lstStyle/>
                    <a:p>
                      <a:pPr algn="l" rtl="0" fontAlgn="ctr"/>
                      <a:r>
                        <a:rPr lang="en-US" sz="1800" u="none" strike="noStrike" dirty="0">
                          <a:effectLst/>
                        </a:rPr>
                        <a:t>CES</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a:effectLst/>
                        </a:rPr>
                        <a:t>Safe Advanced Mobile Power</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a:effectLst/>
                        </a:rPr>
                        <a:t>Approved</a:t>
                      </a:r>
                      <a:endParaRPr lang="en-US" sz="1800" b="0" i="0" u="none" strike="noStrike" dirty="0">
                        <a:solidFill>
                          <a:srgbClr val="000000"/>
                        </a:solidFill>
                        <a:effectLst/>
                        <a:latin typeface="Verdana"/>
                      </a:endParaRPr>
                    </a:p>
                  </a:txBody>
                  <a:tcPr marL="9490" marR="9490" marT="9490" marB="0" anchor="ctr"/>
                </a:tc>
              </a:tr>
              <a:tr h="376488">
                <a:tc>
                  <a:txBody>
                    <a:bodyPr/>
                    <a:lstStyle/>
                    <a:p>
                      <a:pPr algn="l" rtl="0" fontAlgn="ctr"/>
                      <a:r>
                        <a:rPr lang="en-US" sz="1800" u="none" strike="noStrike" dirty="0">
                          <a:effectLst/>
                        </a:rPr>
                        <a:t>PES</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a:effectLst/>
                        </a:rPr>
                        <a:t>INTELECT Conf and Expo</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a:effectLst/>
                        </a:rPr>
                        <a:t>Approved</a:t>
                      </a:r>
                      <a:endParaRPr lang="en-US" sz="1800" b="0" i="0" u="none" strike="noStrike" dirty="0">
                        <a:solidFill>
                          <a:srgbClr val="000000"/>
                        </a:solidFill>
                        <a:effectLst/>
                        <a:latin typeface="Verdana"/>
                      </a:endParaRPr>
                    </a:p>
                  </a:txBody>
                  <a:tcPr marL="9490" marR="9490" marT="9490" marB="0" anchor="ctr"/>
                </a:tc>
              </a:tr>
              <a:tr h="628735">
                <a:tc>
                  <a:txBody>
                    <a:bodyPr/>
                    <a:lstStyle/>
                    <a:p>
                      <a:pPr algn="l" rtl="0" fontAlgn="ctr"/>
                      <a:r>
                        <a:rPr lang="en-US" sz="1800" u="none" strike="noStrike" dirty="0">
                          <a:effectLst/>
                        </a:rPr>
                        <a:t>RS</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a:effectLst/>
                        </a:rPr>
                        <a:t>Tutorial Certificate Program on Sw Reliability</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smtClean="0">
                          <a:effectLst/>
                        </a:rPr>
                        <a:t>Approved</a:t>
                      </a:r>
                      <a:endParaRPr lang="en-US" sz="1800" b="0" i="0" u="none" strike="noStrike" dirty="0">
                        <a:solidFill>
                          <a:srgbClr val="000000"/>
                        </a:solidFill>
                        <a:effectLst/>
                        <a:latin typeface="Verdana"/>
                      </a:endParaRPr>
                    </a:p>
                  </a:txBody>
                  <a:tcPr marL="9490" marR="9490" marT="9490" marB="0" anchor="ctr"/>
                </a:tc>
              </a:tr>
              <a:tr h="628735">
                <a:tc>
                  <a:txBody>
                    <a:bodyPr/>
                    <a:lstStyle/>
                    <a:p>
                      <a:pPr algn="l" rtl="0" fontAlgn="ctr"/>
                      <a:r>
                        <a:rPr lang="en-US" sz="1800" u="none" strike="noStrike" dirty="0">
                          <a:effectLst/>
                        </a:rPr>
                        <a:t>CS</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a:effectLst/>
                        </a:rPr>
                        <a:t>Advanced Best Practices Learning Pack</a:t>
                      </a:r>
                      <a:endParaRPr lang="en-US" sz="1800" b="0" i="0" u="none" strike="noStrike" dirty="0">
                        <a:solidFill>
                          <a:srgbClr val="000000"/>
                        </a:solidFill>
                        <a:effectLst/>
                        <a:latin typeface="Verdana"/>
                      </a:endParaRPr>
                    </a:p>
                  </a:txBody>
                  <a:tcPr marL="9490" marR="9490" marT="9490" marB="0" anchor="ctr"/>
                </a:tc>
                <a:tc>
                  <a:txBody>
                    <a:bodyPr/>
                    <a:lstStyle/>
                    <a:p>
                      <a:pPr algn="l" rtl="0" fontAlgn="ctr"/>
                      <a:r>
                        <a:rPr lang="en-US" sz="1800" u="none" strike="noStrike" dirty="0" smtClean="0">
                          <a:effectLst/>
                        </a:rPr>
                        <a:t>Approved</a:t>
                      </a:r>
                      <a:endParaRPr lang="en-US" sz="1800" b="0" i="0" u="none" strike="noStrike" dirty="0">
                        <a:solidFill>
                          <a:srgbClr val="000000"/>
                        </a:solidFill>
                        <a:effectLst/>
                        <a:latin typeface="Verdana"/>
                      </a:endParaRPr>
                    </a:p>
                  </a:txBody>
                  <a:tcPr marL="9490" marR="9490" marT="9490" marB="0" anchor="ctr"/>
                </a:tc>
              </a:tr>
              <a:tr h="752976">
                <a:tc>
                  <a:txBody>
                    <a:bodyPr/>
                    <a:lstStyle/>
                    <a:p>
                      <a:pPr algn="l" fontAlgn="b"/>
                      <a:r>
                        <a:rPr lang="en-US" sz="1800" u="none" strike="noStrike" dirty="0">
                          <a:effectLst/>
                        </a:rPr>
                        <a:t>ComSoc</a:t>
                      </a:r>
                      <a:endParaRPr lang="en-US" sz="1800" b="0" i="0" u="none" strike="noStrike" dirty="0">
                        <a:solidFill>
                          <a:srgbClr val="000000"/>
                        </a:solidFill>
                        <a:effectLst/>
                        <a:latin typeface="Verdana"/>
                      </a:endParaRPr>
                    </a:p>
                  </a:txBody>
                  <a:tcPr marL="9490" marR="9490" marT="9490" marB="0" anchor="b"/>
                </a:tc>
                <a:tc>
                  <a:txBody>
                    <a:bodyPr/>
                    <a:lstStyle/>
                    <a:p>
                      <a:pPr algn="l" fontAlgn="b"/>
                      <a:r>
                        <a:rPr lang="en-US" sz="1800" u="none" strike="noStrike" dirty="0">
                          <a:effectLst/>
                        </a:rPr>
                        <a:t>Two-day continuing education courses</a:t>
                      </a:r>
                      <a:endParaRPr lang="en-US" sz="1800" b="0" i="0" u="none" strike="noStrike" dirty="0">
                        <a:solidFill>
                          <a:srgbClr val="000000"/>
                        </a:solidFill>
                        <a:effectLst/>
                        <a:latin typeface="Verdana"/>
                      </a:endParaRPr>
                    </a:p>
                  </a:txBody>
                  <a:tcPr marL="9490" marR="9490" marT="9490" marB="0" anchor="b"/>
                </a:tc>
                <a:tc>
                  <a:txBody>
                    <a:bodyPr/>
                    <a:lstStyle/>
                    <a:p>
                      <a:pPr algn="l" fontAlgn="b"/>
                      <a:r>
                        <a:rPr lang="en-US" sz="1800" u="none" strike="noStrike" dirty="0" smtClean="0">
                          <a:effectLst/>
                        </a:rPr>
                        <a:t>Approved</a:t>
                      </a:r>
                      <a:endParaRPr lang="en-US" sz="1800" b="0" i="0" u="none" strike="noStrike" dirty="0">
                        <a:solidFill>
                          <a:srgbClr val="000000"/>
                        </a:solidFill>
                        <a:effectLst/>
                        <a:latin typeface="Calibri"/>
                      </a:endParaRPr>
                    </a:p>
                  </a:txBody>
                  <a:tcPr marL="9490" marR="9490" marT="9490" marB="0" anchor="b"/>
                </a:tc>
              </a:tr>
              <a:tr h="886255">
                <a:tc>
                  <a:txBody>
                    <a:bodyPr/>
                    <a:lstStyle/>
                    <a:p>
                      <a:pPr algn="l" fontAlgn="b"/>
                      <a:r>
                        <a:rPr lang="en-US" sz="1800" u="none" strike="noStrike" dirty="0" smtClean="0">
                          <a:effectLst/>
                        </a:rPr>
                        <a:t>PHO</a:t>
                      </a:r>
                      <a:endParaRPr lang="en-US" sz="1800" b="0" i="0" u="none" strike="noStrike" dirty="0">
                        <a:solidFill>
                          <a:srgbClr val="000000"/>
                        </a:solidFill>
                        <a:effectLst/>
                        <a:latin typeface="Verdana"/>
                      </a:endParaRPr>
                    </a:p>
                  </a:txBody>
                  <a:tcPr marL="9490" marR="9490" marT="9490" marB="0" anchor="b"/>
                </a:tc>
                <a:tc>
                  <a:txBody>
                    <a:bodyPr/>
                    <a:lstStyle/>
                    <a:p>
                      <a:pPr algn="l" fontAlgn="b"/>
                      <a:r>
                        <a:rPr lang="en-US" sz="1800" u="none" strike="noStrike" dirty="0" smtClean="0">
                          <a:effectLst/>
                        </a:rPr>
                        <a:t>International Year of The Light</a:t>
                      </a:r>
                      <a:endParaRPr lang="en-US" sz="1800" b="0" i="0" u="none" strike="noStrike" dirty="0">
                        <a:solidFill>
                          <a:srgbClr val="000000"/>
                        </a:solidFill>
                        <a:effectLst/>
                        <a:latin typeface="Verdana"/>
                      </a:endParaRPr>
                    </a:p>
                  </a:txBody>
                  <a:tcPr marL="9490" marR="9490" marT="9490" marB="0" anchor="b"/>
                </a:tc>
                <a:tc>
                  <a:txBody>
                    <a:bodyPr/>
                    <a:lstStyle/>
                    <a:p>
                      <a:pPr algn="l" fontAlgn="b"/>
                      <a:r>
                        <a:rPr lang="en-US" sz="1800" u="none" strike="noStrike" dirty="0" smtClean="0">
                          <a:effectLst/>
                        </a:rPr>
                        <a:t>Approved</a:t>
                      </a:r>
                      <a:endParaRPr lang="en-US" sz="1800" b="0" i="0" u="none" strike="noStrike" dirty="0">
                        <a:solidFill>
                          <a:srgbClr val="000000"/>
                        </a:solidFill>
                        <a:effectLst/>
                        <a:latin typeface="Calibri"/>
                      </a:endParaRPr>
                    </a:p>
                  </a:txBody>
                  <a:tcPr marL="9490" marR="9490" marT="9490" marB="0" anchor="b"/>
                </a:tc>
              </a:tr>
            </a:tbl>
          </a:graphicData>
        </a:graphic>
      </p:graphicFrame>
    </p:spTree>
    <p:extLst>
      <p:ext uri="{BB962C8B-B14F-4D97-AF65-F5344CB8AC3E}">
        <p14:creationId xmlns:p14="http://schemas.microsoft.com/office/powerpoint/2010/main" val="28517729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34" charset="-128"/>
              </a:rPr>
              <a:t>IEEE Future Directions: </a:t>
            </a:r>
            <a:br>
              <a:rPr lang="en-US" altLang="en-US" dirty="0" smtClean="0">
                <a:latin typeface="Verdana" pitchFamily="34" charset="0"/>
                <a:ea typeface="ＭＳ Ｐゴシック" pitchFamily="34" charset="-128"/>
              </a:rPr>
            </a:br>
            <a:r>
              <a:rPr lang="en-US" altLang="en-US" dirty="0" smtClean="0">
                <a:latin typeface="Verdana" pitchFamily="34" charset="0"/>
                <a:ea typeface="ＭＳ Ｐゴシック" pitchFamily="34" charset="-128"/>
              </a:rPr>
              <a:t>2014 TAB and NIC  Initiatives</a:t>
            </a:r>
          </a:p>
        </p:txBody>
      </p:sp>
      <p:sp>
        <p:nvSpPr>
          <p:cNvPr id="6" name="Content Placeholder 2"/>
          <p:cNvSpPr>
            <a:spLocks noGrp="1"/>
          </p:cNvSpPr>
          <p:nvPr>
            <p:ph sz="half" idx="11"/>
          </p:nvPr>
        </p:nvSpPr>
        <p:spPr>
          <a:xfrm>
            <a:off x="381000" y="1440089"/>
            <a:ext cx="8382000" cy="4938940"/>
          </a:xfrm>
        </p:spPr>
        <p:txBody>
          <a:bodyPr/>
          <a:lstStyle/>
          <a:p>
            <a:pPr>
              <a:defRPr/>
            </a:pPr>
            <a:r>
              <a:rPr lang="en-US" sz="2000" dirty="0" smtClean="0"/>
              <a:t>Big Data</a:t>
            </a:r>
          </a:p>
          <a:p>
            <a:pPr>
              <a:defRPr/>
            </a:pPr>
            <a:r>
              <a:rPr lang="en-US" sz="2000" dirty="0" smtClean="0"/>
              <a:t>Cloud Computing (*)</a:t>
            </a:r>
          </a:p>
          <a:p>
            <a:pPr>
              <a:defRPr/>
            </a:pPr>
            <a:r>
              <a:rPr lang="en-US" sz="2000" dirty="0" smtClean="0"/>
              <a:t>Cybersecurity</a:t>
            </a:r>
          </a:p>
          <a:p>
            <a:pPr>
              <a:defRPr/>
            </a:pPr>
            <a:r>
              <a:rPr lang="en-US" sz="2000" dirty="0" smtClean="0"/>
              <a:t>Green ICT</a:t>
            </a:r>
          </a:p>
          <a:p>
            <a:pPr>
              <a:defRPr/>
            </a:pPr>
            <a:r>
              <a:rPr lang="en-US" sz="2000" dirty="0" smtClean="0"/>
              <a:t>Internet of Things (*)</a:t>
            </a:r>
          </a:p>
          <a:p>
            <a:pPr>
              <a:defRPr/>
            </a:pPr>
            <a:r>
              <a:rPr lang="en-US" sz="2000" dirty="0" smtClean="0"/>
              <a:t>Rebooting Computing</a:t>
            </a:r>
          </a:p>
          <a:p>
            <a:pPr>
              <a:defRPr/>
            </a:pPr>
            <a:r>
              <a:rPr lang="en-US" sz="2000" dirty="0" smtClean="0"/>
              <a:t>Smart Cities (*)</a:t>
            </a:r>
          </a:p>
          <a:p>
            <a:pPr>
              <a:defRPr/>
            </a:pPr>
            <a:r>
              <a:rPr lang="en-US" sz="2000" dirty="0" smtClean="0"/>
              <a:t>Software Defined Networks</a:t>
            </a:r>
          </a:p>
          <a:p>
            <a:pPr>
              <a:defRPr/>
            </a:pPr>
            <a:r>
              <a:rPr lang="en-US" sz="2000" dirty="0" smtClean="0"/>
              <a:t>Transportation Electrification (*)</a:t>
            </a:r>
          </a:p>
          <a:p>
            <a:pPr marL="0" indent="0">
              <a:buFontTx/>
              <a:buNone/>
              <a:defRPr/>
            </a:pPr>
            <a:r>
              <a:rPr lang="en-US" sz="2000" dirty="0" smtClean="0"/>
              <a:t>                      (*) = NIC Funded</a:t>
            </a:r>
          </a:p>
          <a:p>
            <a:pPr>
              <a:defRPr/>
            </a:pPr>
            <a:endParaRPr lang="en-US" sz="2000" dirty="0"/>
          </a:p>
        </p:txBody>
      </p:sp>
      <p:sp>
        <p:nvSpPr>
          <p:cNvPr id="9" name="Slide Number Placeholder 4"/>
          <p:cNvSpPr>
            <a:spLocks noGrp="1"/>
          </p:cNvSpPr>
          <p:nvPr>
            <p:ph type="sldNum" sz="quarter" idx="13"/>
          </p:nvPr>
        </p:nvSpPr>
        <p:spPr>
          <a:xfrm>
            <a:off x="523875" y="6508750"/>
            <a:ext cx="685800" cy="365125"/>
          </a:xfrm>
        </p:spPr>
        <p:txBody>
          <a:bodyPr/>
          <a:lstStyle/>
          <a:p>
            <a:pPr>
              <a:defRPr/>
            </a:pPr>
            <a:fld id="{C1867B5B-2C9B-418E-94FD-C379FBA6D0F4}" type="slidenum">
              <a:rPr lang="en-US" smtClean="0">
                <a:solidFill>
                  <a:schemeClr val="bg1"/>
                </a:solidFill>
              </a:rPr>
              <a:pPr>
                <a:defRPr/>
              </a:pPr>
              <a:t>6</a:t>
            </a:fld>
            <a:endParaRPr lang="en-US" dirty="0">
              <a:solidFill>
                <a:schemeClr val="bg1"/>
              </a:solidFill>
            </a:endParaRPr>
          </a:p>
        </p:txBody>
      </p:sp>
      <p:sp>
        <p:nvSpPr>
          <p:cNvPr id="10" name="Date Placeholder 1"/>
          <p:cNvSpPr>
            <a:spLocks noGrp="1"/>
          </p:cNvSpPr>
          <p:nvPr>
            <p:ph type="dt" sz="half" idx="12"/>
          </p:nvPr>
        </p:nvSpPr>
        <p:spPr>
          <a:xfrm>
            <a:off x="1205552" y="6506121"/>
            <a:ext cx="3124200" cy="365125"/>
          </a:xfrm>
        </p:spPr>
        <p:txBody>
          <a:bodyPr/>
          <a:lstStyle/>
          <a:p>
            <a:pPr>
              <a:defRPr/>
            </a:pPr>
            <a:fld id="{EBCF409B-6514-4384-A8CA-AC92FE131923}" type="datetime1">
              <a:rPr lang="en-US" smtClean="0">
                <a:solidFill>
                  <a:schemeClr val="bg1"/>
                </a:solidFill>
              </a:rPr>
              <a:pPr>
                <a:defRPr/>
              </a:pPr>
              <a:t>1/16/15</a:t>
            </a:fld>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34" charset="-128"/>
              </a:rPr>
              <a:t>Big Data Initiative </a:t>
            </a:r>
            <a:br>
              <a:rPr lang="en-US" altLang="en-US" dirty="0" smtClean="0">
                <a:latin typeface="Verdana" pitchFamily="34" charset="0"/>
                <a:ea typeface="ＭＳ Ｐゴシック" pitchFamily="34" charset="-128"/>
              </a:rPr>
            </a:br>
            <a:endParaRPr lang="en-US" altLang="en-US" dirty="0" smtClean="0">
              <a:latin typeface="Verdana" pitchFamily="34" charset="0"/>
              <a:ea typeface="ＭＳ Ｐゴシック" pitchFamily="34" charset="-128"/>
            </a:endParaRPr>
          </a:p>
        </p:txBody>
      </p:sp>
      <p:sp>
        <p:nvSpPr>
          <p:cNvPr id="6" name="Slide Number Placeholder 4"/>
          <p:cNvSpPr>
            <a:spLocks noGrp="1"/>
          </p:cNvSpPr>
          <p:nvPr>
            <p:ph type="sldNum" sz="quarter" idx="13"/>
          </p:nvPr>
        </p:nvSpPr>
        <p:spPr>
          <a:xfrm>
            <a:off x="523875" y="6508750"/>
            <a:ext cx="685800" cy="365125"/>
          </a:xfrm>
        </p:spPr>
        <p:txBody>
          <a:bodyPr/>
          <a:lstStyle/>
          <a:p>
            <a:pPr>
              <a:defRPr/>
            </a:pPr>
            <a:fld id="{C1867B5B-2C9B-418E-94FD-C379FBA6D0F4}" type="slidenum">
              <a:rPr lang="en-US" smtClean="0">
                <a:solidFill>
                  <a:schemeClr val="bg1"/>
                </a:solidFill>
              </a:rPr>
              <a:pPr>
                <a:defRPr/>
              </a:pPr>
              <a:t>7</a:t>
            </a:fld>
            <a:endParaRPr lang="en-US" dirty="0">
              <a:solidFill>
                <a:schemeClr val="bg1"/>
              </a:solidFill>
            </a:endParaRPr>
          </a:p>
        </p:txBody>
      </p:sp>
      <p:sp>
        <p:nvSpPr>
          <p:cNvPr id="7" name="Date Placeholder 1"/>
          <p:cNvSpPr>
            <a:spLocks noGrp="1"/>
          </p:cNvSpPr>
          <p:nvPr>
            <p:ph type="dt" sz="half" idx="12"/>
          </p:nvPr>
        </p:nvSpPr>
        <p:spPr>
          <a:xfrm>
            <a:off x="1205552" y="6506121"/>
            <a:ext cx="3124200" cy="365125"/>
          </a:xfrm>
        </p:spPr>
        <p:txBody>
          <a:bodyPr/>
          <a:lstStyle/>
          <a:p>
            <a:pPr>
              <a:defRPr/>
            </a:pPr>
            <a:fld id="{EBCF409B-6514-4384-A8CA-AC92FE131923}" type="datetime1">
              <a:rPr lang="en-US" smtClean="0">
                <a:solidFill>
                  <a:schemeClr val="bg1"/>
                </a:solidFill>
              </a:rPr>
              <a:pPr>
                <a:defRPr/>
              </a:pPr>
              <a:t>1/16/15</a:t>
            </a:fld>
            <a:endParaRPr lang="en-US" dirty="0">
              <a:solidFill>
                <a:schemeClr val="bg1"/>
              </a:solidFill>
            </a:endParaRPr>
          </a:p>
        </p:txBody>
      </p:sp>
      <p:sp>
        <p:nvSpPr>
          <p:cNvPr id="8" name="Content Placeholder 2"/>
          <p:cNvSpPr txBox="1">
            <a:spLocks/>
          </p:cNvSpPr>
          <p:nvPr/>
        </p:nvSpPr>
        <p:spPr bwMode="auto">
          <a:xfrm>
            <a:off x="69714" y="1334316"/>
            <a:ext cx="4452036" cy="159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800"/>
              </a:spcBef>
              <a:spcAft>
                <a:spcPct val="0"/>
              </a:spcAft>
              <a:buClr>
                <a:schemeClr val="bg2"/>
              </a:buClr>
              <a:buSzPct val="135000"/>
              <a:buFontTx/>
              <a:buBlip>
                <a:blip r:embed="rId2"/>
              </a:buBlip>
              <a:defRPr sz="2200" b="0" baseline="0">
                <a:solidFill>
                  <a:srgbClr val="000000"/>
                </a:solidFill>
                <a:latin typeface="Verdana"/>
                <a:ea typeface="ＭＳ Ｐゴシック" pitchFamily="-112" charset="-128"/>
                <a:cs typeface="Verdana"/>
              </a:defRPr>
            </a:lvl1pPr>
            <a:lvl2pPr marL="594360" indent="-182880" algn="l" rtl="0" eaLnBrk="0" fontAlgn="base" hangingPunct="0">
              <a:spcBef>
                <a:spcPts val="1000"/>
              </a:spcBef>
              <a:spcAft>
                <a:spcPct val="0"/>
              </a:spcAft>
              <a:buClr>
                <a:schemeClr val="tx1">
                  <a:lumMod val="50000"/>
                  <a:lumOff val="50000"/>
                </a:schemeClr>
              </a:buClr>
              <a:buFont typeface="Lucida Grande"/>
              <a:buChar char="–"/>
              <a:defRPr sz="1800" baseline="0">
                <a:solidFill>
                  <a:schemeClr val="tx1"/>
                </a:solidFill>
                <a:latin typeface="+mn-lt"/>
                <a:ea typeface="ＭＳ Ｐゴシック" pitchFamily="-112" charset="-128"/>
              </a:defRPr>
            </a:lvl2pPr>
            <a:lvl3pPr marL="822960" indent="-182880" algn="l" rtl="0" eaLnBrk="0" fontAlgn="base" hangingPunct="0">
              <a:spcBef>
                <a:spcPts val="800"/>
              </a:spcBef>
              <a:spcAft>
                <a:spcPct val="0"/>
              </a:spcAft>
              <a:buClr>
                <a:schemeClr val="tx1">
                  <a:lumMod val="50000"/>
                  <a:lumOff val="50000"/>
                </a:schemeClr>
              </a:buClr>
              <a:buFont typeface="Lucida Grande"/>
              <a:buChar char="–"/>
              <a:defRPr sz="1800" baseline="0">
                <a:solidFill>
                  <a:schemeClr val="tx1"/>
                </a:solidFill>
                <a:latin typeface="+mn-lt"/>
                <a:ea typeface="ＭＳ Ｐゴシック" pitchFamily="-112" charset="-128"/>
              </a:defRPr>
            </a:lvl3pPr>
            <a:lvl4pPr marL="1051560" indent="-182880" algn="l" rtl="0" eaLnBrk="0" fontAlgn="base" hangingPunct="0">
              <a:spcBef>
                <a:spcPts val="800"/>
              </a:spcBef>
              <a:spcAft>
                <a:spcPct val="0"/>
              </a:spcAft>
              <a:buClr>
                <a:schemeClr val="tx1">
                  <a:lumMod val="50000"/>
                  <a:lumOff val="50000"/>
                </a:schemeClr>
              </a:buClr>
              <a:buChar char="–"/>
              <a:defRPr sz="1500" baseline="0">
                <a:solidFill>
                  <a:schemeClr val="tx1"/>
                </a:solidFill>
                <a:latin typeface="+mn-lt"/>
                <a:ea typeface="ＭＳ Ｐゴシック" pitchFamily="-112" charset="-128"/>
              </a:defRPr>
            </a:lvl4pPr>
            <a:lvl5pPr marL="1234440" indent="-182880" algn="l" rtl="0" eaLnBrk="0" fontAlgn="base" hangingPunct="0">
              <a:spcBef>
                <a:spcPts val="800"/>
              </a:spcBef>
              <a:spcAft>
                <a:spcPct val="0"/>
              </a:spcAft>
              <a:buClr>
                <a:schemeClr val="tx1">
                  <a:lumMod val="50000"/>
                  <a:lumOff val="50000"/>
                </a:schemeClr>
              </a:buClr>
              <a:buFont typeface="Wingdings" charset="2"/>
              <a:buChar char="§"/>
              <a:defRPr sz="1400" baseline="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9pPr>
          </a:lstStyle>
          <a:p>
            <a:pPr>
              <a:spcBef>
                <a:spcPct val="20000"/>
              </a:spcBef>
              <a:buSzPct val="80000"/>
              <a:buFont typeface="Wingdings" panose="05000000000000000000" pitchFamily="2" charset="2"/>
              <a:buChar char="Ø"/>
              <a:defRPr/>
            </a:pPr>
            <a:r>
              <a:rPr lang="en-US" altLang="en-US" sz="1400" dirty="0">
                <a:ea typeface="ＭＳ Ｐゴシック" pitchFamily="34" charset="-128"/>
                <a:cs typeface="Arial" pitchFamily="34" charset="0"/>
              </a:rPr>
              <a:t>Phase 1 NIC request approved, submitted phase 2 NIC </a:t>
            </a:r>
            <a:r>
              <a:rPr lang="en-US" altLang="en-US" sz="1400" dirty="0" smtClean="0">
                <a:ea typeface="ＭＳ Ｐゴシック" pitchFamily="34" charset="-128"/>
                <a:cs typeface="Arial" pitchFamily="34" charset="0"/>
              </a:rPr>
              <a:t>proposal</a:t>
            </a:r>
          </a:p>
          <a:p>
            <a:pPr>
              <a:spcBef>
                <a:spcPct val="20000"/>
              </a:spcBef>
              <a:buSzPct val="80000"/>
              <a:buFont typeface="Wingdings" panose="05000000000000000000" pitchFamily="2" charset="2"/>
              <a:buChar char="Ø"/>
              <a:defRPr/>
            </a:pPr>
            <a:r>
              <a:rPr lang="en-US" altLang="en-US" sz="1400" dirty="0" smtClean="0">
                <a:ea typeface="ＭＳ Ｐゴシック" pitchFamily="34" charset="-128"/>
                <a:cs typeface="Arial" pitchFamily="34" charset="0"/>
              </a:rPr>
              <a:t>Big Data Initiative Workshop (BDIW) held 1-2 October at Stevens Institute of Technology, Hoboken, NJ</a:t>
            </a:r>
          </a:p>
          <a:p>
            <a:pPr lvl="1">
              <a:spcBef>
                <a:spcPct val="20000"/>
              </a:spcBef>
              <a:buSzPct val="80000"/>
              <a:buFont typeface="Arial" panose="020B0604020202020204" pitchFamily="34" charset="0"/>
              <a:buChar char="•"/>
              <a:defRPr/>
            </a:pPr>
            <a:r>
              <a:rPr lang="en-US" altLang="en-US" sz="1100" dirty="0" smtClean="0">
                <a:ea typeface="ＭＳ Ｐゴシック" pitchFamily="34" charset="-128"/>
                <a:cs typeface="Arial" pitchFamily="34" charset="0"/>
              </a:rPr>
              <a:t>Excellent line-up of invited speakers across IEEE</a:t>
            </a:r>
          </a:p>
          <a:p>
            <a:pPr lvl="1">
              <a:spcBef>
                <a:spcPct val="20000"/>
              </a:spcBef>
              <a:buSzPct val="80000"/>
              <a:buFont typeface="Arial" panose="020B0604020202020204" pitchFamily="34" charset="0"/>
              <a:buChar char="•"/>
              <a:defRPr/>
            </a:pPr>
            <a:r>
              <a:rPr lang="en-US" altLang="en-US" sz="1100" dirty="0" smtClean="0">
                <a:ea typeface="ＭＳ Ｐゴシック" pitchFamily="34" charset="-128"/>
                <a:cs typeface="Arial" pitchFamily="34" charset="0"/>
              </a:rPr>
              <a:t>Good attendance</a:t>
            </a:r>
          </a:p>
          <a:p>
            <a:pPr lvl="1">
              <a:spcBef>
                <a:spcPct val="20000"/>
              </a:spcBef>
              <a:buSzPct val="80000"/>
              <a:buFont typeface="Arial" panose="020B0604020202020204" pitchFamily="34" charset="0"/>
              <a:buChar char="•"/>
              <a:defRPr/>
            </a:pPr>
            <a:r>
              <a:rPr lang="en-US" altLang="en-US" sz="1100" kern="0" dirty="0" smtClean="0">
                <a:ea typeface="ＭＳ Ｐゴシック" pitchFamily="34" charset="-128"/>
                <a:cs typeface="Arial" pitchFamily="34" charset="0"/>
              </a:rPr>
              <a:t>The Institute and IEEE.tv coverage</a:t>
            </a:r>
          </a:p>
        </p:txBody>
      </p:sp>
      <p:sp>
        <p:nvSpPr>
          <p:cNvPr id="9" name="Content Placeholder 2"/>
          <p:cNvSpPr txBox="1">
            <a:spLocks/>
          </p:cNvSpPr>
          <p:nvPr/>
        </p:nvSpPr>
        <p:spPr bwMode="auto">
          <a:xfrm>
            <a:off x="4233032" y="2628900"/>
            <a:ext cx="4452036" cy="358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800"/>
              </a:spcBef>
              <a:spcAft>
                <a:spcPct val="0"/>
              </a:spcAft>
              <a:buClr>
                <a:schemeClr val="bg2"/>
              </a:buClr>
              <a:buSzPct val="135000"/>
              <a:buFontTx/>
              <a:buBlip>
                <a:blip r:embed="rId2"/>
              </a:buBlip>
              <a:defRPr sz="2200" b="0" baseline="0">
                <a:solidFill>
                  <a:srgbClr val="000000"/>
                </a:solidFill>
                <a:latin typeface="Verdana"/>
                <a:ea typeface="ＭＳ Ｐゴシック" pitchFamily="-112" charset="-128"/>
                <a:cs typeface="Verdana"/>
              </a:defRPr>
            </a:lvl1pPr>
            <a:lvl2pPr marL="594360" indent="-182880" algn="l" rtl="0" eaLnBrk="0" fontAlgn="base" hangingPunct="0">
              <a:spcBef>
                <a:spcPts val="1000"/>
              </a:spcBef>
              <a:spcAft>
                <a:spcPct val="0"/>
              </a:spcAft>
              <a:buClr>
                <a:schemeClr val="tx1">
                  <a:lumMod val="50000"/>
                  <a:lumOff val="50000"/>
                </a:schemeClr>
              </a:buClr>
              <a:buFont typeface="Lucida Grande"/>
              <a:buChar char="–"/>
              <a:defRPr sz="1800" baseline="0">
                <a:solidFill>
                  <a:schemeClr val="tx1"/>
                </a:solidFill>
                <a:latin typeface="+mn-lt"/>
                <a:ea typeface="ＭＳ Ｐゴシック" pitchFamily="-112" charset="-128"/>
              </a:defRPr>
            </a:lvl2pPr>
            <a:lvl3pPr marL="822960" indent="-182880" algn="l" rtl="0" eaLnBrk="0" fontAlgn="base" hangingPunct="0">
              <a:spcBef>
                <a:spcPts val="800"/>
              </a:spcBef>
              <a:spcAft>
                <a:spcPct val="0"/>
              </a:spcAft>
              <a:buClr>
                <a:schemeClr val="tx1">
                  <a:lumMod val="50000"/>
                  <a:lumOff val="50000"/>
                </a:schemeClr>
              </a:buClr>
              <a:buFont typeface="Lucida Grande"/>
              <a:buChar char="–"/>
              <a:defRPr sz="1800" baseline="0">
                <a:solidFill>
                  <a:schemeClr val="tx1"/>
                </a:solidFill>
                <a:latin typeface="+mn-lt"/>
                <a:ea typeface="ＭＳ Ｐゴシック" pitchFamily="-112" charset="-128"/>
              </a:defRPr>
            </a:lvl3pPr>
            <a:lvl4pPr marL="1051560" indent="-182880" algn="l" rtl="0" eaLnBrk="0" fontAlgn="base" hangingPunct="0">
              <a:spcBef>
                <a:spcPts val="800"/>
              </a:spcBef>
              <a:spcAft>
                <a:spcPct val="0"/>
              </a:spcAft>
              <a:buClr>
                <a:schemeClr val="tx1">
                  <a:lumMod val="50000"/>
                  <a:lumOff val="50000"/>
                </a:schemeClr>
              </a:buClr>
              <a:buChar char="–"/>
              <a:defRPr sz="1500" baseline="0">
                <a:solidFill>
                  <a:schemeClr val="tx1"/>
                </a:solidFill>
                <a:latin typeface="+mn-lt"/>
                <a:ea typeface="ＭＳ Ｐゴシック" pitchFamily="-112" charset="-128"/>
              </a:defRPr>
            </a:lvl4pPr>
            <a:lvl5pPr marL="1234440" indent="-182880" algn="l" rtl="0" eaLnBrk="0" fontAlgn="base" hangingPunct="0">
              <a:spcBef>
                <a:spcPts val="800"/>
              </a:spcBef>
              <a:spcAft>
                <a:spcPct val="0"/>
              </a:spcAft>
              <a:buClr>
                <a:schemeClr val="tx1">
                  <a:lumMod val="50000"/>
                  <a:lumOff val="50000"/>
                </a:schemeClr>
              </a:buClr>
              <a:buFont typeface="Wingdings" charset="2"/>
              <a:buChar char="§"/>
              <a:defRPr sz="1400" baseline="0">
                <a:solidFill>
                  <a:schemeClr val="tx1"/>
                </a:solidFill>
                <a:latin typeface="+mn-lt"/>
                <a:ea typeface="ＭＳ Ｐゴシック" pitchFamily="-112" charset="-128"/>
              </a:defRPr>
            </a:lvl5pPr>
            <a:lvl6pPr marL="25146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sz="1600">
                <a:solidFill>
                  <a:schemeClr val="tx1"/>
                </a:solidFill>
                <a:latin typeface="+mn-lt"/>
                <a:ea typeface="+mn-ea"/>
              </a:defRPr>
            </a:lvl9pPr>
          </a:lstStyle>
          <a:p>
            <a:pPr>
              <a:spcBef>
                <a:spcPct val="20000"/>
              </a:spcBef>
              <a:buSzPct val="80000"/>
              <a:buFont typeface="Wingdings" panose="05000000000000000000" pitchFamily="2" charset="2"/>
              <a:buChar char="Ø"/>
              <a:defRPr/>
            </a:pPr>
            <a:r>
              <a:rPr lang="en-US" altLang="en-US" sz="1400" kern="0" dirty="0" smtClean="0">
                <a:ea typeface="ＭＳ Ｐゴシック" pitchFamily="34" charset="-128"/>
                <a:cs typeface="Arial" pitchFamily="34" charset="0"/>
              </a:rPr>
              <a:t>September hard copy issue of The Institute focused on Big Data</a:t>
            </a:r>
          </a:p>
          <a:p>
            <a:pPr>
              <a:spcBef>
                <a:spcPct val="20000"/>
              </a:spcBef>
              <a:buSzPct val="80000"/>
              <a:buFont typeface="Wingdings" panose="05000000000000000000" pitchFamily="2" charset="2"/>
              <a:buChar char="Ø"/>
              <a:defRPr/>
            </a:pPr>
            <a:r>
              <a:rPr lang="en-US" altLang="en-US" sz="1400" kern="0" dirty="0" smtClean="0">
                <a:ea typeface="ＭＳ Ｐゴシック" pitchFamily="34" charset="-128"/>
                <a:cs typeface="Arial" pitchFamily="34" charset="0"/>
              </a:rPr>
              <a:t>New IEEE technical community added to IEEE Memberships and Subscriptions catalog</a:t>
            </a:r>
          </a:p>
          <a:p>
            <a:pPr marL="0" indent="0">
              <a:spcBef>
                <a:spcPct val="20000"/>
              </a:spcBef>
              <a:buSzPct val="80000"/>
              <a:buNone/>
              <a:defRPr/>
            </a:pPr>
            <a:endParaRPr lang="en-US" altLang="en-US" sz="1400" kern="0" dirty="0">
              <a:ea typeface="ＭＳ Ｐゴシック" pitchFamily="34" charset="-128"/>
              <a:cs typeface="Arial" pitchFamily="34" charset="0"/>
            </a:endParaRPr>
          </a:p>
          <a:p>
            <a:pPr marL="0" indent="0">
              <a:spcBef>
                <a:spcPct val="20000"/>
              </a:spcBef>
              <a:buSzPct val="80000"/>
              <a:buNone/>
              <a:defRPr/>
            </a:pPr>
            <a:endParaRPr lang="en-US" altLang="en-US" sz="1400" kern="0" dirty="0" smtClean="0">
              <a:ea typeface="ＭＳ Ｐゴシック" pitchFamily="34" charset="-128"/>
              <a:cs typeface="Arial" pitchFamily="34" charset="0"/>
            </a:endParaRPr>
          </a:p>
          <a:p>
            <a:pPr marL="0" indent="0">
              <a:spcBef>
                <a:spcPct val="20000"/>
              </a:spcBef>
              <a:buSzPct val="80000"/>
              <a:buNone/>
              <a:defRPr/>
            </a:pPr>
            <a:endParaRPr lang="en-US" altLang="en-US" sz="1400" kern="0" dirty="0">
              <a:ea typeface="ＭＳ Ｐゴシック" pitchFamily="34" charset="-128"/>
              <a:cs typeface="Arial" pitchFamily="34" charset="0"/>
            </a:endParaRPr>
          </a:p>
          <a:p>
            <a:pPr marL="0" indent="0">
              <a:spcBef>
                <a:spcPct val="20000"/>
              </a:spcBef>
              <a:buSzPct val="80000"/>
              <a:buNone/>
              <a:defRPr/>
            </a:pPr>
            <a:endParaRPr lang="en-US" altLang="en-US" sz="1400" kern="0" dirty="0" smtClean="0">
              <a:ea typeface="ＭＳ Ｐゴシック" pitchFamily="34" charset="-128"/>
              <a:cs typeface="Arial" pitchFamily="34" charset="0"/>
            </a:endParaRPr>
          </a:p>
          <a:p>
            <a:pPr>
              <a:spcBef>
                <a:spcPct val="20000"/>
              </a:spcBef>
              <a:buSzPct val="80000"/>
              <a:buFont typeface="Wingdings" panose="05000000000000000000" pitchFamily="2" charset="2"/>
              <a:buChar char="Ø"/>
              <a:defRPr/>
            </a:pPr>
            <a:r>
              <a:rPr lang="en-US" altLang="en-US" sz="1400" kern="0" dirty="0" smtClean="0">
                <a:ea typeface="ＭＳ Ｐゴシック" pitchFamily="34" charset="-128"/>
                <a:cs typeface="Arial" pitchFamily="34" charset="0"/>
              </a:rPr>
              <a:t>Big Data web portal and social media launched</a:t>
            </a:r>
          </a:p>
          <a:p>
            <a:pPr marL="251460" lvl="1" indent="0">
              <a:spcBef>
                <a:spcPct val="20000"/>
              </a:spcBef>
              <a:buSzPct val="80000"/>
              <a:buNone/>
              <a:defRPr/>
            </a:pPr>
            <a:r>
              <a:rPr lang="en-US" altLang="en-US" sz="1600" kern="0" dirty="0" smtClean="0">
                <a:ea typeface="ＭＳ Ｐゴシック" pitchFamily="34" charset="-128"/>
                <a:cs typeface="Arial" pitchFamily="34" charset="0"/>
                <a:hlinkClick r:id="rId3"/>
              </a:rPr>
              <a:t>bigdata.ieee.org</a:t>
            </a:r>
            <a:endParaRPr lang="en-US" altLang="en-US" sz="1200" kern="0" dirty="0" smtClean="0">
              <a:ea typeface="ＭＳ Ｐゴシック" pitchFamily="34" charset="-128"/>
              <a:cs typeface="Arial" pitchFamily="34" charset="0"/>
            </a:endParaRPr>
          </a:p>
          <a:p>
            <a:pPr marL="0" lvl="1" indent="0">
              <a:spcBef>
                <a:spcPct val="20000"/>
              </a:spcBef>
              <a:buSzPct val="80000"/>
              <a:buNone/>
              <a:tabLst>
                <a:tab pos="1890713" algn="l"/>
              </a:tabLst>
              <a:defRPr/>
            </a:pPr>
            <a:endParaRPr lang="en-US" altLang="en-US" sz="1400" kern="0" dirty="0" smtClean="0">
              <a:ea typeface="ＭＳ Ｐゴシック" pitchFamily="34" charset="-128"/>
              <a:cs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139" y="3844140"/>
            <a:ext cx="3770929" cy="75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088" y="1293842"/>
            <a:ext cx="4475484" cy="117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4755" y="5352897"/>
            <a:ext cx="2190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7658" y="5352897"/>
            <a:ext cx="2190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2502" y="5352897"/>
            <a:ext cx="21907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126" y="3077239"/>
            <a:ext cx="3567540" cy="3521676"/>
          </a:xfrm>
          <a:prstGeom prst="rect">
            <a:avLst/>
          </a:prstGeom>
        </p:spPr>
      </p:pic>
    </p:spTree>
    <p:extLst>
      <p:ext uri="{BB962C8B-B14F-4D97-AF65-F5344CB8AC3E}">
        <p14:creationId xmlns:p14="http://schemas.microsoft.com/office/powerpoint/2010/main" val="19004191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25"/>
          <p:cNvSpPr>
            <a:spLocks noChangeArrowheads="1"/>
          </p:cNvSpPr>
          <p:nvPr/>
        </p:nvSpPr>
        <p:spPr bwMode="auto">
          <a:xfrm>
            <a:off x="222024" y="2844028"/>
            <a:ext cx="2752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dirty="0">
                <a:solidFill>
                  <a:srgbClr val="000000"/>
                </a:solidFill>
              </a:rPr>
              <a:t>Conferences</a:t>
            </a:r>
            <a:r>
              <a:rPr lang="en-US" altLang="en-US" sz="1500" b="1" dirty="0">
                <a:solidFill>
                  <a:srgbClr val="000000"/>
                </a:solidFill>
              </a:rPr>
              <a:t> </a:t>
            </a:r>
            <a:r>
              <a:rPr lang="en-US" altLang="en-US" sz="1500" dirty="0">
                <a:solidFill>
                  <a:srgbClr val="000000"/>
                </a:solidFill>
              </a:rPr>
              <a:t>(selected)</a:t>
            </a:r>
          </a:p>
        </p:txBody>
      </p:sp>
      <p:sp>
        <p:nvSpPr>
          <p:cNvPr id="19458" name="Title 1"/>
          <p:cNvSpPr>
            <a:spLocks noGrp="1"/>
          </p:cNvSpPr>
          <p:nvPr>
            <p:ph type="title"/>
          </p:nvPr>
        </p:nvSpPr>
        <p:spPr>
          <a:xfrm>
            <a:off x="160338" y="160338"/>
            <a:ext cx="8943975" cy="1125537"/>
          </a:xfrm>
        </p:spPr>
        <p:txBody>
          <a:bodyPr/>
          <a:lstStyle/>
          <a:p>
            <a:r>
              <a:rPr lang="en-US" altLang="en-US" sz="2400" dirty="0" smtClean="0">
                <a:latin typeface="Verdana" pitchFamily="34" charset="0"/>
                <a:ea typeface="ＭＳ Ｐゴシック" pitchFamily="34" charset="-128"/>
              </a:rPr>
              <a:t>2015 BDI Project Plan - Milestones and Roadmap</a:t>
            </a:r>
            <a:r>
              <a:rPr lang="en-US" altLang="en-US" sz="2400" dirty="0" smtClean="0">
                <a:solidFill>
                  <a:srgbClr val="000000"/>
                </a:solidFill>
                <a:latin typeface="Verdana" pitchFamily="34" charset="0"/>
                <a:ea typeface="ＭＳ Ｐゴシック" pitchFamily="34" charset="-128"/>
              </a:rPr>
              <a:t/>
            </a:r>
            <a:br>
              <a:rPr lang="en-US" altLang="en-US" sz="2400" dirty="0" smtClean="0">
                <a:solidFill>
                  <a:srgbClr val="000000"/>
                </a:solidFill>
                <a:latin typeface="Verdana" pitchFamily="34" charset="0"/>
                <a:ea typeface="ＭＳ Ｐゴシック" pitchFamily="34" charset="-128"/>
              </a:rPr>
            </a:br>
            <a:endParaRPr lang="en-US" altLang="en-US" sz="2400" dirty="0" smtClean="0">
              <a:latin typeface="Verdana" pitchFamily="34" charset="0"/>
              <a:ea typeface="ＭＳ Ｐゴシック" pitchFamily="34" charset="-128"/>
            </a:endParaRPr>
          </a:p>
        </p:txBody>
      </p:sp>
      <p:cxnSp>
        <p:nvCxnSpPr>
          <p:cNvPr id="6" name="Straight Connector 5"/>
          <p:cNvCxnSpPr/>
          <p:nvPr/>
        </p:nvCxnSpPr>
        <p:spPr bwMode="auto">
          <a:xfrm flipH="1">
            <a:off x="7315200" y="1530350"/>
            <a:ext cx="50800" cy="5015593"/>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7" name="Straight Connector 6"/>
          <p:cNvCxnSpPr/>
          <p:nvPr/>
        </p:nvCxnSpPr>
        <p:spPr bwMode="auto">
          <a:xfrm flipH="1">
            <a:off x="5493943" y="1554163"/>
            <a:ext cx="55957" cy="4991780"/>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cxnSp>
        <p:nvCxnSpPr>
          <p:cNvPr id="8" name="Straight Connector 7"/>
          <p:cNvCxnSpPr/>
          <p:nvPr/>
        </p:nvCxnSpPr>
        <p:spPr bwMode="auto">
          <a:xfrm flipH="1">
            <a:off x="4089652" y="1627859"/>
            <a:ext cx="50800" cy="4918084"/>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sp>
        <p:nvSpPr>
          <p:cNvPr id="19467" name="TextBox 15"/>
          <p:cNvSpPr txBox="1">
            <a:spLocks noChangeArrowheads="1"/>
          </p:cNvSpPr>
          <p:nvPr/>
        </p:nvSpPr>
        <p:spPr bwMode="auto">
          <a:xfrm>
            <a:off x="6183313" y="804863"/>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smtClean="0">
                <a:solidFill>
                  <a:srgbClr val="FFFFFF"/>
                </a:solidFill>
              </a:rPr>
              <a:t>4Q15</a:t>
            </a:r>
            <a:endParaRPr lang="en-US" altLang="en-US" sz="1600" b="1" dirty="0">
              <a:solidFill>
                <a:srgbClr val="FFFFFF"/>
              </a:solidFill>
            </a:endParaRPr>
          </a:p>
        </p:txBody>
      </p:sp>
      <p:sp>
        <p:nvSpPr>
          <p:cNvPr id="19468" name="TextBox 16"/>
          <p:cNvSpPr txBox="1">
            <a:spLocks noChangeArrowheads="1"/>
          </p:cNvSpPr>
          <p:nvPr/>
        </p:nvSpPr>
        <p:spPr bwMode="auto">
          <a:xfrm>
            <a:off x="4352925" y="803275"/>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smtClean="0">
                <a:solidFill>
                  <a:srgbClr val="FFFFFF"/>
                </a:solidFill>
              </a:rPr>
              <a:t>3Q15</a:t>
            </a:r>
            <a:endParaRPr lang="en-US" altLang="en-US" sz="1600" b="1" dirty="0">
              <a:solidFill>
                <a:srgbClr val="FFFFFF"/>
              </a:solidFill>
            </a:endParaRPr>
          </a:p>
        </p:txBody>
      </p:sp>
      <p:sp>
        <p:nvSpPr>
          <p:cNvPr id="19469" name="TextBox 17"/>
          <p:cNvSpPr txBox="1">
            <a:spLocks noChangeArrowheads="1"/>
          </p:cNvSpPr>
          <p:nvPr/>
        </p:nvSpPr>
        <p:spPr bwMode="auto">
          <a:xfrm>
            <a:off x="7875588" y="819150"/>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smtClean="0">
                <a:solidFill>
                  <a:srgbClr val="FFFFFF"/>
                </a:solidFill>
              </a:rPr>
              <a:t>2016</a:t>
            </a:r>
            <a:endParaRPr lang="en-US" altLang="en-US" sz="1600" b="1" dirty="0">
              <a:solidFill>
                <a:srgbClr val="FFFFFF"/>
              </a:solidFill>
            </a:endParaRPr>
          </a:p>
        </p:txBody>
      </p:sp>
      <p:sp>
        <p:nvSpPr>
          <p:cNvPr id="21" name="Rectangle 31"/>
          <p:cNvSpPr>
            <a:spLocks noChangeArrowheads="1"/>
          </p:cNvSpPr>
          <p:nvPr/>
        </p:nvSpPr>
        <p:spPr bwMode="auto">
          <a:xfrm>
            <a:off x="237647" y="5250055"/>
            <a:ext cx="3686625" cy="338554"/>
          </a:xfrm>
          <a:prstGeom prst="rect">
            <a:avLst/>
          </a:prstGeom>
          <a:noFill/>
          <a:ln>
            <a:noFill/>
          </a:ln>
          <a:extLst/>
        </p:spPr>
        <p:txBody>
          <a:bodyPr wrap="square">
            <a:spAutoFit/>
          </a:bodyPr>
          <a:lstStyle/>
          <a:p>
            <a:pPr>
              <a:defRPr/>
            </a:pPr>
            <a:r>
              <a:rPr lang="en-US" sz="1600" b="1" dirty="0" smtClean="0">
                <a:solidFill>
                  <a:srgbClr val="000000"/>
                </a:solidFill>
                <a:latin typeface="Arial" charset="0"/>
              </a:rPr>
              <a:t>New Publications &amp; Conferences</a:t>
            </a:r>
            <a:endParaRPr lang="en-US" sz="1600" dirty="0">
              <a:solidFill>
                <a:srgbClr val="FF0000"/>
              </a:solidFill>
              <a:latin typeface="Arial" charset="0"/>
            </a:endParaRPr>
          </a:p>
        </p:txBody>
      </p:sp>
      <p:sp>
        <p:nvSpPr>
          <p:cNvPr id="19480" name="Rectangle 33"/>
          <p:cNvSpPr>
            <a:spLocks noChangeArrowheads="1"/>
          </p:cNvSpPr>
          <p:nvPr/>
        </p:nvSpPr>
        <p:spPr bwMode="auto">
          <a:xfrm>
            <a:off x="398544" y="5588609"/>
            <a:ext cx="39544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Support Transactions on Big Data</a:t>
            </a:r>
            <a:endParaRPr lang="en-US" altLang="en-US" sz="1100" dirty="0">
              <a:solidFill>
                <a:srgbClr val="000000"/>
              </a:solidFill>
            </a:endParaRPr>
          </a:p>
        </p:txBody>
      </p:sp>
      <p:sp>
        <p:nvSpPr>
          <p:cNvPr id="19484" name="Rectangle 25"/>
          <p:cNvSpPr>
            <a:spLocks noChangeArrowheads="1"/>
          </p:cNvSpPr>
          <p:nvPr/>
        </p:nvSpPr>
        <p:spPr bwMode="auto">
          <a:xfrm>
            <a:off x="222024" y="2188565"/>
            <a:ext cx="349885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dirty="0" smtClean="0">
                <a:solidFill>
                  <a:srgbClr val="000000"/>
                </a:solidFill>
              </a:rPr>
              <a:t>Applications </a:t>
            </a:r>
            <a:r>
              <a:rPr lang="en-US" altLang="en-US" sz="1100" b="1" dirty="0" smtClean="0">
                <a:solidFill>
                  <a:srgbClr val="000000"/>
                </a:solidFill>
              </a:rPr>
              <a:t>(New Components)</a:t>
            </a:r>
            <a:endParaRPr lang="en-US" altLang="en-US" sz="1100" b="1" dirty="0">
              <a:solidFill>
                <a:srgbClr val="000000"/>
              </a:solidFill>
            </a:endParaRPr>
          </a:p>
        </p:txBody>
      </p:sp>
      <p:sp>
        <p:nvSpPr>
          <p:cNvPr id="19485" name="Rectangle 35"/>
          <p:cNvSpPr>
            <a:spLocks noChangeArrowheads="1"/>
          </p:cNvSpPr>
          <p:nvPr/>
        </p:nvSpPr>
        <p:spPr bwMode="auto">
          <a:xfrm>
            <a:off x="3775223" y="2344777"/>
            <a:ext cx="216298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a:solidFill>
                  <a:srgbClr val="000000"/>
                </a:solidFill>
              </a:rPr>
              <a:t>Competition on IEEE data analysis and recommended </a:t>
            </a:r>
            <a:r>
              <a:rPr lang="en-US" altLang="en-US" sz="1100" dirty="0" smtClean="0">
                <a:solidFill>
                  <a:srgbClr val="000000"/>
                </a:solidFill>
              </a:rPr>
              <a:t>opportunities (planning)</a:t>
            </a:r>
            <a:endParaRPr lang="en-US" altLang="en-US" sz="1100" dirty="0">
              <a:solidFill>
                <a:srgbClr val="000000"/>
              </a:solidFill>
            </a:endParaRPr>
          </a:p>
        </p:txBody>
      </p:sp>
      <p:sp>
        <p:nvSpPr>
          <p:cNvPr id="19487" name="TextBox 13"/>
          <p:cNvSpPr txBox="1">
            <a:spLocks noChangeArrowheads="1"/>
          </p:cNvSpPr>
          <p:nvPr/>
        </p:nvSpPr>
        <p:spPr bwMode="auto">
          <a:xfrm>
            <a:off x="695325" y="809625"/>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smtClean="0">
                <a:solidFill>
                  <a:srgbClr val="FFFFFF"/>
                </a:solidFill>
              </a:rPr>
              <a:t>1Q15</a:t>
            </a:r>
            <a:endParaRPr lang="en-US" altLang="en-US" sz="1600" b="1" dirty="0">
              <a:solidFill>
                <a:srgbClr val="FFFFFF"/>
              </a:solidFill>
            </a:endParaRPr>
          </a:p>
        </p:txBody>
      </p:sp>
      <p:sp>
        <p:nvSpPr>
          <p:cNvPr id="19488" name="TextBox 14"/>
          <p:cNvSpPr txBox="1">
            <a:spLocks noChangeArrowheads="1"/>
          </p:cNvSpPr>
          <p:nvPr/>
        </p:nvSpPr>
        <p:spPr bwMode="auto">
          <a:xfrm>
            <a:off x="2543175" y="804863"/>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600" b="1" dirty="0" smtClean="0">
                <a:solidFill>
                  <a:srgbClr val="FFFFFF"/>
                </a:solidFill>
              </a:rPr>
              <a:t>2Q15</a:t>
            </a:r>
            <a:endParaRPr lang="en-US" altLang="en-US" sz="1600" b="1" dirty="0">
              <a:solidFill>
                <a:srgbClr val="FFFFFF"/>
              </a:solidFill>
            </a:endParaRPr>
          </a:p>
        </p:txBody>
      </p:sp>
      <p:cxnSp>
        <p:nvCxnSpPr>
          <p:cNvPr id="48" name="Straight Connector 47"/>
          <p:cNvCxnSpPr/>
          <p:nvPr/>
        </p:nvCxnSpPr>
        <p:spPr bwMode="auto">
          <a:xfrm flipH="1">
            <a:off x="2013799" y="1719332"/>
            <a:ext cx="57534" cy="4826611"/>
          </a:xfrm>
          <a:prstGeom prst="line">
            <a:avLst/>
          </a:prstGeom>
          <a:solidFill>
            <a:schemeClr val="accent1"/>
          </a:solidFill>
          <a:ln w="19050" cap="flat" cmpd="sng" algn="ctr">
            <a:solidFill>
              <a:schemeClr val="accent3">
                <a:lumMod val="85000"/>
              </a:schemeClr>
            </a:solidFill>
            <a:prstDash val="dash"/>
            <a:round/>
            <a:headEnd type="none" w="med" len="med"/>
            <a:tailEnd type="none" w="med" len="med"/>
          </a:ln>
          <a:effectLst/>
        </p:spPr>
      </p:cxnSp>
      <p:sp>
        <p:nvSpPr>
          <p:cNvPr id="46" name="Rectangle 31"/>
          <p:cNvSpPr>
            <a:spLocks noChangeArrowheads="1"/>
          </p:cNvSpPr>
          <p:nvPr/>
        </p:nvSpPr>
        <p:spPr bwMode="auto">
          <a:xfrm>
            <a:off x="222024" y="4066183"/>
            <a:ext cx="1635125" cy="338554"/>
          </a:xfrm>
          <a:prstGeom prst="rect">
            <a:avLst/>
          </a:prstGeom>
          <a:noFill/>
          <a:ln>
            <a:noFill/>
          </a:ln>
          <a:extLst/>
        </p:spPr>
        <p:txBody>
          <a:bodyPr>
            <a:spAutoFit/>
          </a:bodyPr>
          <a:lstStyle/>
          <a:p>
            <a:pPr>
              <a:defRPr/>
            </a:pPr>
            <a:r>
              <a:rPr lang="en-US" sz="1600" b="1" dirty="0">
                <a:solidFill>
                  <a:srgbClr val="000000"/>
                </a:solidFill>
                <a:latin typeface="Arial" charset="0"/>
              </a:rPr>
              <a:t>Education</a:t>
            </a:r>
            <a:endParaRPr lang="en-US" sz="1600" dirty="0">
              <a:solidFill>
                <a:srgbClr val="FF0000"/>
              </a:solidFill>
              <a:latin typeface="Arial" charset="0"/>
            </a:endParaRPr>
          </a:p>
        </p:txBody>
      </p:sp>
      <p:sp>
        <p:nvSpPr>
          <p:cNvPr id="47" name="Rectangle 25"/>
          <p:cNvSpPr>
            <a:spLocks noChangeArrowheads="1"/>
          </p:cNvSpPr>
          <p:nvPr/>
        </p:nvSpPr>
        <p:spPr bwMode="auto">
          <a:xfrm>
            <a:off x="222024" y="5812998"/>
            <a:ext cx="349885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600" b="1" dirty="0" smtClean="0">
                <a:solidFill>
                  <a:srgbClr val="000000"/>
                </a:solidFill>
              </a:rPr>
              <a:t>Standards</a:t>
            </a:r>
            <a:endParaRPr lang="en-US" altLang="en-US" sz="1600" b="1" dirty="0">
              <a:solidFill>
                <a:srgbClr val="000000"/>
              </a:solidFill>
            </a:endParaRPr>
          </a:p>
        </p:txBody>
      </p:sp>
      <p:sp>
        <p:nvSpPr>
          <p:cNvPr id="49" name="Rectangle 35"/>
          <p:cNvSpPr>
            <a:spLocks noChangeArrowheads="1"/>
          </p:cNvSpPr>
          <p:nvPr/>
        </p:nvSpPr>
        <p:spPr bwMode="auto">
          <a:xfrm>
            <a:off x="456600" y="6151136"/>
            <a:ext cx="397141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Identify need in  collaboration with Standards Association</a:t>
            </a:r>
          </a:p>
        </p:txBody>
      </p:sp>
      <p:sp>
        <p:nvSpPr>
          <p:cNvPr id="56" name="Rectangle 26"/>
          <p:cNvSpPr>
            <a:spLocks noChangeArrowheads="1"/>
          </p:cNvSpPr>
          <p:nvPr/>
        </p:nvSpPr>
        <p:spPr bwMode="auto">
          <a:xfrm>
            <a:off x="6204248" y="2921625"/>
            <a:ext cx="9650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buFont typeface="Arial" pitchFamily="34" charset="0"/>
              <a:buChar char="•"/>
            </a:pPr>
            <a:r>
              <a:rPr lang="en-US" altLang="en-US" sz="1100" dirty="0" err="1" smtClean="0">
                <a:solidFill>
                  <a:srgbClr val="000000"/>
                </a:solidFill>
              </a:rPr>
              <a:t>GlobeCom</a:t>
            </a:r>
            <a:endParaRPr lang="en-US" altLang="en-US" sz="800" dirty="0">
              <a:solidFill>
                <a:srgbClr val="000000"/>
              </a:solidFill>
            </a:endParaRPr>
          </a:p>
        </p:txBody>
      </p:sp>
      <p:sp>
        <p:nvSpPr>
          <p:cNvPr id="57" name="Rectangle 28"/>
          <p:cNvSpPr>
            <a:spLocks noChangeArrowheads="1"/>
          </p:cNvSpPr>
          <p:nvPr/>
        </p:nvSpPr>
        <p:spPr bwMode="auto">
          <a:xfrm>
            <a:off x="2922433" y="2921625"/>
            <a:ext cx="7017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ICC</a:t>
            </a:r>
            <a:endParaRPr lang="en-US" altLang="en-US" sz="800" dirty="0">
              <a:solidFill>
                <a:srgbClr val="000000"/>
              </a:solidFill>
            </a:endParaRPr>
          </a:p>
        </p:txBody>
      </p:sp>
      <p:sp>
        <p:nvSpPr>
          <p:cNvPr id="58" name="Rectangle 26"/>
          <p:cNvSpPr>
            <a:spLocks noChangeArrowheads="1"/>
          </p:cNvSpPr>
          <p:nvPr/>
        </p:nvSpPr>
        <p:spPr bwMode="auto">
          <a:xfrm>
            <a:off x="4136787" y="2921625"/>
            <a:ext cx="10848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err="1" smtClean="0">
                <a:solidFill>
                  <a:srgbClr val="000000"/>
                </a:solidFill>
              </a:rPr>
              <a:t>Compsac</a:t>
            </a:r>
            <a:endParaRPr lang="en-US" altLang="en-US" sz="1100" dirty="0">
              <a:solidFill>
                <a:srgbClr val="000000"/>
              </a:solidFill>
            </a:endParaRPr>
          </a:p>
        </p:txBody>
      </p:sp>
      <p:sp>
        <p:nvSpPr>
          <p:cNvPr id="64" name="Rectangle 28"/>
          <p:cNvSpPr>
            <a:spLocks noChangeArrowheads="1"/>
          </p:cNvSpPr>
          <p:nvPr/>
        </p:nvSpPr>
        <p:spPr bwMode="auto">
          <a:xfrm>
            <a:off x="456600" y="4289218"/>
            <a:ext cx="32882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Plan MOOCs, starter set from BDIW material  </a:t>
            </a:r>
            <a:endParaRPr lang="en-US" altLang="en-US" sz="800" dirty="0">
              <a:solidFill>
                <a:srgbClr val="000000"/>
              </a:solidFill>
            </a:endParaRPr>
          </a:p>
        </p:txBody>
      </p:sp>
      <p:sp>
        <p:nvSpPr>
          <p:cNvPr id="67" name="Rectangle 25"/>
          <p:cNvSpPr>
            <a:spLocks noChangeArrowheads="1"/>
          </p:cNvSpPr>
          <p:nvPr/>
        </p:nvSpPr>
        <p:spPr bwMode="auto">
          <a:xfrm>
            <a:off x="222024" y="3248179"/>
            <a:ext cx="4513293"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b="1" dirty="0" smtClean="0">
                <a:solidFill>
                  <a:srgbClr val="000000"/>
                </a:solidFill>
              </a:rPr>
              <a:t>Digital Presence &amp; Outreach</a:t>
            </a:r>
            <a:endParaRPr lang="en-US" altLang="en-US" sz="1100" b="1" dirty="0">
              <a:solidFill>
                <a:srgbClr val="000000"/>
              </a:solidFill>
            </a:endParaRPr>
          </a:p>
        </p:txBody>
      </p:sp>
      <p:sp>
        <p:nvSpPr>
          <p:cNvPr id="68" name="Rectangle 35"/>
          <p:cNvSpPr>
            <a:spLocks noChangeArrowheads="1"/>
          </p:cNvSpPr>
          <p:nvPr/>
        </p:nvSpPr>
        <p:spPr bwMode="auto">
          <a:xfrm>
            <a:off x="456600" y="3508890"/>
            <a:ext cx="278582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Increase portal traffic, SEO optimization</a:t>
            </a:r>
          </a:p>
          <a:p>
            <a:pPr>
              <a:buFontTx/>
              <a:buChar char="•"/>
            </a:pPr>
            <a:r>
              <a:rPr lang="en-US" altLang="en-US" sz="1100" dirty="0" smtClean="0">
                <a:solidFill>
                  <a:srgbClr val="000000"/>
                </a:solidFill>
              </a:rPr>
              <a:t>Expand technical community</a:t>
            </a:r>
          </a:p>
          <a:p>
            <a:pPr>
              <a:buFontTx/>
              <a:buChar char="•"/>
            </a:pPr>
            <a:r>
              <a:rPr lang="en-US" altLang="en-US" sz="1100" dirty="0" smtClean="0">
                <a:solidFill>
                  <a:srgbClr val="000000"/>
                </a:solidFill>
              </a:rPr>
              <a:t>Signed  agreement with NJBDA</a:t>
            </a:r>
            <a:endParaRPr lang="en-US" altLang="en-US" sz="1100" dirty="0">
              <a:solidFill>
                <a:srgbClr val="000000"/>
              </a:solidFill>
            </a:endParaRPr>
          </a:p>
        </p:txBody>
      </p:sp>
      <p:sp>
        <p:nvSpPr>
          <p:cNvPr id="69" name="Rectangle 31"/>
          <p:cNvSpPr>
            <a:spLocks noChangeArrowheads="1"/>
          </p:cNvSpPr>
          <p:nvPr/>
        </p:nvSpPr>
        <p:spPr bwMode="auto">
          <a:xfrm>
            <a:off x="222024" y="4540233"/>
            <a:ext cx="3647819" cy="338554"/>
          </a:xfrm>
          <a:prstGeom prst="rect">
            <a:avLst/>
          </a:prstGeom>
          <a:noFill/>
          <a:ln>
            <a:noFill/>
          </a:ln>
          <a:extLst/>
        </p:spPr>
        <p:txBody>
          <a:bodyPr wrap="square">
            <a:spAutoFit/>
          </a:bodyPr>
          <a:lstStyle/>
          <a:p>
            <a:pPr>
              <a:defRPr/>
            </a:pPr>
            <a:r>
              <a:rPr lang="en-US" sz="1600" b="1" dirty="0" smtClean="0">
                <a:solidFill>
                  <a:srgbClr val="000000"/>
                </a:solidFill>
                <a:latin typeface="Arial" charset="0"/>
              </a:rPr>
              <a:t>Marketing/Communications</a:t>
            </a:r>
            <a:endParaRPr lang="en-US" sz="1600" dirty="0">
              <a:solidFill>
                <a:srgbClr val="FF0000"/>
              </a:solidFill>
              <a:latin typeface="Arial" charset="0"/>
            </a:endParaRPr>
          </a:p>
        </p:txBody>
      </p:sp>
      <p:sp>
        <p:nvSpPr>
          <p:cNvPr id="70" name="Rectangle 28"/>
          <p:cNvSpPr>
            <a:spLocks noChangeArrowheads="1"/>
          </p:cNvSpPr>
          <p:nvPr/>
        </p:nvSpPr>
        <p:spPr bwMode="auto">
          <a:xfrm>
            <a:off x="456600" y="4807065"/>
            <a:ext cx="2745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Press Release</a:t>
            </a:r>
          </a:p>
          <a:p>
            <a:pPr marL="55563" indent="-55563">
              <a:buFontTx/>
              <a:buChar char="•"/>
            </a:pPr>
            <a:r>
              <a:rPr lang="en-US" altLang="en-US" sz="1100" dirty="0" smtClean="0">
                <a:solidFill>
                  <a:srgbClr val="000000"/>
                </a:solidFill>
              </a:rPr>
              <a:t>Editorial opportunities</a:t>
            </a:r>
            <a:endParaRPr lang="en-US" altLang="en-US" sz="800" dirty="0">
              <a:solidFill>
                <a:srgbClr val="000000"/>
              </a:solidFill>
            </a:endParaRPr>
          </a:p>
        </p:txBody>
      </p:sp>
      <p:sp>
        <p:nvSpPr>
          <p:cNvPr id="71" name="Rectangle 28"/>
          <p:cNvSpPr>
            <a:spLocks noChangeArrowheads="1"/>
          </p:cNvSpPr>
          <p:nvPr/>
        </p:nvSpPr>
        <p:spPr bwMode="auto">
          <a:xfrm>
            <a:off x="2013799" y="4857819"/>
            <a:ext cx="16946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Editorial opportunities</a:t>
            </a:r>
            <a:endParaRPr lang="en-US" altLang="en-US" sz="800" dirty="0">
              <a:solidFill>
                <a:srgbClr val="000000"/>
              </a:solidFill>
            </a:endParaRPr>
          </a:p>
        </p:txBody>
      </p:sp>
      <p:sp>
        <p:nvSpPr>
          <p:cNvPr id="72" name="Rectangle 28"/>
          <p:cNvSpPr>
            <a:spLocks noChangeArrowheads="1"/>
          </p:cNvSpPr>
          <p:nvPr/>
        </p:nvSpPr>
        <p:spPr bwMode="auto">
          <a:xfrm>
            <a:off x="3951081" y="4860439"/>
            <a:ext cx="16946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Editorial opportunities</a:t>
            </a:r>
            <a:endParaRPr lang="en-US" altLang="en-US" sz="800" dirty="0">
              <a:solidFill>
                <a:srgbClr val="000000"/>
              </a:solidFill>
            </a:endParaRPr>
          </a:p>
        </p:txBody>
      </p:sp>
      <p:sp>
        <p:nvSpPr>
          <p:cNvPr id="73" name="Rectangle 28"/>
          <p:cNvSpPr>
            <a:spLocks noChangeArrowheads="1"/>
          </p:cNvSpPr>
          <p:nvPr/>
        </p:nvSpPr>
        <p:spPr bwMode="auto">
          <a:xfrm>
            <a:off x="5676304" y="4860832"/>
            <a:ext cx="16946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Editorial opportunities</a:t>
            </a:r>
            <a:endParaRPr lang="en-US" altLang="en-US" sz="800" dirty="0">
              <a:solidFill>
                <a:srgbClr val="000000"/>
              </a:solidFill>
            </a:endParaRPr>
          </a:p>
        </p:txBody>
      </p:sp>
      <p:sp>
        <p:nvSpPr>
          <p:cNvPr id="74" name="Rectangle 28"/>
          <p:cNvSpPr>
            <a:spLocks noChangeArrowheads="1"/>
          </p:cNvSpPr>
          <p:nvPr/>
        </p:nvSpPr>
        <p:spPr bwMode="auto">
          <a:xfrm>
            <a:off x="7497474" y="4863452"/>
            <a:ext cx="16946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Editorial opportunities</a:t>
            </a:r>
            <a:endParaRPr lang="en-US" altLang="en-US" sz="800" dirty="0">
              <a:solidFill>
                <a:srgbClr val="000000"/>
              </a:solidFill>
            </a:endParaRPr>
          </a:p>
        </p:txBody>
      </p:sp>
      <p:sp>
        <p:nvSpPr>
          <p:cNvPr id="19481" name="Rectangle 33"/>
          <p:cNvSpPr>
            <a:spLocks noChangeArrowheads="1"/>
          </p:cNvSpPr>
          <p:nvPr/>
        </p:nvSpPr>
        <p:spPr bwMode="auto">
          <a:xfrm>
            <a:off x="3824085" y="5502816"/>
            <a:ext cx="49570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Develop new pubs (Magazine, Transactions) &amp; new conferences</a:t>
            </a:r>
          </a:p>
          <a:p>
            <a:pPr>
              <a:buFontTx/>
              <a:buChar char="•"/>
            </a:pPr>
            <a:r>
              <a:rPr lang="en-US" altLang="en-US" sz="1100" dirty="0" smtClean="0">
                <a:solidFill>
                  <a:srgbClr val="000000"/>
                </a:solidFill>
              </a:rPr>
              <a:t>Special  issues in existing journals, special sessions in existing conferences</a:t>
            </a:r>
            <a:endParaRPr lang="en-US" altLang="en-US" sz="1100" dirty="0">
              <a:solidFill>
                <a:srgbClr val="000000"/>
              </a:solidFill>
            </a:endParaRPr>
          </a:p>
        </p:txBody>
      </p:sp>
      <p:sp>
        <p:nvSpPr>
          <p:cNvPr id="75" name="Rectangle 35"/>
          <p:cNvSpPr>
            <a:spLocks noChangeArrowheads="1"/>
          </p:cNvSpPr>
          <p:nvPr/>
        </p:nvSpPr>
        <p:spPr bwMode="auto">
          <a:xfrm>
            <a:off x="5938209" y="2339000"/>
            <a:ext cx="257729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Investigate leveraging IEEE data</a:t>
            </a:r>
          </a:p>
          <a:p>
            <a:pPr>
              <a:buFontTx/>
              <a:buChar char="•"/>
            </a:pPr>
            <a:r>
              <a:rPr lang="en-US" altLang="en-US" sz="1100" dirty="0" smtClean="0">
                <a:solidFill>
                  <a:srgbClr val="000000"/>
                </a:solidFill>
              </a:rPr>
              <a:t>Investigate IEEE as a repository for selected, curated datasets</a:t>
            </a:r>
            <a:endParaRPr lang="en-US" altLang="en-US" sz="1100" dirty="0">
              <a:solidFill>
                <a:srgbClr val="000000"/>
              </a:solidFill>
            </a:endParaRPr>
          </a:p>
        </p:txBody>
      </p:sp>
      <p:sp>
        <p:nvSpPr>
          <p:cNvPr id="76" name="Rectangle 35"/>
          <p:cNvSpPr>
            <a:spLocks noChangeArrowheads="1"/>
          </p:cNvSpPr>
          <p:nvPr/>
        </p:nvSpPr>
        <p:spPr bwMode="auto">
          <a:xfrm>
            <a:off x="4152217" y="3549833"/>
            <a:ext cx="126553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err="1" smtClean="0">
                <a:solidFill>
                  <a:srgbClr val="000000"/>
                </a:solidFill>
              </a:rPr>
              <a:t>eNewsletter</a:t>
            </a:r>
            <a:endParaRPr lang="en-US" altLang="en-US" sz="1100" dirty="0">
              <a:solidFill>
                <a:srgbClr val="000000"/>
              </a:solidFill>
            </a:endParaRPr>
          </a:p>
        </p:txBody>
      </p:sp>
      <p:sp>
        <p:nvSpPr>
          <p:cNvPr id="77" name="Rectangle 35"/>
          <p:cNvSpPr>
            <a:spLocks noChangeArrowheads="1"/>
          </p:cNvSpPr>
          <p:nvPr/>
        </p:nvSpPr>
        <p:spPr bwMode="auto">
          <a:xfrm>
            <a:off x="2685546" y="3686276"/>
            <a:ext cx="12655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Tx/>
              <a:buChar char="•"/>
            </a:pPr>
            <a:r>
              <a:rPr lang="en-US" altLang="en-US" sz="1100" dirty="0" smtClean="0">
                <a:solidFill>
                  <a:srgbClr val="000000"/>
                </a:solidFill>
              </a:rPr>
              <a:t>Logo via crowdsourcing</a:t>
            </a:r>
            <a:endParaRPr lang="en-US" altLang="en-US" sz="1100" dirty="0">
              <a:solidFill>
                <a:srgbClr val="000000"/>
              </a:solidFill>
            </a:endParaRPr>
          </a:p>
        </p:txBody>
      </p:sp>
      <p:sp>
        <p:nvSpPr>
          <p:cNvPr id="78" name="Rectangle 28"/>
          <p:cNvSpPr>
            <a:spLocks noChangeArrowheads="1"/>
          </p:cNvSpPr>
          <p:nvPr/>
        </p:nvSpPr>
        <p:spPr bwMode="auto">
          <a:xfrm>
            <a:off x="3860777" y="4301874"/>
            <a:ext cx="13282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Develop MOOC</a:t>
            </a:r>
            <a:endParaRPr lang="en-US" altLang="en-US" sz="800" dirty="0">
              <a:solidFill>
                <a:srgbClr val="000000"/>
              </a:solidFill>
            </a:endParaRPr>
          </a:p>
        </p:txBody>
      </p:sp>
      <p:sp>
        <p:nvSpPr>
          <p:cNvPr id="80" name="Rectangle 28"/>
          <p:cNvSpPr>
            <a:spLocks noChangeArrowheads="1"/>
          </p:cNvSpPr>
          <p:nvPr/>
        </p:nvSpPr>
        <p:spPr bwMode="auto">
          <a:xfrm>
            <a:off x="4954499" y="6163269"/>
            <a:ext cx="176345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Joint SA Workshop</a:t>
            </a:r>
            <a:endParaRPr lang="en-US" altLang="en-US" sz="800" dirty="0">
              <a:solidFill>
                <a:srgbClr val="000000"/>
              </a:solidFill>
            </a:endParaRPr>
          </a:p>
        </p:txBody>
      </p:sp>
      <p:sp>
        <p:nvSpPr>
          <p:cNvPr id="3" name="Rectangle 2"/>
          <p:cNvSpPr/>
          <p:nvPr/>
        </p:nvSpPr>
        <p:spPr>
          <a:xfrm>
            <a:off x="456600" y="2493811"/>
            <a:ext cx="2933816" cy="261610"/>
          </a:xfrm>
          <a:prstGeom prst="rect">
            <a:avLst/>
          </a:prstGeom>
        </p:spPr>
        <p:txBody>
          <a:bodyPr wrap="none">
            <a:spAutoFit/>
          </a:bodyPr>
          <a:lstStyle/>
          <a:p>
            <a:pPr>
              <a:buFontTx/>
              <a:buChar char="•"/>
            </a:pPr>
            <a:r>
              <a:rPr lang="en-US" altLang="en-US" sz="1100" dirty="0" smtClean="0">
                <a:solidFill>
                  <a:srgbClr val="000000"/>
                </a:solidFill>
              </a:rPr>
              <a:t>Collaboration with </a:t>
            </a:r>
            <a:r>
              <a:rPr lang="en-US" altLang="en-US" sz="1100" dirty="0">
                <a:solidFill>
                  <a:srgbClr val="000000"/>
                </a:solidFill>
              </a:rPr>
              <a:t>NSF – Samir El-</a:t>
            </a:r>
            <a:r>
              <a:rPr lang="en-US" altLang="en-US" sz="1100" dirty="0" err="1">
                <a:solidFill>
                  <a:srgbClr val="000000"/>
                </a:solidFill>
              </a:rPr>
              <a:t>Ghazaly</a:t>
            </a:r>
            <a:endParaRPr lang="en-US" altLang="en-US" sz="1100" dirty="0">
              <a:solidFill>
                <a:srgbClr val="000000"/>
              </a:solidFill>
            </a:endParaRPr>
          </a:p>
        </p:txBody>
      </p:sp>
      <p:sp>
        <p:nvSpPr>
          <p:cNvPr id="53" name="Rectangle 28"/>
          <p:cNvSpPr>
            <a:spLocks noChangeArrowheads="1"/>
          </p:cNvSpPr>
          <p:nvPr/>
        </p:nvSpPr>
        <p:spPr bwMode="auto">
          <a:xfrm>
            <a:off x="5776657" y="4305549"/>
            <a:ext cx="13282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Develop MOOC</a:t>
            </a:r>
            <a:endParaRPr lang="en-US" altLang="en-US" sz="800" dirty="0">
              <a:solidFill>
                <a:srgbClr val="000000"/>
              </a:solidFill>
            </a:endParaRPr>
          </a:p>
        </p:txBody>
      </p:sp>
      <p:sp>
        <p:nvSpPr>
          <p:cNvPr id="54" name="Rectangle 28"/>
          <p:cNvSpPr>
            <a:spLocks noChangeArrowheads="1"/>
          </p:cNvSpPr>
          <p:nvPr/>
        </p:nvSpPr>
        <p:spPr bwMode="auto">
          <a:xfrm>
            <a:off x="232102" y="1458582"/>
            <a:ext cx="43048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600" b="1" dirty="0" smtClean="0">
                <a:solidFill>
                  <a:srgbClr val="000000"/>
                </a:solidFill>
              </a:rPr>
              <a:t>Overall Roadmap and Coverage Planning </a:t>
            </a:r>
            <a:endParaRPr lang="en-US" altLang="en-US" sz="1600" b="1" dirty="0">
              <a:solidFill>
                <a:srgbClr val="000000"/>
              </a:solidFill>
            </a:endParaRPr>
          </a:p>
        </p:txBody>
      </p:sp>
      <p:sp>
        <p:nvSpPr>
          <p:cNvPr id="55" name="Rectangle 28"/>
          <p:cNvSpPr>
            <a:spLocks noChangeArrowheads="1"/>
          </p:cNvSpPr>
          <p:nvPr/>
        </p:nvSpPr>
        <p:spPr bwMode="auto">
          <a:xfrm>
            <a:off x="406910" y="2014218"/>
            <a:ext cx="258235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FD Convergence </a:t>
            </a:r>
            <a:r>
              <a:rPr lang="en-US" altLang="en-US" sz="1100" dirty="0">
                <a:solidFill>
                  <a:srgbClr val="000000"/>
                </a:solidFill>
              </a:rPr>
              <a:t>Event </a:t>
            </a:r>
            <a:r>
              <a:rPr lang="en-US" altLang="en-US" sz="1100" dirty="0" smtClean="0">
                <a:solidFill>
                  <a:srgbClr val="000000"/>
                </a:solidFill>
              </a:rPr>
              <a:t>ICCE,CCNC</a:t>
            </a:r>
            <a:endParaRPr lang="en-US" altLang="en-US" sz="1100" dirty="0">
              <a:solidFill>
                <a:srgbClr val="000000"/>
              </a:solidFill>
            </a:endParaRPr>
          </a:p>
        </p:txBody>
      </p:sp>
      <p:sp>
        <p:nvSpPr>
          <p:cNvPr id="60" name="Rectangle 28"/>
          <p:cNvSpPr>
            <a:spLocks noChangeArrowheads="1"/>
          </p:cNvSpPr>
          <p:nvPr/>
        </p:nvSpPr>
        <p:spPr bwMode="auto">
          <a:xfrm>
            <a:off x="1072115" y="1760629"/>
            <a:ext cx="1733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BDI Workshop 2/IC2E</a:t>
            </a:r>
            <a:endParaRPr lang="en-US" altLang="en-US" sz="800" dirty="0">
              <a:solidFill>
                <a:srgbClr val="000000"/>
              </a:solidFill>
            </a:endParaRPr>
          </a:p>
        </p:txBody>
      </p:sp>
      <p:sp>
        <p:nvSpPr>
          <p:cNvPr id="65" name="Rectangle 28"/>
          <p:cNvSpPr>
            <a:spLocks noChangeArrowheads="1"/>
          </p:cNvSpPr>
          <p:nvPr/>
        </p:nvSpPr>
        <p:spPr bwMode="auto">
          <a:xfrm>
            <a:off x="3760649" y="1757510"/>
            <a:ext cx="17332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5563" indent="-55563">
              <a:buFontTx/>
              <a:buChar char="•"/>
            </a:pPr>
            <a:r>
              <a:rPr lang="en-US" altLang="en-US" sz="1100" dirty="0" smtClean="0">
                <a:solidFill>
                  <a:srgbClr val="000000"/>
                </a:solidFill>
              </a:rPr>
              <a:t>BDI Workshop 3</a:t>
            </a:r>
            <a:endParaRPr lang="en-US" altLang="en-US" sz="800" dirty="0">
              <a:solidFill>
                <a:srgbClr val="000000"/>
              </a:solidFill>
            </a:endParaRPr>
          </a:p>
        </p:txBody>
      </p:sp>
      <p:grpSp>
        <p:nvGrpSpPr>
          <p:cNvPr id="10" name="Group 9"/>
          <p:cNvGrpSpPr/>
          <p:nvPr/>
        </p:nvGrpSpPr>
        <p:grpSpPr>
          <a:xfrm>
            <a:off x="116114" y="1360417"/>
            <a:ext cx="9027886" cy="193746"/>
            <a:chOff x="116114" y="1360417"/>
            <a:chExt cx="9027886" cy="193746"/>
          </a:xfrm>
        </p:grpSpPr>
        <p:cxnSp>
          <p:nvCxnSpPr>
            <p:cNvPr id="82" name="Straight Connector 8"/>
            <p:cNvCxnSpPr>
              <a:cxnSpLocks noChangeShapeType="1"/>
            </p:cNvCxnSpPr>
            <p:nvPr/>
          </p:nvCxnSpPr>
          <p:spPr bwMode="auto">
            <a:xfrm>
              <a:off x="2056818" y="1360417"/>
              <a:ext cx="3629" cy="19374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Arrow Connector 8"/>
            <p:cNvCxnSpPr/>
            <p:nvPr/>
          </p:nvCxnSpPr>
          <p:spPr bwMode="auto">
            <a:xfrm>
              <a:off x="116114" y="1364797"/>
              <a:ext cx="9027886"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cxnSp>
        <p:nvCxnSpPr>
          <p:cNvPr id="83" name="Straight Connector 8"/>
          <p:cNvCxnSpPr>
            <a:cxnSpLocks noChangeShapeType="1"/>
          </p:cNvCxnSpPr>
          <p:nvPr/>
        </p:nvCxnSpPr>
        <p:spPr bwMode="auto">
          <a:xfrm>
            <a:off x="4142326" y="1361709"/>
            <a:ext cx="3629" cy="19374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4" name="Straight Connector 8"/>
          <p:cNvCxnSpPr>
            <a:cxnSpLocks noChangeShapeType="1"/>
          </p:cNvCxnSpPr>
          <p:nvPr/>
        </p:nvCxnSpPr>
        <p:spPr bwMode="auto">
          <a:xfrm>
            <a:off x="5532633" y="1367373"/>
            <a:ext cx="3629" cy="19374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85" name="Straight Connector 8"/>
          <p:cNvCxnSpPr>
            <a:cxnSpLocks noChangeShapeType="1"/>
          </p:cNvCxnSpPr>
          <p:nvPr/>
        </p:nvCxnSpPr>
        <p:spPr bwMode="auto">
          <a:xfrm>
            <a:off x="7362371" y="1367373"/>
            <a:ext cx="3629" cy="19374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01774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66713" y="196850"/>
            <a:ext cx="8382000" cy="1030288"/>
          </a:xfrm>
        </p:spPr>
        <p:txBody>
          <a:bodyPr/>
          <a:lstStyle/>
          <a:p>
            <a:r>
              <a:rPr lang="en-US" altLang="en-US" dirty="0" smtClean="0">
                <a:latin typeface="Verdana" pitchFamily="34" charset="0"/>
                <a:ea typeface="ＭＳ Ｐゴシック" pitchFamily="34" charset="-128"/>
              </a:rPr>
              <a:t>Cloud Computing Initiative </a:t>
            </a:r>
            <a:br>
              <a:rPr lang="en-US" altLang="en-US" dirty="0" smtClean="0">
                <a:latin typeface="Verdana" pitchFamily="34" charset="0"/>
                <a:ea typeface="ＭＳ Ｐゴシック" pitchFamily="34" charset="-128"/>
              </a:rPr>
            </a:br>
            <a:endParaRPr lang="en-US" altLang="en-US" dirty="0" smtClean="0">
              <a:latin typeface="Verdana" pitchFamily="34" charset="0"/>
              <a:ea typeface="ＭＳ Ｐゴシック" pitchFamily="34" charset="-128"/>
            </a:endParaRPr>
          </a:p>
        </p:txBody>
      </p:sp>
      <p:sp>
        <p:nvSpPr>
          <p:cNvPr id="25603" name="Content Placeholder 2"/>
          <p:cNvSpPr>
            <a:spLocks noGrp="1"/>
          </p:cNvSpPr>
          <p:nvPr>
            <p:ph sz="half" idx="11"/>
          </p:nvPr>
        </p:nvSpPr>
        <p:spPr>
          <a:xfrm>
            <a:off x="95250" y="1375226"/>
            <a:ext cx="8950779" cy="4247097"/>
          </a:xfrm>
        </p:spPr>
        <p:txBody>
          <a:bodyPr/>
          <a:lstStyle/>
          <a:p>
            <a:pPr marL="0" indent="0">
              <a:spcBef>
                <a:spcPct val="20000"/>
              </a:spcBef>
              <a:buNone/>
              <a:defRPr/>
            </a:pPr>
            <a:r>
              <a:rPr lang="en-US" altLang="en-US" sz="1400" b="1" dirty="0" smtClean="0">
                <a:ea typeface="ＭＳ Ｐゴシック" pitchFamily="34" charset="-128"/>
                <a:cs typeface="Arial" pitchFamily="34" charset="0"/>
              </a:rPr>
              <a:t>Transition and sustainability - Overall </a:t>
            </a:r>
            <a:r>
              <a:rPr lang="en-US" altLang="en-US" sz="1400" b="1" dirty="0">
                <a:ea typeface="ＭＳ Ｐゴシック" pitchFamily="34" charset="-128"/>
                <a:cs typeface="Arial" pitchFamily="34" charset="0"/>
              </a:rPr>
              <a:t>hand-off on track</a:t>
            </a:r>
          </a:p>
          <a:p>
            <a:pPr>
              <a:spcBef>
                <a:spcPct val="20000"/>
              </a:spcBef>
              <a:buFont typeface="Arial" pitchFamily="34" charset="0"/>
              <a:buChar char="•"/>
              <a:defRPr/>
            </a:pPr>
            <a:r>
              <a:rPr lang="en-US" altLang="en-US" sz="1400" dirty="0" smtClean="0">
                <a:ea typeface="ＭＳ Ｐゴシック" pitchFamily="34" charset="-128"/>
                <a:cs typeface="Arial" pitchFamily="34" charset="0"/>
              </a:rPr>
              <a:t>MOU agreement fully approved and signed by all eight OUs</a:t>
            </a:r>
          </a:p>
          <a:p>
            <a:pPr>
              <a:spcBef>
                <a:spcPct val="20000"/>
              </a:spcBef>
              <a:buFont typeface="Arial" pitchFamily="34" charset="0"/>
              <a:buChar char="•"/>
              <a:defRPr/>
            </a:pPr>
            <a:r>
              <a:rPr lang="en-US" altLang="en-US" sz="1400" dirty="0" smtClean="0">
                <a:ea typeface="ＭＳ Ｐゴシック" pitchFamily="34" charset="-128"/>
                <a:cs typeface="Arial" pitchFamily="34" charset="0"/>
              </a:rPr>
              <a:t>Computer Society porting of cloud portal from </a:t>
            </a:r>
            <a:r>
              <a:rPr lang="en-US" altLang="en-US" sz="1400" dirty="0" err="1" smtClean="0">
                <a:ea typeface="ＭＳ Ｐゴシック" pitchFamily="34" charset="-128"/>
                <a:cs typeface="Arial" pitchFamily="34" charset="0"/>
              </a:rPr>
              <a:t>joomla</a:t>
            </a:r>
            <a:r>
              <a:rPr lang="en-US" altLang="en-US" sz="1400" dirty="0" smtClean="0">
                <a:ea typeface="ＭＳ Ｐゴシック" pitchFamily="34" charset="-128"/>
                <a:cs typeface="Arial" pitchFamily="34" charset="0"/>
              </a:rPr>
              <a:t> to </a:t>
            </a:r>
            <a:r>
              <a:rPr lang="en-US" altLang="en-US" sz="1400" dirty="0" err="1" smtClean="0">
                <a:ea typeface="ＭＳ Ｐゴシック" pitchFamily="34" charset="-128"/>
                <a:cs typeface="Arial" pitchFamily="34" charset="0"/>
              </a:rPr>
              <a:t>liferay</a:t>
            </a:r>
            <a:r>
              <a:rPr lang="en-US" altLang="en-US" sz="1400" dirty="0" smtClean="0">
                <a:ea typeface="ＭＳ Ｐゴシック" pitchFamily="34" charset="-128"/>
                <a:cs typeface="Arial" pitchFamily="34" charset="0"/>
              </a:rPr>
              <a:t> progressing well</a:t>
            </a:r>
          </a:p>
          <a:p>
            <a:pPr>
              <a:spcBef>
                <a:spcPct val="20000"/>
              </a:spcBef>
              <a:buFont typeface="Arial" pitchFamily="34" charset="0"/>
              <a:buChar char="•"/>
              <a:defRPr/>
            </a:pPr>
            <a:r>
              <a:rPr lang="en-US" altLang="en-US" sz="1400" dirty="0">
                <a:ea typeface="ＭＳ Ｐゴシック" pitchFamily="34" charset="-128"/>
                <a:cs typeface="Arial" pitchFamily="34" charset="0"/>
              </a:rPr>
              <a:t>Planning started among IEEE Cloud Steering Committee on initiative owned Cloud Computing for Emerging Markets (CCEM) conference for next year's CCEM</a:t>
            </a:r>
          </a:p>
          <a:p>
            <a:pPr>
              <a:spcBef>
                <a:spcPct val="20000"/>
              </a:spcBef>
              <a:buFont typeface="Arial" pitchFamily="34" charset="0"/>
              <a:buChar char="•"/>
              <a:defRPr/>
            </a:pPr>
            <a:r>
              <a:rPr lang="en-US" altLang="en-US" sz="1400" dirty="0">
                <a:ea typeface="ＭＳ Ｐゴシック" pitchFamily="34" charset="-128"/>
                <a:cs typeface="Arial" pitchFamily="34" charset="0"/>
              </a:rPr>
              <a:t>In person cloud steering committee meeting being held on Thursday, 20 November, during IEEE Meeting Series</a:t>
            </a:r>
          </a:p>
          <a:p>
            <a:pPr>
              <a:spcBef>
                <a:spcPct val="20000"/>
              </a:spcBef>
              <a:buFont typeface="Arial" pitchFamily="34" charset="0"/>
              <a:buChar char="•"/>
              <a:defRPr/>
            </a:pPr>
            <a:r>
              <a:rPr lang="en-US" altLang="en-US" sz="1400" dirty="0" smtClean="0">
                <a:ea typeface="ＭＳ Ｐゴシック" pitchFamily="34" charset="-128"/>
                <a:cs typeface="Arial" pitchFamily="34" charset="0"/>
              </a:rPr>
              <a:t>Final report submitted to NIC, 10 November</a:t>
            </a:r>
          </a:p>
          <a:p>
            <a:pPr marL="0" lvl="1" indent="0">
              <a:spcBef>
                <a:spcPct val="20000"/>
              </a:spcBef>
              <a:buClr>
                <a:schemeClr val="bg2"/>
              </a:buClr>
              <a:buSzPct val="135000"/>
              <a:buNone/>
              <a:defRPr/>
            </a:pPr>
            <a:r>
              <a:rPr lang="en-US" altLang="en-US" sz="1400" b="1" dirty="0" smtClean="0">
                <a:ea typeface="ＭＳ Ｐゴシック" pitchFamily="34" charset="-128"/>
                <a:cs typeface="Arial" pitchFamily="34" charset="0"/>
              </a:rPr>
              <a:t>Conferences</a:t>
            </a:r>
          </a:p>
          <a:p>
            <a:pPr marL="285750" lvl="1" indent="-285750">
              <a:spcBef>
                <a:spcPct val="20000"/>
              </a:spcBef>
              <a:buClr>
                <a:schemeClr val="bg2"/>
              </a:buClr>
              <a:buSzPct val="135000"/>
              <a:buFont typeface="Arial" pitchFamily="34" charset="0"/>
              <a:buChar char="•"/>
              <a:defRPr/>
            </a:pPr>
            <a:r>
              <a:rPr lang="en-US" altLang="en-US" sz="1400" dirty="0" smtClean="0">
                <a:ea typeface="ＭＳ Ｐゴシック" pitchFamily="34" charset="-128"/>
                <a:cs typeface="Arial" pitchFamily="34" charset="0"/>
              </a:rPr>
              <a:t>Two panels organized by CCI, held at IEEE </a:t>
            </a:r>
            <a:r>
              <a:rPr lang="en-US" altLang="en-US" sz="1400" dirty="0" err="1" smtClean="0">
                <a:ea typeface="ＭＳ Ｐゴシック" pitchFamily="34" charset="-128"/>
                <a:cs typeface="Arial" pitchFamily="34" charset="0"/>
              </a:rPr>
              <a:t>GlobeCom</a:t>
            </a:r>
            <a:r>
              <a:rPr lang="en-US" altLang="en-US" sz="1400" dirty="0" smtClean="0">
                <a:ea typeface="ＭＳ Ｐゴシック" pitchFamily="34" charset="-128"/>
                <a:cs typeface="Arial" pitchFamily="34" charset="0"/>
              </a:rPr>
              <a:t>, Austin, TX</a:t>
            </a:r>
          </a:p>
          <a:p>
            <a:pPr marL="0" indent="0" eaLnBrk="1" hangingPunct="1">
              <a:spcBef>
                <a:spcPts val="300"/>
              </a:spcBef>
              <a:buNone/>
              <a:defRPr/>
            </a:pPr>
            <a:r>
              <a:rPr lang="en-US" sz="1400" b="1" dirty="0">
                <a:ea typeface="ＭＳ Ｐゴシック"/>
              </a:rPr>
              <a:t>Digital Presence and Outreach</a:t>
            </a:r>
          </a:p>
          <a:p>
            <a:pPr eaLnBrk="1" hangingPunct="1">
              <a:spcBef>
                <a:spcPts val="300"/>
              </a:spcBef>
              <a:buFont typeface="Arial" panose="020B0604020202020204" pitchFamily="34" charset="0"/>
              <a:buChar char="•"/>
              <a:defRPr/>
            </a:pPr>
            <a:r>
              <a:rPr lang="en-US" sz="1400" dirty="0">
                <a:ea typeface="ＭＳ Ｐゴシック"/>
              </a:rPr>
              <a:t>Cloud portal is highly successful and well received. Since launch, almost 134,000 visits, averaging 5,000 to 6,000 visitors monthly</a:t>
            </a:r>
          </a:p>
          <a:p>
            <a:pPr eaLnBrk="1" hangingPunct="1">
              <a:spcBef>
                <a:spcPts val="300"/>
              </a:spcBef>
              <a:buFont typeface="Arial" panose="020B0604020202020204" pitchFamily="34" charset="0"/>
              <a:buChar char="•"/>
              <a:defRPr/>
            </a:pPr>
            <a:r>
              <a:rPr lang="en-US" sz="1400" dirty="0">
                <a:ea typeface="ＭＳ Ｐゴシック"/>
              </a:rPr>
              <a:t>Volunteer managed digital bi-monthly newsletter: Cloud-Link, blog posts</a:t>
            </a:r>
          </a:p>
          <a:p>
            <a:pPr eaLnBrk="1" hangingPunct="1">
              <a:spcBef>
                <a:spcPts val="300"/>
              </a:spcBef>
              <a:buFont typeface="Arial" panose="020B0604020202020204" pitchFamily="34" charset="0"/>
              <a:buChar char="•"/>
              <a:defRPr/>
            </a:pPr>
            <a:r>
              <a:rPr lang="en-US" sz="1400" dirty="0">
                <a:ea typeface="ＭＳ Ｐゴシック"/>
              </a:rPr>
              <a:t>Active social media: &gt;1,400 twitter, &gt;5,200 </a:t>
            </a:r>
            <a:r>
              <a:rPr lang="en-US" sz="1400" dirty="0" err="1">
                <a:ea typeface="ＭＳ Ｐゴシック"/>
              </a:rPr>
              <a:t>facebook</a:t>
            </a:r>
            <a:r>
              <a:rPr lang="en-US" sz="1400" dirty="0">
                <a:ea typeface="ＭＳ Ｐゴシック"/>
              </a:rPr>
              <a:t>, &gt;3,900 </a:t>
            </a:r>
            <a:r>
              <a:rPr lang="en-US" sz="1400" dirty="0" err="1">
                <a:ea typeface="ＭＳ Ｐゴシック"/>
              </a:rPr>
              <a:t>linkedin</a:t>
            </a:r>
            <a:endParaRPr lang="en-US" sz="1400" dirty="0">
              <a:ea typeface="ＭＳ Ｐゴシック"/>
            </a:endParaRPr>
          </a:p>
          <a:p>
            <a:pPr eaLnBrk="1" hangingPunct="1">
              <a:spcBef>
                <a:spcPts val="300"/>
              </a:spcBef>
              <a:buFont typeface="Arial" panose="020B0604020202020204" pitchFamily="34" charset="0"/>
              <a:buChar char="•"/>
              <a:defRPr/>
            </a:pPr>
            <a:r>
              <a:rPr lang="en-US" sz="1400" dirty="0">
                <a:ea typeface="ＭＳ Ｐゴシック"/>
              </a:rPr>
              <a:t>Wikipedia page</a:t>
            </a:r>
          </a:p>
          <a:p>
            <a:pPr eaLnBrk="1" hangingPunct="1">
              <a:spcBef>
                <a:spcPts val="300"/>
              </a:spcBef>
              <a:buFont typeface="Arial" panose="020B0604020202020204" pitchFamily="34" charset="0"/>
              <a:buChar char="•"/>
              <a:defRPr/>
            </a:pPr>
            <a:r>
              <a:rPr lang="en-US" sz="1400" dirty="0">
                <a:ea typeface="ＭＳ Ｐゴシック"/>
              </a:rPr>
              <a:t>Technical community ~6,000</a:t>
            </a:r>
          </a:p>
          <a:p>
            <a:pPr marL="0" indent="0">
              <a:spcBef>
                <a:spcPct val="20000"/>
              </a:spcBef>
              <a:buNone/>
              <a:defRPr/>
            </a:pPr>
            <a:r>
              <a:rPr lang="en-US" altLang="en-US" sz="1400" b="1" dirty="0" smtClean="0">
                <a:ea typeface="ＭＳ Ｐゴシック" pitchFamily="34" charset="-128"/>
                <a:cs typeface="Arial" pitchFamily="34" charset="0"/>
              </a:rPr>
              <a:t>Education</a:t>
            </a:r>
          </a:p>
          <a:p>
            <a:pPr>
              <a:spcBef>
                <a:spcPct val="20000"/>
              </a:spcBef>
              <a:buFont typeface="Arial" pitchFamily="34" charset="0"/>
              <a:buChar char="•"/>
              <a:defRPr/>
            </a:pPr>
            <a:r>
              <a:rPr lang="en-US" altLang="en-US" sz="1400" dirty="0" smtClean="0">
                <a:ea typeface="ＭＳ Ｐゴシック" pitchFamily="34" charset="-128"/>
                <a:cs typeface="Arial" pitchFamily="34" charset="0"/>
              </a:rPr>
              <a:t>Completion of all 40 eLearning modules geared towards practitioner</a:t>
            </a:r>
          </a:p>
          <a:p>
            <a:pPr marL="0" indent="0" eaLnBrk="1" hangingPunct="1">
              <a:spcBef>
                <a:spcPts val="300"/>
              </a:spcBef>
              <a:buNone/>
              <a:defRPr/>
            </a:pPr>
            <a:r>
              <a:rPr lang="en-US" sz="1400" b="1" dirty="0" smtClean="0">
                <a:ea typeface="ＭＳ Ｐゴシック"/>
              </a:rPr>
              <a:t>Standards</a:t>
            </a:r>
            <a:endParaRPr lang="en-US" sz="1400" b="1" dirty="0">
              <a:ea typeface="ＭＳ Ｐゴシック"/>
            </a:endParaRPr>
          </a:p>
          <a:p>
            <a:pPr eaLnBrk="1" hangingPunct="1">
              <a:spcBef>
                <a:spcPts val="300"/>
              </a:spcBef>
              <a:buFont typeface="Arial" panose="020B0604020202020204" pitchFamily="34" charset="0"/>
              <a:buChar char="•"/>
              <a:defRPr/>
            </a:pPr>
            <a:r>
              <a:rPr lang="en-US" sz="1400" dirty="0" smtClean="0">
                <a:ea typeface="ＭＳ Ｐゴシック"/>
              </a:rPr>
              <a:t>IEEE </a:t>
            </a:r>
            <a:r>
              <a:rPr lang="en-US" sz="1400" dirty="0" err="1">
                <a:ea typeface="ＭＳ Ｐゴシック"/>
              </a:rPr>
              <a:t>Intercloud</a:t>
            </a:r>
            <a:r>
              <a:rPr lang="en-US" sz="1400" dirty="0">
                <a:ea typeface="ＭＳ Ｐゴシック"/>
              </a:rPr>
              <a:t> </a:t>
            </a:r>
            <a:r>
              <a:rPr lang="en-US" sz="1400" dirty="0" err="1" smtClean="0">
                <a:ea typeface="ＭＳ Ｐゴシック"/>
              </a:rPr>
              <a:t>Testbed</a:t>
            </a:r>
            <a:r>
              <a:rPr lang="en-US" sz="1400" dirty="0" smtClean="0">
                <a:ea typeface="ＭＳ Ｐゴシック"/>
              </a:rPr>
              <a:t> continuing under SA Industry Connections Program</a:t>
            </a:r>
            <a:endParaRPr lang="en-US" sz="1400" dirty="0">
              <a:ea typeface="ＭＳ Ｐゴシック"/>
            </a:endParaRPr>
          </a:p>
        </p:txBody>
      </p:sp>
      <p:sp>
        <p:nvSpPr>
          <p:cNvPr id="6" name="Slide Number Placeholder 4"/>
          <p:cNvSpPr>
            <a:spLocks noGrp="1"/>
          </p:cNvSpPr>
          <p:nvPr>
            <p:ph type="sldNum" sz="quarter" idx="13"/>
          </p:nvPr>
        </p:nvSpPr>
        <p:spPr>
          <a:xfrm>
            <a:off x="523875" y="6508750"/>
            <a:ext cx="685800" cy="365125"/>
          </a:xfrm>
        </p:spPr>
        <p:txBody>
          <a:bodyPr/>
          <a:lstStyle/>
          <a:p>
            <a:pPr>
              <a:defRPr/>
            </a:pPr>
            <a:fld id="{C1867B5B-2C9B-418E-94FD-C379FBA6D0F4}" type="slidenum">
              <a:rPr lang="en-US" smtClean="0">
                <a:solidFill>
                  <a:schemeClr val="bg1"/>
                </a:solidFill>
              </a:rPr>
              <a:pPr>
                <a:defRPr/>
              </a:pPr>
              <a:t>9</a:t>
            </a:fld>
            <a:endParaRPr lang="en-US" dirty="0">
              <a:solidFill>
                <a:schemeClr val="bg1"/>
              </a:solidFill>
            </a:endParaRPr>
          </a:p>
        </p:txBody>
      </p:sp>
      <p:sp>
        <p:nvSpPr>
          <p:cNvPr id="7" name="Date Placeholder 1"/>
          <p:cNvSpPr>
            <a:spLocks noGrp="1"/>
          </p:cNvSpPr>
          <p:nvPr>
            <p:ph type="dt" sz="half" idx="12"/>
          </p:nvPr>
        </p:nvSpPr>
        <p:spPr>
          <a:xfrm>
            <a:off x="1205552" y="6506121"/>
            <a:ext cx="3124200" cy="365125"/>
          </a:xfrm>
        </p:spPr>
        <p:txBody>
          <a:bodyPr/>
          <a:lstStyle/>
          <a:p>
            <a:pPr>
              <a:defRPr/>
            </a:pPr>
            <a:fld id="{EBCF409B-6514-4384-A8CA-AC92FE131923}" type="datetime1">
              <a:rPr lang="en-US" smtClean="0">
                <a:solidFill>
                  <a:schemeClr val="bg1"/>
                </a:solidFill>
              </a:rPr>
              <a:pPr>
                <a:defRPr/>
              </a:pPr>
              <a:t>1/16/15</a:t>
            </a:fld>
            <a:endParaRPr lang="en-US" dirty="0">
              <a:solidFill>
                <a:schemeClr val="bg1"/>
              </a:solidFill>
            </a:endParaRPr>
          </a:p>
        </p:txBody>
      </p:sp>
    </p:spTree>
    <p:extLst>
      <p:ext uri="{BB962C8B-B14F-4D97-AF65-F5344CB8AC3E}">
        <p14:creationId xmlns:p14="http://schemas.microsoft.com/office/powerpoint/2010/main" val="150218370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ieee_corporate_template_1</Template>
  <TotalTime>14156</TotalTime>
  <Words>3639</Words>
  <Application>Microsoft Macintosh PowerPoint</Application>
  <PresentationFormat>On-screen Show (4:3)</PresentationFormat>
  <Paragraphs>891</Paragraphs>
  <Slides>29</Slides>
  <Notes>5</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ieee_corporate_template_1</vt:lpstr>
      <vt:lpstr>IEEE_customSlides</vt:lpstr>
      <vt:lpstr>1_ieee_corporate_template_1</vt:lpstr>
      <vt:lpstr>2_ieee_corporate_template_1</vt:lpstr>
      <vt:lpstr>Technical Activities  IEEE Future Directions Internal Update  for November</vt:lpstr>
      <vt:lpstr>FDC Maturity Model</vt:lpstr>
      <vt:lpstr>FDC-TAB Incubator  Project Metrics</vt:lpstr>
      <vt:lpstr>External Impressions as of 30 September 2014</vt:lpstr>
      <vt:lpstr>Societies Proposals:  FDC-TAB Incubator Projects</vt:lpstr>
      <vt:lpstr>IEEE Future Directions:  2014 TAB and NIC  Initiatives</vt:lpstr>
      <vt:lpstr>Big Data Initiative  </vt:lpstr>
      <vt:lpstr>2015 BDI Project Plan - Milestones and Roadmap </vt:lpstr>
      <vt:lpstr>Cloud Computing Initiative  </vt:lpstr>
      <vt:lpstr>2014 CC Project Plan - Milestones and Roadmap </vt:lpstr>
      <vt:lpstr>2014 CC Project Plan - Milestones and Roadmap (Cont) </vt:lpstr>
      <vt:lpstr>Cloud Committee Timeline</vt:lpstr>
      <vt:lpstr>Cybersecurity Initiative </vt:lpstr>
      <vt:lpstr>2014 CbS Project Plan - Milestones and Roadmap </vt:lpstr>
      <vt:lpstr>Green ICT Initiative </vt:lpstr>
      <vt:lpstr>2014 Green ICT Project Plan –  Milestones and Roadmap </vt:lpstr>
      <vt:lpstr>Internet of Things Initiative </vt:lpstr>
      <vt:lpstr>2014 IoT Project Plan</vt:lpstr>
      <vt:lpstr>2014 IoT Project Plan (Continued)</vt:lpstr>
      <vt:lpstr>Rebooting Computing Initiative </vt:lpstr>
      <vt:lpstr>Rebooting Computing Initiative </vt:lpstr>
      <vt:lpstr>2014 RC Project Plan - Milestones and Roadmap </vt:lpstr>
      <vt:lpstr>Smart Cities Initiative </vt:lpstr>
      <vt:lpstr>2014 Smart Cities Project Plan</vt:lpstr>
      <vt:lpstr>Software Defined Networks (SDN)</vt:lpstr>
      <vt:lpstr>2014 SDN Project Plan - Milestones and Roadmap </vt:lpstr>
      <vt:lpstr>(TEI) Transportation Electrification Initiative</vt:lpstr>
      <vt:lpstr>2014 TEI Project Plan - Milestones and Roadmap </vt:lpstr>
      <vt:lpstr>2014 TEI Project Plan - Milestones and Roadmap </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Bobby Wong</dc:creator>
  <cp:lastModifiedBy>Thomas Coughlin </cp:lastModifiedBy>
  <cp:revision>1079</cp:revision>
  <cp:lastPrinted>2014-06-17T13:54:37Z</cp:lastPrinted>
  <dcterms:created xsi:type="dcterms:W3CDTF">2010-02-05T19:49:13Z</dcterms:created>
  <dcterms:modified xsi:type="dcterms:W3CDTF">2015-01-16T17:53:56Z</dcterms:modified>
</cp:coreProperties>
</file>