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675" r:id="rId3"/>
    <p:sldMasterId id="2147483702" r:id="rId4"/>
    <p:sldMasterId id="2147483687" r:id="rId5"/>
    <p:sldMasterId id="2147483662" r:id="rId6"/>
  </p:sldMasterIdLst>
  <p:notesMasterIdLst>
    <p:notesMasterId r:id="rId15"/>
  </p:notesMasterIdLst>
  <p:handoutMasterIdLst>
    <p:handoutMasterId r:id="rId16"/>
  </p:handoutMasterIdLst>
  <p:sldIdLst>
    <p:sldId id="257" r:id="rId7"/>
    <p:sldId id="499" r:id="rId8"/>
    <p:sldId id="501" r:id="rId9"/>
    <p:sldId id="500" r:id="rId10"/>
    <p:sldId id="502" r:id="rId11"/>
    <p:sldId id="503" r:id="rId12"/>
    <p:sldId id="504" r:id="rId13"/>
    <p:sldId id="497" r:id="rId1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5" autoAdjust="0"/>
    <p:restoredTop sz="97869" autoAdjust="0"/>
  </p:normalViewPr>
  <p:slideViewPr>
    <p:cSldViewPr>
      <p:cViewPr>
        <p:scale>
          <a:sx n="80" d="100"/>
          <a:sy n="80" d="100"/>
        </p:scale>
        <p:origin x="-139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t" anchorCtr="0" compatLnSpc="1">
            <a:prstTxWarp prst="textNoShape">
              <a:avLst/>
            </a:prstTxWarp>
          </a:bodyPr>
          <a:lstStyle>
            <a:lvl1pPr defTabSz="974725">
              <a:defRPr sz="130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t" anchorCtr="0" compatLnSpc="1">
            <a:prstTxWarp prst="textNoShape">
              <a:avLst/>
            </a:prstTxWarp>
          </a:bodyPr>
          <a:lstStyle>
            <a:lvl1pPr algn="r" defTabSz="974725">
              <a:defRPr sz="130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b" anchorCtr="0" compatLnSpc="1">
            <a:prstTxWarp prst="textNoShape">
              <a:avLst/>
            </a:prstTxWarp>
          </a:bodyPr>
          <a:lstStyle>
            <a:lvl1pPr defTabSz="974725">
              <a:defRPr sz="130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b" anchorCtr="0" compatLnSpc="1">
            <a:prstTxWarp prst="textNoShape">
              <a:avLst/>
            </a:prstTxWarp>
          </a:bodyPr>
          <a:lstStyle>
            <a:lvl1pPr algn="r" defTabSz="974725">
              <a:defRPr sz="1300" smtClean="0"/>
            </a:lvl1pPr>
          </a:lstStyle>
          <a:p>
            <a:pPr>
              <a:defRPr/>
            </a:pPr>
            <a:fld id="{06DB6D1B-FB8C-4A64-B933-B5301AF2CD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23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t" anchorCtr="0" compatLnSpc="1">
            <a:prstTxWarp prst="textNoShape">
              <a:avLst/>
            </a:prstTxWarp>
          </a:bodyPr>
          <a:lstStyle>
            <a:lvl1pPr defTabSz="974725">
              <a:defRPr sz="130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t" anchorCtr="0" compatLnSpc="1">
            <a:prstTxWarp prst="textNoShape">
              <a:avLst/>
            </a:prstTxWarp>
          </a:bodyPr>
          <a:lstStyle>
            <a:lvl1pPr algn="r" defTabSz="974725">
              <a:defRPr sz="130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b" anchorCtr="0" compatLnSpc="1">
            <a:prstTxWarp prst="textNoShape">
              <a:avLst/>
            </a:prstTxWarp>
          </a:bodyPr>
          <a:lstStyle>
            <a:lvl1pPr defTabSz="974725">
              <a:defRPr sz="1300"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4" tIns="48646" rIns="97294" bIns="48646" numCol="1" anchor="b" anchorCtr="0" compatLnSpc="1">
            <a:prstTxWarp prst="textNoShape">
              <a:avLst/>
            </a:prstTxWarp>
          </a:bodyPr>
          <a:lstStyle>
            <a:lvl1pPr algn="r" defTabSz="974725">
              <a:defRPr sz="1300" smtClean="0"/>
            </a:lvl1pPr>
          </a:lstStyle>
          <a:p>
            <a:pPr>
              <a:defRPr/>
            </a:pPr>
            <a:fld id="{D2CD3A01-7BA5-49D9-8859-C148F87CA0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20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4725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4725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4725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4725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4725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922ACD-42B0-48C8-8214-287A74D01A13}" type="slidenum">
              <a:rPr lang="en-US" sz="1300"/>
              <a:pPr eaLnBrk="1" hangingPunct="1"/>
              <a:t>1</a:t>
            </a:fld>
            <a:endParaRPr lang="en-US" sz="1300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709613"/>
            <a:ext cx="4832350" cy="3624262"/>
          </a:xfrm>
          <a:solidFill>
            <a:srgbClr val="FFFFFF"/>
          </a:solidFill>
          <a:ln w="12700" cap="flat"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70413"/>
            <a:ext cx="5345113" cy="4337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297" tIns="48150" rIns="96297" bIns="48150"/>
          <a:lstStyle/>
          <a:p>
            <a:pPr marL="171450" indent="-171450" eaLnBrk="1" hangingPunct="1"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9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48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66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5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20406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7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88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31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315200" y="6512327"/>
            <a:ext cx="1676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b="1" i="0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66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67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9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8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7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6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29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D77E-002A-4B67-BE94-3D8070CDF130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29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35555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341907"/>
            <a:ext cx="914400" cy="365125"/>
          </a:xfrm>
        </p:spPr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87152"/>
            <a:ext cx="179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727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7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95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1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18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4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64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42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85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1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60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17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1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107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92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52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6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67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4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08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05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78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71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17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1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1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46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48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77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67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15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46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6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5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4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D096E-8033-408C-A261-9418AE312D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0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14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72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76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05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68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635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14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40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429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07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229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8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54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73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15"/>
          <p:cNvSpPr>
            <a:spLocks noChangeArrowheads="1"/>
          </p:cNvSpPr>
          <p:nvPr/>
        </p:nvSpPr>
        <p:spPr bwMode="auto">
          <a:xfrm>
            <a:off x="5638800" y="63246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en-US" sz="1200" b="1" dirty="0">
              <a:latin typeface="Arial" charset="0"/>
              <a:cs typeface="Arial" charset="0"/>
            </a:endParaRPr>
          </a:p>
          <a:p>
            <a:pPr algn="r"/>
            <a:r>
              <a:rPr lang="en-US" sz="1200" b="1" dirty="0">
                <a:latin typeface="Arial" charset="0"/>
              </a:rPr>
              <a:t>©  1000 kilometers </a:t>
            </a:r>
            <a:r>
              <a:rPr lang="en-US" sz="1200" b="1" dirty="0" smtClean="0">
                <a:latin typeface="Arial" charset="0"/>
              </a:rPr>
              <a:t>2015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029" name="Text Box 17"/>
          <p:cNvSpPr txBox="1">
            <a:spLocks noChangeArrowheads="1"/>
          </p:cNvSpPr>
          <p:nvPr/>
        </p:nvSpPr>
        <p:spPr bwMode="auto">
          <a:xfrm>
            <a:off x="947738" y="642461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000" b="1" dirty="0">
              <a:latin typeface="Arial" charset="0"/>
            </a:endParaRPr>
          </a:p>
        </p:txBody>
      </p:sp>
      <p:sp>
        <p:nvSpPr>
          <p:cNvPr id="1030" name="Text Box 18"/>
          <p:cNvSpPr txBox="1">
            <a:spLocks noChangeArrowheads="1"/>
          </p:cNvSpPr>
          <p:nvPr/>
        </p:nvSpPr>
        <p:spPr bwMode="auto">
          <a:xfrm>
            <a:off x="4495800" y="6550025"/>
            <a:ext cx="3079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656351-6FE3-462B-86D5-AC11E6F65064}" type="slidenum">
              <a:rPr lang="en-US" sz="800">
                <a:latin typeface="Arial" charset="0"/>
              </a:rPr>
              <a:pPr eaLnBrk="1" hangingPunct="1"/>
              <a:t>‹#›</a:t>
            </a:fld>
            <a:endParaRPr lang="en-US" sz="800" dirty="0">
              <a:latin typeface="Arial" charset="0"/>
            </a:endParaRPr>
          </a:p>
        </p:txBody>
      </p:sp>
      <p:sp>
        <p:nvSpPr>
          <p:cNvPr id="1031" name="Line 19"/>
          <p:cNvSpPr>
            <a:spLocks noChangeShapeType="1"/>
          </p:cNvSpPr>
          <p:nvPr/>
        </p:nvSpPr>
        <p:spPr bwMode="auto">
          <a:xfrm>
            <a:off x="228600" y="6324600"/>
            <a:ext cx="8763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32" name="Picture 20" descr="updated map for sit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348413"/>
            <a:ext cx="7620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1"/>
          <p:cNvSpPr>
            <a:spLocks noChangeArrowheads="1"/>
          </p:cNvSpPr>
          <p:nvPr/>
        </p:nvSpPr>
        <p:spPr bwMode="auto">
          <a:xfrm>
            <a:off x="304800" y="6461125"/>
            <a:ext cx="214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/>
              <a:t>1000 kilometers</a:t>
            </a:r>
            <a:r>
              <a:rPr lang="en-US" b="1" baseline="30000" dirty="0">
                <a:sym typeface="Symbol" pitchFamily="18" charset="2"/>
              </a:rPr>
              <a:t>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700" r:id="rId14"/>
    <p:sldLayoutId id="2147483674" r:id="rId15"/>
    <p:sldLayoutId id="2147483701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324600"/>
            <a:ext cx="496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48930-E85E-4F09-A04D-B1FFE1797EAB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412675"/>
            <a:ext cx="17922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499506"/>
            <a:ext cx="9144000" cy="685800"/>
          </a:xfrm>
          <a:prstGeom prst="rect">
            <a:avLst/>
          </a:prstGeom>
          <a:solidFill>
            <a:srgbClr val="9F030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35577" y="499506"/>
            <a:ext cx="8915400" cy="685800"/>
          </a:xfrm>
          <a:prstGeom prst="rect">
            <a:avLst/>
          </a:prstGeom>
          <a:solidFill>
            <a:srgbClr val="9F030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aseline="0" dirty="0" smtClean="0">
                <a:solidFill>
                  <a:schemeClr val="bg1"/>
                </a:solidFill>
              </a:rPr>
              <a:t>Filter Basics</a:t>
            </a:r>
            <a:endParaRPr lang="en-US" sz="32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2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EFFF9-F4E1-490F-82B9-4C75F33791C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0" y="632460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0301-C62C-4C7A-B75B-6DBDA7C2B723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12" y="6344774"/>
            <a:ext cx="179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64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3C3C-DA75-4797-A42B-ABD5B7F32BA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98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2400" y="6324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CEE1E-CE86-40E4-A536-4A84F240BFDB}" type="slidenum">
              <a:rPr lang="en-US" smtClean="0"/>
              <a:t>‹#›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486414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19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00" y="6400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4413F-A822-4178-8909-753DCD0FEED8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400799"/>
            <a:ext cx="179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76200" y="479425"/>
            <a:ext cx="8915400" cy="638175"/>
          </a:xfrm>
          <a:prstGeom prst="rect">
            <a:avLst/>
          </a:prstGeom>
          <a:solidFill>
            <a:srgbClr val="9F030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304800" y="517455"/>
            <a:ext cx="50561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Title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6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DB39-696E-4659-82EE-459D774C3205}" type="datetimeFigureOut">
              <a:rPr lang="en-US" smtClean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C1F34-2ED3-498E-A986-4A4623A6F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1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1323975" y="6096000"/>
            <a:ext cx="7820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917575" indent="-917575" eaLnBrk="0" hangingPunct="0">
              <a:spcBef>
                <a:spcPct val="50000"/>
              </a:spcBef>
            </a:pPr>
            <a:endParaRPr lang="en-US" sz="1400" dirty="0"/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676400" y="304800"/>
            <a:ext cx="56388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IEEE SusTech 2015</a:t>
            </a:r>
            <a:endParaRPr lang="en-US" sz="4400" b="0" dirty="0" smtClean="0"/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410200"/>
            <a:ext cx="6400800" cy="685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/>
              <a:t>Dan Donahoe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 smtClean="0"/>
              <a:t>January 24, 2015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6" y="1447800"/>
            <a:ext cx="6858000" cy="383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7699" y="4495800"/>
            <a:ext cx="1825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President Wight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3733100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Prof. Julie McCulley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4484078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Prof. Jennifer </a:t>
            </a:r>
            <a:r>
              <a:rPr lang="en-US" dirty="0" err="1" smtClean="0">
                <a:solidFill>
                  <a:schemeClr val="bg1"/>
                </a:solidFill>
              </a:rPr>
              <a:t>MacAdam</a:t>
            </a:r>
            <a:r>
              <a:rPr lang="en-US" dirty="0" smtClean="0">
                <a:solidFill>
                  <a:schemeClr val="bg1"/>
                </a:solidFill>
              </a:rPr>
              <a:t> (USU)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2804" y="1447800"/>
            <a:ext cx="5362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Campus visit Friday January 16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(photo by Prof . Fred Chiou)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922"/>
            <a:ext cx="8534400" cy="762000"/>
          </a:xfrm>
        </p:spPr>
        <p:txBody>
          <a:bodyPr/>
          <a:lstStyle/>
          <a:p>
            <a:r>
              <a:rPr lang="en-US" dirty="0" smtClean="0"/>
              <a:t>Summary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562600"/>
          </a:xfrm>
        </p:spPr>
        <p:txBody>
          <a:bodyPr/>
          <a:lstStyle/>
          <a:p>
            <a:r>
              <a:rPr lang="en-US" sz="2400" dirty="0" smtClean="0"/>
              <a:t>Web site set up</a:t>
            </a:r>
          </a:p>
          <a:p>
            <a:pPr lvl="1"/>
            <a:r>
              <a:rPr lang="en-US" sz="2000" dirty="0" smtClean="0"/>
              <a:t>Call for papers posted in December</a:t>
            </a:r>
          </a:p>
          <a:p>
            <a:r>
              <a:rPr lang="en-US" sz="2400" dirty="0" smtClean="0"/>
              <a:t>Papers – EDAS set up</a:t>
            </a:r>
          </a:p>
          <a:p>
            <a:r>
              <a:rPr lang="en-US" sz="2400" dirty="0" smtClean="0"/>
              <a:t>Committee established</a:t>
            </a:r>
          </a:p>
          <a:p>
            <a:pPr lvl="1"/>
            <a:r>
              <a:rPr lang="en-US" sz="2000" dirty="0" smtClean="0"/>
              <a:t>Need more help from experienced IEEE members</a:t>
            </a:r>
          </a:p>
          <a:p>
            <a:pPr lvl="1"/>
            <a:r>
              <a:rPr lang="en-US" sz="2000" dirty="0" smtClean="0"/>
              <a:t>Monthly conference calls underway</a:t>
            </a:r>
          </a:p>
          <a:p>
            <a:pPr lvl="1"/>
            <a:r>
              <a:rPr lang="en-US" sz="2000" dirty="0" smtClean="0"/>
              <a:t>On-site meeting last week</a:t>
            </a:r>
          </a:p>
          <a:p>
            <a:pPr lvl="1"/>
            <a:r>
              <a:rPr lang="en-US" sz="2000" dirty="0" smtClean="0"/>
              <a:t>Discussion at IEEE/UT section meetings </a:t>
            </a:r>
          </a:p>
          <a:p>
            <a:pPr lvl="1"/>
            <a:r>
              <a:rPr lang="en-US" sz="2000" dirty="0" smtClean="0"/>
              <a:t> IEEE/YP </a:t>
            </a:r>
            <a:r>
              <a:rPr lang="en-US" sz="2000" dirty="0" err="1" smtClean="0"/>
              <a:t>YP</a:t>
            </a:r>
            <a:r>
              <a:rPr lang="en-US" sz="2000" dirty="0" smtClean="0"/>
              <a:t> presentation in February</a:t>
            </a:r>
          </a:p>
          <a:p>
            <a:r>
              <a:rPr lang="en-US" sz="2400" dirty="0" smtClean="0"/>
              <a:t>Conference site selected</a:t>
            </a:r>
          </a:p>
          <a:p>
            <a:r>
              <a:rPr lang="en-US" sz="2400" dirty="0" smtClean="0"/>
              <a:t>Hotel contracts signed</a:t>
            </a:r>
          </a:p>
          <a:p>
            <a:r>
              <a:rPr lang="en-US" sz="2400" dirty="0" smtClean="0"/>
              <a:t>Sponsors being actively sought</a:t>
            </a:r>
            <a:endParaRPr lang="en-US" sz="2400" dirty="0"/>
          </a:p>
          <a:p>
            <a:r>
              <a:rPr lang="en-US" sz="2400" dirty="0" smtClean="0"/>
              <a:t>Short courses being arranged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95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Core Committee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5688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6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05" y="2275"/>
            <a:ext cx="8534400" cy="762000"/>
          </a:xfrm>
        </p:spPr>
        <p:txBody>
          <a:bodyPr/>
          <a:lstStyle/>
          <a:p>
            <a:r>
              <a:rPr lang="en-US" dirty="0" smtClean="0"/>
              <a:t>Meeting Agenda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11" y="685800"/>
            <a:ext cx="5731789" cy="551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7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Status (EDAS)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9076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11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Targeted Sponsors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10200"/>
            <a:ext cx="8534400" cy="914400"/>
          </a:xfrm>
        </p:spPr>
        <p:txBody>
          <a:bodyPr/>
          <a:lstStyle/>
          <a:p>
            <a:r>
              <a:rPr lang="en-US" dirty="0" smtClean="0"/>
              <a:t>Text is small, I know. Point is that there is progress.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8991600" cy="21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00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Pacing Dates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153340" cy="456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7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</p:spPr>
        <p:txBody>
          <a:bodyPr/>
          <a:lstStyle/>
          <a:p>
            <a:r>
              <a:rPr lang="en-US" dirty="0" smtClean="0"/>
              <a:t>Simple Cost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21" y="4906562"/>
            <a:ext cx="8534400" cy="1341837"/>
          </a:xfrm>
        </p:spPr>
        <p:txBody>
          <a:bodyPr/>
          <a:lstStyle/>
          <a:p>
            <a:r>
              <a:rPr lang="en-US" sz="2400" dirty="0" smtClean="0"/>
              <a:t>Undergraduate Poster Contestant fee: $25</a:t>
            </a:r>
          </a:p>
          <a:p>
            <a:r>
              <a:rPr lang="en-US" sz="2400" dirty="0" smtClean="0"/>
              <a:t>Attendees: $300 member/$350 nonmember/$200 student &amp; LM</a:t>
            </a:r>
          </a:p>
          <a:p>
            <a:r>
              <a:rPr lang="en-US" sz="2400" dirty="0" smtClean="0"/>
              <a:t>Short Course $150 member/ $75 student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720138" cy="43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3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00 kilometers">
  <a:themeElements>
    <a:clrScheme name="CalcetemplateN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cetemplateNE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lcetemplateN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cetemplateN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etemplateN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etemplateN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etemplate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etemplate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etemplate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iversity of Uta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Data\Microsoft\Templates\CalcetemplateNEW.pot</Template>
  <TotalTime>20909</TotalTime>
  <Words>154</Words>
  <Application>Microsoft Office PowerPoint</Application>
  <PresentationFormat>On-screen Show (4:3)</PresentationFormat>
  <Paragraphs>32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1000 kilometers</vt:lpstr>
      <vt:lpstr>University of Utah</vt:lpstr>
      <vt:lpstr>1_Custom Design</vt:lpstr>
      <vt:lpstr>3_Custom Design</vt:lpstr>
      <vt:lpstr>2_Custom Design</vt:lpstr>
      <vt:lpstr>Custom Design</vt:lpstr>
      <vt:lpstr> IEEE SusTech 2015</vt:lpstr>
      <vt:lpstr>Summary Status</vt:lpstr>
      <vt:lpstr>Conference Core Committee</vt:lpstr>
      <vt:lpstr>Meeting Agenda</vt:lpstr>
      <vt:lpstr>Paper Status (EDAS)</vt:lpstr>
      <vt:lpstr>Targeted Sponsors to Date</vt:lpstr>
      <vt:lpstr>Pacing Dates</vt:lpstr>
      <vt:lpstr>Simple Cost Model</vt:lpstr>
    </vt:vector>
  </TitlesOfParts>
  <Company>Univ. of 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CALCE-USER</dc:creator>
  <cp:lastModifiedBy>donahoe</cp:lastModifiedBy>
  <cp:revision>1766</cp:revision>
  <cp:lastPrinted>2013-04-19T21:54:39Z</cp:lastPrinted>
  <dcterms:created xsi:type="dcterms:W3CDTF">2002-07-24T19:28:30Z</dcterms:created>
  <dcterms:modified xsi:type="dcterms:W3CDTF">2015-01-22T19:51:54Z</dcterms:modified>
</cp:coreProperties>
</file>