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9" r:id="rId3"/>
    <p:sldId id="320" r:id="rId4"/>
    <p:sldId id="321" r:id="rId5"/>
    <p:sldId id="325" r:id="rId6"/>
    <p:sldId id="326" r:id="rId7"/>
    <p:sldId id="322" r:id="rId8"/>
    <p:sldId id="328" r:id="rId9"/>
    <p:sldId id="329" r:id="rId10"/>
    <p:sldId id="330" r:id="rId11"/>
    <p:sldId id="332" r:id="rId12"/>
    <p:sldId id="323" r:id="rId13"/>
    <p:sldId id="340" r:id="rId14"/>
    <p:sldId id="337" r:id="rId15"/>
    <p:sldId id="338" r:id="rId16"/>
    <p:sldId id="333" r:id="rId17"/>
    <p:sldId id="339" r:id="rId18"/>
    <p:sldId id="341" r:id="rId19"/>
    <p:sldId id="344" r:id="rId20"/>
    <p:sldId id="336" r:id="rId21"/>
    <p:sldId id="331" r:id="rId22"/>
    <p:sldId id="346" r:id="rId23"/>
    <p:sldId id="345" r:id="rId24"/>
    <p:sldId id="334" r:id="rId25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008000"/>
    <a:srgbClr val="0070A8"/>
    <a:srgbClr val="286699"/>
    <a:srgbClr val="006699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675" autoAdjust="0"/>
    <p:restoredTop sz="84424" autoAdjust="0"/>
  </p:normalViewPr>
  <p:slideViewPr>
    <p:cSldViewPr>
      <p:cViewPr varScale="1">
        <p:scale>
          <a:sx n="72" d="100"/>
          <a:sy n="72" d="100"/>
        </p:scale>
        <p:origin x="-120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4"/>
    </p:cViewPr>
  </p:sorterViewPr>
  <p:notesViewPr>
    <p:cSldViewPr>
      <p:cViewPr>
        <p:scale>
          <a:sx n="100" d="100"/>
          <a:sy n="100" d="100"/>
        </p:scale>
        <p:origin x="-750" y="2592"/>
      </p:cViewPr>
      <p:guideLst>
        <p:guide orient="horz" pos="3024"/>
        <p:guide pos="2304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57175"/>
            <a:ext cx="7315200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ctr">
              <a:defRPr sz="1300"/>
            </a:lvl1pPr>
          </a:lstStyle>
          <a:p>
            <a:pPr>
              <a:defRPr/>
            </a:pPr>
            <a:r>
              <a:rPr lang="en-US"/>
              <a:t>IEEE SFBAC Training 2014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96363"/>
            <a:ext cx="7315200" cy="479425"/>
          </a:xfrm>
          <a:prstGeom prst="rect">
            <a:avLst/>
          </a:prstGeom>
        </p:spPr>
        <p:txBody>
          <a:bodyPr vert="horz" lIns="96661" tIns="48331" rIns="96661" bIns="48331" rtlCol="0" anchor="t" anchorCtr="0"/>
          <a:lstStyle>
            <a:lvl1pPr algn="ctr">
              <a:defRPr sz="1300"/>
            </a:lvl1pPr>
          </a:lstStyle>
          <a:p>
            <a:pPr>
              <a:defRPr/>
            </a:pPr>
            <a:r>
              <a:rPr lang="en-US"/>
              <a:t>Corporate Liaison Program: How we did it</a:t>
            </a:r>
            <a:r>
              <a:rPr lang="en-US" smtClean="0"/>
              <a:t>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A1819C07-FB4C-4B19-A62A-4FC7124A8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4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77D81AB-3D95-47DD-9EDA-2F5267E45F3F}" type="datetimeFigureOut">
              <a:rPr lang="en-US"/>
              <a:pPr>
                <a:defRPr/>
              </a:pPr>
              <a:t>1/19/15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ACBF670-2E18-42F8-A8D8-D708F35F2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29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 say “about 18” because a few are temporary contacts until they can identify a permanent liaison.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 userDrawn="1"/>
        </p:nvSpPr>
        <p:spPr bwMode="auto">
          <a:xfrm>
            <a:off x="-11113" y="-11113"/>
            <a:ext cx="9164638" cy="5908676"/>
          </a:xfrm>
          <a:custGeom>
            <a:avLst/>
            <a:gdLst/>
            <a:ahLst/>
            <a:cxnLst>
              <a:cxn ang="0">
                <a:pos x="0" y="3381"/>
              </a:cxn>
              <a:cxn ang="0">
                <a:pos x="253" y="3722"/>
              </a:cxn>
              <a:cxn ang="0">
                <a:pos x="5773" y="3722"/>
              </a:cxn>
              <a:cxn ang="0">
                <a:pos x="5767" y="0"/>
              </a:cxn>
              <a:cxn ang="0">
                <a:pos x="4" y="5"/>
              </a:cxn>
              <a:cxn ang="0">
                <a:pos x="0" y="3381"/>
              </a:cxn>
            </a:cxnLst>
            <a:rect l="0" t="0" r="r" b="b"/>
            <a:pathLst>
              <a:path w="5773" h="3722">
                <a:moveTo>
                  <a:pt x="0" y="3381"/>
                </a:moveTo>
                <a:lnTo>
                  <a:pt x="253" y="3722"/>
                </a:lnTo>
                <a:lnTo>
                  <a:pt x="5773" y="3722"/>
                </a:lnTo>
                <a:lnTo>
                  <a:pt x="5767" y="0"/>
                </a:lnTo>
                <a:lnTo>
                  <a:pt x="4" y="5"/>
                </a:lnTo>
                <a:lnTo>
                  <a:pt x="0" y="3381"/>
                </a:lnTo>
                <a:close/>
              </a:path>
            </a:pathLst>
          </a:custGeom>
          <a:solidFill>
            <a:srgbClr val="0070A8"/>
          </a:solidFill>
          <a:ln w="6350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6" descr="ieee_blue_R0G102B161-lg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77113" y="6226175"/>
            <a:ext cx="13938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/>
          <p:nvPr userDrawn="1"/>
        </p:nvSpPr>
        <p:spPr>
          <a:xfrm rot="16200000">
            <a:off x="9737725" y="6199188"/>
            <a:ext cx="1133475" cy="184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12-CRS-0106 12/12 </a:t>
            </a:r>
          </a:p>
        </p:txBody>
      </p:sp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1679575" y="6396038"/>
            <a:ext cx="5718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0066A1"/>
                </a:solidFill>
                <a:latin typeface="Verdana" pitchFamily="34" charset="0"/>
              </a:rPr>
              <a:t>IEEE Region 6 2015 Training 1/25: CLP: How We Did It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6C170-CFC3-4052-9538-40C29DC1E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blue_R0G102B161-lg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77113" y="6226175"/>
            <a:ext cx="13938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/>
          <p:nvPr userDrawn="1"/>
        </p:nvSpPr>
        <p:spPr>
          <a:xfrm rot="16200000">
            <a:off x="9737725" y="6199188"/>
            <a:ext cx="1133475" cy="184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12-CRS-0106 12/12 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4400">
              <a:latin typeface="Verdana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1679575" y="6396038"/>
            <a:ext cx="5718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0066A1"/>
                </a:solidFill>
                <a:latin typeface="Verdana" pitchFamily="34" charset="0"/>
              </a:rPr>
              <a:t>IEEE Region 6 2015 Training 1/25: CLP: How We Did It</a:t>
            </a:r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-4763" y="-3175"/>
            <a:ext cx="9158288" cy="1341438"/>
          </a:xfrm>
          <a:custGeom>
            <a:avLst/>
            <a:gdLst/>
            <a:ahLst/>
            <a:cxnLst>
              <a:cxn ang="0">
                <a:pos x="3" y="596"/>
              </a:cxn>
              <a:cxn ang="0">
                <a:pos x="249" y="845"/>
              </a:cxn>
              <a:cxn ang="0">
                <a:pos x="5769" y="845"/>
              </a:cxn>
              <a:cxn ang="0">
                <a:pos x="5766" y="2"/>
              </a:cxn>
              <a:cxn ang="0">
                <a:pos x="0" y="0"/>
              </a:cxn>
              <a:cxn ang="0">
                <a:pos x="3" y="596"/>
              </a:cxn>
            </a:cxnLst>
            <a:rect l="0" t="0" r="r" b="b"/>
            <a:pathLst>
              <a:path w="5769" h="845">
                <a:moveTo>
                  <a:pt x="3" y="596"/>
                </a:moveTo>
                <a:lnTo>
                  <a:pt x="249" y="845"/>
                </a:lnTo>
                <a:lnTo>
                  <a:pt x="5769" y="845"/>
                </a:lnTo>
                <a:lnTo>
                  <a:pt x="5766" y="2"/>
                </a:lnTo>
                <a:lnTo>
                  <a:pt x="0" y="0"/>
                </a:lnTo>
                <a:lnTo>
                  <a:pt x="3" y="596"/>
                </a:lnTo>
                <a:close/>
              </a:path>
            </a:pathLst>
          </a:custGeom>
          <a:solidFill>
            <a:schemeClr val="tx2"/>
          </a:solidFill>
          <a:ln w="6350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4F7D-E315-471A-90A8-BBBEAD7534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44500" y="6356350"/>
            <a:ext cx="3587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C31A9-425A-4B16-AC2B-A443886BAC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IEEE-SCV-Liaison-Event-Material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bit.ly/IEEE-SCV-Liaison-Event-Material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EC92EE2-6603-45BA-97CF-4D2014EDF02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146" name="Date Placeholder 1"/>
          <p:cNvSpPr>
            <a:spLocks noGrp="1"/>
          </p:cNvSpPr>
          <p:nvPr>
            <p:ph type="dt" sz="quarter" idx="4294967295"/>
          </p:nvPr>
        </p:nvSpPr>
        <p:spPr bwMode="auto">
          <a:xfrm>
            <a:off x="865188" y="6356350"/>
            <a:ext cx="164306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anchor="ctr"/>
          <a:lstStyle/>
          <a:p>
            <a:r>
              <a:rPr lang="en-US" sz="1000">
                <a:solidFill>
                  <a:srgbClr val="898989"/>
                </a:solidFill>
              </a:rPr>
              <a:t>1/25/15</a:t>
            </a:r>
          </a:p>
        </p:txBody>
      </p:sp>
      <p:sp>
        <p:nvSpPr>
          <p:cNvPr id="4" name="Slide Number Placeholder 2"/>
          <p:cNvSpPr txBox="1">
            <a:spLocks noGrp="1"/>
          </p:cNvSpPr>
          <p:nvPr/>
        </p:nvSpPr>
        <p:spPr>
          <a:xfrm>
            <a:off x="444500" y="6356350"/>
            <a:ext cx="358775" cy="365125"/>
          </a:xfrm>
          <a:prstGeom prst="rect">
            <a:avLst/>
          </a:prstGeom>
          <a:noFill/>
        </p:spPr>
        <p:txBody>
          <a:bodyPr l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DEC036B-DC9F-4E43-BE5D-B47A0E7244EA}" type="slidenum">
              <a:rPr lang="en-US" sz="105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05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148" name="Title 1"/>
          <p:cNvSpPr>
            <a:spLocks noGrp="1"/>
          </p:cNvSpPr>
          <p:nvPr>
            <p:ph type="ctrTitle"/>
          </p:nvPr>
        </p:nvSpPr>
        <p:spPr bwMode="auto">
          <a:xfrm>
            <a:off x="450850" y="511175"/>
            <a:ext cx="7908925" cy="49593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en-US" sz="3200" smtClean="0">
                <a:latin typeface="Verdana" pitchFamily="34" charset="0"/>
              </a:rPr>
              <a:t>Corporate Liaison Program (CLP):</a:t>
            </a:r>
            <a:br>
              <a:rPr lang="en-US" sz="3200" smtClean="0">
                <a:latin typeface="Verdana" pitchFamily="34" charset="0"/>
              </a:rPr>
            </a:br>
            <a:r>
              <a:rPr lang="en-US" sz="3200" smtClean="0">
                <a:latin typeface="Verdana" pitchFamily="34" charset="0"/>
              </a:rPr>
              <a:t>“How We Did It”</a:t>
            </a:r>
            <a:r>
              <a:rPr lang="en-US" sz="2000" smtClean="0">
                <a:latin typeface="Verdana" pitchFamily="34" charset="0"/>
              </a:rPr>
              <a:t> </a:t>
            </a:r>
            <a:br>
              <a:rPr lang="en-US" sz="2000" smtClean="0">
                <a:latin typeface="Verdana" pitchFamily="34" charset="0"/>
              </a:rPr>
            </a:br>
            <a:r>
              <a:rPr lang="en-US" sz="2000" smtClean="0">
                <a:latin typeface="Verdana" pitchFamily="34" charset="0"/>
              </a:rPr>
              <a:t/>
            </a:r>
            <a:br>
              <a:rPr lang="en-US" sz="2000" smtClean="0">
                <a:latin typeface="Verdana" pitchFamily="34" charset="0"/>
              </a:rPr>
            </a:br>
            <a:r>
              <a:rPr lang="en-US" sz="2000" smtClean="0">
                <a:latin typeface="Verdana" pitchFamily="34" charset="0"/>
              </a:rPr>
              <a:t>John Swan</a:t>
            </a:r>
            <a:br>
              <a:rPr lang="en-US" sz="2000" smtClean="0">
                <a:latin typeface="Verdana" pitchFamily="34" charset="0"/>
              </a:rPr>
            </a:br>
            <a:r>
              <a:rPr lang="en-US" sz="2000" smtClean="0">
                <a:latin typeface="Verdana" pitchFamily="34" charset="0"/>
              </a:rPr>
              <a:t>Ed Aoki</a:t>
            </a:r>
            <a:br>
              <a:rPr lang="en-US" sz="2000" smtClean="0">
                <a:latin typeface="Verdana" pitchFamily="34" charset="0"/>
              </a:rPr>
            </a:br>
            <a:r>
              <a:rPr lang="en-US" sz="2000" smtClean="0">
                <a:latin typeface="Verdana" pitchFamily="34" charset="0"/>
              </a:rPr>
              <a:t>Sachin Desai</a:t>
            </a:r>
            <a:br>
              <a:rPr lang="en-US" sz="2000" smtClean="0">
                <a:latin typeface="Verdana" pitchFamily="34" charset="0"/>
              </a:rPr>
            </a:br>
            <a:r>
              <a:rPr lang="en-US" sz="2000" smtClean="0">
                <a:latin typeface="Verdana" pitchFamily="34" charset="0"/>
              </a:rPr>
              <a:t>Joseph Wei</a:t>
            </a:r>
            <a:br>
              <a:rPr lang="en-US" sz="2000" smtClean="0">
                <a:latin typeface="Verdana" pitchFamily="34" charset="0"/>
              </a:rPr>
            </a:br>
            <a:r>
              <a:rPr lang="en-US" sz="2000" smtClean="0">
                <a:latin typeface="Verdana" pitchFamily="34" charset="0"/>
              </a:rPr>
              <a:t>Tom Coughlin</a:t>
            </a:r>
            <a:br>
              <a:rPr lang="en-US" sz="2000" smtClean="0">
                <a:latin typeface="Verdana" pitchFamily="34" charset="0"/>
              </a:rPr>
            </a:br>
            <a:r>
              <a:rPr lang="en-US" sz="2000" smtClean="0">
                <a:latin typeface="Verdana" pitchFamily="34" charset="0"/>
              </a:rPr>
              <a:t>Paul Wesling</a:t>
            </a:r>
            <a:br>
              <a:rPr lang="en-US" sz="2000" smtClean="0">
                <a:latin typeface="Verdana" pitchFamily="34" charset="0"/>
              </a:rPr>
            </a:br>
            <a:r>
              <a:rPr lang="en-US" sz="2000" smtClean="0">
                <a:latin typeface="Verdana" pitchFamily="34" charset="0"/>
              </a:rPr>
              <a:t>Dan Lottis</a:t>
            </a:r>
            <a:br>
              <a:rPr lang="en-US" sz="2000" smtClean="0">
                <a:latin typeface="Verdana" pitchFamily="34" charset="0"/>
              </a:rPr>
            </a:br>
            <a:r>
              <a:rPr lang="en-US" sz="2000" smtClean="0">
                <a:latin typeface="Verdana" pitchFamily="34" charset="0"/>
              </a:rPr>
              <a:t>Mostafa Mortezaie</a:t>
            </a:r>
            <a:br>
              <a:rPr lang="en-US" sz="2000" smtClean="0">
                <a:latin typeface="Verdana" pitchFamily="34" charset="0"/>
              </a:rPr>
            </a:br>
            <a:r>
              <a:rPr lang="en-US" sz="2000" smtClean="0">
                <a:latin typeface="Verdana" pitchFamily="34" charset="0"/>
              </a:rPr>
              <a:t/>
            </a:r>
            <a:br>
              <a:rPr lang="en-US" sz="2000" smtClean="0">
                <a:latin typeface="Verdana" pitchFamily="34" charset="0"/>
              </a:rPr>
            </a:br>
            <a:r>
              <a:rPr lang="en-US" sz="2000" b="0" smtClean="0">
                <a:latin typeface="Verdana" pitchFamily="34" charset="0"/>
              </a:rPr>
              <a:t>http://bit.ly/IEEE-SCV-Liaison-Event-Materials</a:t>
            </a:r>
            <a:r>
              <a:rPr lang="en-US" sz="2000" smtClean="0">
                <a:latin typeface="Verdana" pitchFamily="34" charset="0"/>
              </a:rPr>
              <a:t> 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626100" y="2473325"/>
            <a:ext cx="3171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sz="2000" b="1">
                <a:solidFill>
                  <a:schemeClr val="bg1"/>
                </a:solidFill>
              </a:rPr>
              <a:t>JohnSwan@ieee.org</a:t>
            </a:r>
          </a:p>
          <a:p>
            <a:pPr algn="ctr" defTabSz="914400"/>
            <a:r>
              <a:rPr lang="en-US">
                <a:solidFill>
                  <a:schemeClr val="bg1"/>
                </a:solidFill>
              </a:rPr>
              <a:t>(“CLP” or “Liaison”</a:t>
            </a:r>
          </a:p>
          <a:p>
            <a:pPr algn="ctr" defTabSz="914400"/>
            <a:r>
              <a:rPr lang="en-US">
                <a:solidFill>
                  <a:schemeClr val="bg1"/>
                </a:solidFill>
              </a:rPr>
              <a:t>in subject line)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How we did it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Planned and prepared well for the liaison event on Nov. 21.</a:t>
            </a:r>
          </a:p>
          <a:p>
            <a:pPr lvl="1"/>
            <a:r>
              <a:rPr lang="en-US" smtClean="0"/>
              <a:t>90 min total minus 30 min. for lunch</a:t>
            </a:r>
          </a:p>
          <a:p>
            <a:pPr lvl="1"/>
            <a:r>
              <a:rPr lang="en-US" smtClean="0"/>
              <a:t>Buffet lunch provided</a:t>
            </a:r>
          </a:p>
          <a:p>
            <a:r>
              <a:rPr lang="en-US" smtClean="0"/>
              <a:t>Prepared badges</a:t>
            </a:r>
          </a:p>
          <a:p>
            <a:r>
              <a:rPr lang="en-US" smtClean="0"/>
              <a:t>IEEE Committee sat among attendees</a:t>
            </a:r>
          </a:p>
          <a:p>
            <a:r>
              <a:rPr lang="en-US" sz="3600" smtClean="0"/>
              <a:t>All event info is posted at:</a:t>
            </a:r>
          </a:p>
          <a:p>
            <a:pPr lvl="1"/>
            <a:r>
              <a:rPr lang="en-US" sz="3200" smtClean="0"/>
              <a:t> </a:t>
            </a:r>
            <a:r>
              <a:rPr lang="en-US" sz="2400" b="1" smtClean="0">
                <a:hlinkClick r:id="rId2"/>
              </a:rPr>
              <a:t>http://bit.ly/IEEE-SCV-Liaison-Event-Materials</a:t>
            </a:r>
            <a:endParaRPr lang="en-US" sz="2400" b="1" smtClean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489700" y="5638800"/>
            <a:ext cx="209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(Case Sensitive)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How we did it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We asked for, and got feedback:</a:t>
            </a:r>
          </a:p>
          <a:p>
            <a:pPr lvl="1"/>
            <a:r>
              <a:rPr lang="en-US" smtClean="0"/>
              <a:t>Consensus for Quarterly meetings</a:t>
            </a:r>
          </a:p>
          <a:p>
            <a:pPr lvl="1"/>
            <a:r>
              <a:rPr lang="en-US" smtClean="0"/>
              <a:t>Regular IEEE emails OK (1-2/mo.)</a:t>
            </a:r>
          </a:p>
          <a:p>
            <a:pPr lvl="1"/>
            <a:r>
              <a:rPr lang="en-US" smtClean="0"/>
              <a:t>Nearly 100% found value, would return</a:t>
            </a:r>
          </a:p>
          <a:p>
            <a:pPr lvl="1"/>
            <a:r>
              <a:rPr lang="en-US" smtClean="0"/>
              <a:t>Student Conference generated lot of interest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6489700" y="5638800"/>
            <a:ext cx="209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(Case Sensitive)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Continuing from Kick-off mtg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smtClean="0"/>
              <a:t>We continued with quarterly lunch events</a:t>
            </a:r>
          </a:p>
          <a:p>
            <a:r>
              <a:rPr lang="en-US" sz="2800" smtClean="0"/>
              <a:t>We expanded the target Liaison list to include: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Texas Instruments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Microsoft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Marvell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Micron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Agilent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TSMC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Citrix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LinkedIn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27513" y="2613025"/>
            <a:ext cx="4327525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008000"/>
                </a:solidFill>
              </a:rPr>
              <a:t>Juniper Networks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FF0000"/>
                </a:solidFill>
              </a:rPr>
              <a:t>Qualcomm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FF0000"/>
                </a:solidFill>
              </a:rPr>
              <a:t>Broadcom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008000"/>
                </a:solidFill>
              </a:rPr>
              <a:t>HGST (West. Dig.)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008000"/>
                </a:solidFill>
              </a:rPr>
              <a:t>ARM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FF0000"/>
                </a:solidFill>
              </a:rPr>
              <a:t>Brocade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008000"/>
                </a:solidFill>
              </a:rPr>
              <a:t>NetApp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After 1 year </a:t>
            </a:r>
            <a:r>
              <a:rPr lang="en-US" sz="2800" smtClean="0">
                <a:solidFill>
                  <a:schemeClr val="bg1"/>
                </a:solidFill>
              </a:rPr>
              <a:t>(10/1/14 report)</a:t>
            </a:r>
          </a:p>
        </p:txBody>
      </p:sp>
      <p:sp>
        <p:nvSpPr>
          <p:cNvPr id="24578" name="Content Placeholder 2"/>
          <p:cNvSpPr>
            <a:spLocks/>
          </p:cNvSpPr>
          <p:nvPr/>
        </p:nvSpPr>
        <p:spPr bwMode="auto">
          <a:xfrm>
            <a:off x="593725" y="1646238"/>
            <a:ext cx="809307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4 Total liaison lunch events held: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/>
              <a:t>11/21/13	 14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/>
              <a:t>2/18/14		 23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/>
              <a:t>5/8/14		 19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/>
              <a:t>8/20/14		 19 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/>
              <a:t>11/20/14	</a:t>
            </a:r>
            <a:r>
              <a:rPr lang="en-US" sz="2400" u="sng"/>
              <a:t> 12	 </a:t>
            </a:r>
            <a:r>
              <a:rPr lang="en-US" sz="2400"/>
              <a:t>	    87  company-meetings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34 companies total attended by 21 liaisons, 11 ‘contacts’.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Recent focus has been on improving liaison feedback, highlighting collaborative efforts and understanding CLP needs vs. numeric growth</a:t>
            </a:r>
          </a:p>
        </p:txBody>
      </p:sp>
      <p:grpSp>
        <p:nvGrpSpPr>
          <p:cNvPr id="24579" name="Group 9"/>
          <p:cNvGrpSpPr>
            <a:grpSpLocks/>
          </p:cNvGrpSpPr>
          <p:nvPr/>
        </p:nvGrpSpPr>
        <p:grpSpPr bwMode="auto">
          <a:xfrm>
            <a:off x="3671888" y="2066925"/>
            <a:ext cx="4443412" cy="641350"/>
            <a:chOff x="2377" y="1395"/>
            <a:chExt cx="2799" cy="404"/>
          </a:xfrm>
        </p:grpSpPr>
        <p:sp>
          <p:nvSpPr>
            <p:cNvPr id="24583" name="AutoShape 7"/>
            <p:cNvSpPr>
              <a:spLocks/>
            </p:cNvSpPr>
            <p:nvPr/>
          </p:nvSpPr>
          <p:spPr bwMode="auto">
            <a:xfrm>
              <a:off x="2377" y="1414"/>
              <a:ext cx="129" cy="366"/>
            </a:xfrm>
            <a:prstGeom prst="rightBrace">
              <a:avLst>
                <a:gd name="adj1" fmla="val 23643"/>
                <a:gd name="adj2" fmla="val 50000"/>
              </a:avLst>
            </a:prstGeom>
            <a:noFill/>
            <a:ln w="25400">
              <a:solidFill>
                <a:srgbClr val="4B78B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2526" y="1395"/>
              <a:ext cx="26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/>
              <a:r>
                <a:rPr lang="en-US">
                  <a:solidFill>
                    <a:srgbClr val="4B78BE"/>
                  </a:solidFill>
                </a:rPr>
                <a:t>Focus: increase attendance, intro-duction to IEEE &amp; Section activities</a:t>
              </a:r>
            </a:p>
          </p:txBody>
        </p:sp>
      </p:grpSp>
      <p:grpSp>
        <p:nvGrpSpPr>
          <p:cNvPr id="24580" name="Group 10"/>
          <p:cNvGrpSpPr>
            <a:grpSpLocks/>
          </p:cNvGrpSpPr>
          <p:nvPr/>
        </p:nvGrpSpPr>
        <p:grpSpPr bwMode="auto">
          <a:xfrm>
            <a:off x="3671888" y="2770188"/>
            <a:ext cx="4443412" cy="641350"/>
            <a:chOff x="2377" y="1395"/>
            <a:chExt cx="2799" cy="404"/>
          </a:xfrm>
        </p:grpSpPr>
        <p:sp>
          <p:nvSpPr>
            <p:cNvPr id="24581" name="AutoShape 11"/>
            <p:cNvSpPr>
              <a:spLocks/>
            </p:cNvSpPr>
            <p:nvPr/>
          </p:nvSpPr>
          <p:spPr bwMode="auto">
            <a:xfrm>
              <a:off x="2377" y="1414"/>
              <a:ext cx="129" cy="366"/>
            </a:xfrm>
            <a:prstGeom prst="rightBrace">
              <a:avLst>
                <a:gd name="adj1" fmla="val 23643"/>
                <a:gd name="adj2" fmla="val 50000"/>
              </a:avLst>
            </a:prstGeom>
            <a:noFill/>
            <a:ln w="25400">
              <a:solidFill>
                <a:srgbClr val="4B78B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/>
            </a:p>
          </p:txBody>
        </p:sp>
        <p:sp>
          <p:nvSpPr>
            <p:cNvPr id="24582" name="Text Box 12"/>
            <p:cNvSpPr txBox="1">
              <a:spLocks noChangeArrowheads="1"/>
            </p:cNvSpPr>
            <p:nvPr/>
          </p:nvSpPr>
          <p:spPr bwMode="auto">
            <a:xfrm>
              <a:off x="2526" y="1395"/>
              <a:ext cx="265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/>
              <a:r>
                <a:rPr lang="en-US">
                  <a:solidFill>
                    <a:srgbClr val="4B78BE"/>
                  </a:solidFill>
                </a:rPr>
                <a:t>Focus: company feedback, share collaborative activities (IEEE&lt;&gt; cos.)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8256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After 1 year:</a:t>
            </a:r>
            <a:br>
              <a:rPr lang="en-US" sz="3600" smtClean="0">
                <a:solidFill>
                  <a:schemeClr val="bg1"/>
                </a:solidFill>
              </a:rPr>
            </a:br>
            <a:r>
              <a:rPr lang="en-US" sz="3600" smtClean="0">
                <a:solidFill>
                  <a:schemeClr val="bg1"/>
                </a:solidFill>
              </a:rPr>
              <a:t>Meeting«–»Company line-up</a:t>
            </a: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2988" y="1685925"/>
            <a:ext cx="37115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" y="1685925"/>
            <a:ext cx="3711575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692275" y="1360488"/>
            <a:ext cx="1520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1400" b="1"/>
              <a:t>11/21«</a:t>
            </a:r>
            <a:r>
              <a:rPr lang="en-US" b="1"/>
              <a:t>––</a:t>
            </a:r>
            <a:r>
              <a:rPr lang="en-US" sz="1400" b="1"/>
              <a:t>» 8/20 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5873750" y="1360488"/>
            <a:ext cx="1520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1400" b="1"/>
              <a:t>11/21«</a:t>
            </a:r>
            <a:r>
              <a:rPr lang="en-US" b="1"/>
              <a:t>––</a:t>
            </a:r>
            <a:r>
              <a:rPr lang="en-US" sz="1400" b="1"/>
              <a:t>» 8/20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8256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After 1 year:</a:t>
            </a:r>
            <a:br>
              <a:rPr lang="en-US" sz="3600" smtClean="0">
                <a:solidFill>
                  <a:schemeClr val="bg1"/>
                </a:solidFill>
              </a:rPr>
            </a:br>
            <a:r>
              <a:rPr lang="en-US" sz="3600" smtClean="0">
                <a:solidFill>
                  <a:schemeClr val="bg1"/>
                </a:solidFill>
              </a:rPr>
              <a:t>Company to attendance glance</a:t>
            </a:r>
          </a:p>
        </p:txBody>
      </p:sp>
      <p:pic>
        <p:nvPicPr>
          <p:cNvPr id="22532" name="Picture 10"/>
          <p:cNvPicPr>
            <a:picLocks noChangeAspect="1" noChangeArrowheads="1"/>
          </p:cNvPicPr>
          <p:nvPr/>
        </p:nvPicPr>
        <p:blipFill>
          <a:blip r:embed="rId2"/>
          <a:srcRect t="4561" b="4561"/>
          <a:stretch>
            <a:fillRect/>
          </a:stretch>
        </p:blipFill>
        <p:spPr bwMode="auto">
          <a:xfrm>
            <a:off x="709613" y="1493838"/>
            <a:ext cx="7294562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8256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After 1 year:</a:t>
            </a:r>
            <a:br>
              <a:rPr lang="en-US" sz="3600" smtClean="0">
                <a:solidFill>
                  <a:schemeClr val="bg1"/>
                </a:solidFill>
              </a:rPr>
            </a:br>
            <a:r>
              <a:rPr lang="en-US" sz="3600" smtClean="0">
                <a:solidFill>
                  <a:schemeClr val="bg1"/>
                </a:solidFill>
              </a:rPr>
              <a:t>Topic-areas spread</a:t>
            </a:r>
          </a:p>
        </p:txBody>
      </p:sp>
      <p:pic>
        <p:nvPicPr>
          <p:cNvPr id="2765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9650" y="1457325"/>
            <a:ext cx="5922963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481013" y="5372100"/>
            <a:ext cx="4464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b="1"/>
              <a:t>All materials posted at:</a:t>
            </a:r>
          </a:p>
          <a:p>
            <a:pPr defTabSz="914400"/>
            <a:r>
              <a:rPr lang="en-US" b="1">
                <a:solidFill>
                  <a:schemeClr val="hlink"/>
                </a:solidFill>
              </a:rPr>
              <a:t>http://bit.ly/</a:t>
            </a:r>
            <a:br>
              <a:rPr lang="en-US" b="1">
                <a:solidFill>
                  <a:schemeClr val="hlink"/>
                </a:solidFill>
              </a:rPr>
            </a:br>
            <a:r>
              <a:rPr lang="en-US" b="1">
                <a:solidFill>
                  <a:schemeClr val="hlink"/>
                </a:solidFill>
              </a:rPr>
              <a:t>        IEEE-SCV-Liaison-Event-Materials</a:t>
            </a:r>
            <a:r>
              <a:rPr lang="en-US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6446838" y="1235075"/>
            <a:ext cx="2332037" cy="1143000"/>
          </a:xfrm>
          <a:prstGeom prst="rightArrow">
            <a:avLst>
              <a:gd name="adj1" fmla="val 50000"/>
              <a:gd name="adj2" fmla="val 51007"/>
            </a:avLst>
          </a:prstGeom>
          <a:gradFill rotWithShape="1">
            <a:gsLst>
              <a:gs pos="0">
                <a:srgbClr val="0066FF"/>
              </a:gs>
              <a:gs pos="100000">
                <a:srgbClr val="00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/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GOAL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432550" y="3827463"/>
            <a:ext cx="1457325" cy="9509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6443663" y="2960688"/>
            <a:ext cx="1435100" cy="511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Typical Agenda </a:t>
            </a:r>
            <a:r>
              <a:rPr lang="en-US" sz="3200" smtClean="0">
                <a:solidFill>
                  <a:schemeClr val="bg1"/>
                </a:solidFill>
              </a:rPr>
              <a:t>(from 8/20/14)</a:t>
            </a:r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88" y="1447800"/>
            <a:ext cx="6554787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What we will do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Add Universities</a:t>
            </a:r>
          </a:p>
          <a:p>
            <a:pPr lvl="1"/>
            <a:r>
              <a:rPr lang="en-US" smtClean="0"/>
              <a:t>Universities are included in Corporate Relations Initiative!</a:t>
            </a:r>
          </a:p>
          <a:p>
            <a:pPr lvl="2"/>
            <a:r>
              <a:rPr lang="en-US" smtClean="0"/>
              <a:t>They were on our CLP list from the start</a:t>
            </a:r>
          </a:p>
          <a:p>
            <a:pPr lvl="1"/>
            <a:r>
              <a:rPr lang="en-US" smtClean="0"/>
              <a:t>Decided to </a:t>
            </a:r>
            <a:r>
              <a:rPr lang="en-US" u="sng" smtClean="0"/>
              <a:t>hold off</a:t>
            </a:r>
            <a:r>
              <a:rPr lang="en-US" smtClean="0"/>
              <a:t> until the program is established with companies</a:t>
            </a:r>
          </a:p>
          <a:p>
            <a:pPr lvl="2"/>
            <a:r>
              <a:rPr lang="en-US" smtClean="0"/>
              <a:t>Focus our efforts for success</a:t>
            </a:r>
          </a:p>
          <a:p>
            <a:pPr lvl="2"/>
            <a:r>
              <a:rPr lang="en-US" smtClean="0"/>
              <a:t>Learn by doing</a:t>
            </a:r>
          </a:p>
          <a:p>
            <a:pPr lvl="2"/>
            <a:r>
              <a:rPr lang="en-US" smtClean="0"/>
              <a:t>Interests expected to be different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Costs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600" smtClean="0"/>
              <a:t>Average of $800 per luncheon</a:t>
            </a:r>
          </a:p>
          <a:p>
            <a:r>
              <a:rPr lang="en-US" sz="3600" smtClean="0"/>
              <a:t>Region 6 has a $5,000 budget for industry relations activities!</a:t>
            </a:r>
          </a:p>
          <a:p>
            <a:endParaRPr lang="en-US" sz="3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7170" name="Rectangle 1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600" b="1" smtClean="0"/>
              <a:t>What we are doing and why</a:t>
            </a:r>
          </a:p>
          <a:p>
            <a:r>
              <a:rPr lang="en-US" sz="3600" b="1" smtClean="0"/>
              <a:t>What we did</a:t>
            </a:r>
          </a:p>
          <a:p>
            <a:r>
              <a:rPr lang="en-US" sz="5400" b="1" smtClean="0"/>
              <a:t>How we did it</a:t>
            </a:r>
          </a:p>
          <a:p>
            <a:r>
              <a:rPr lang="en-US" sz="3600" b="1" smtClean="0"/>
              <a:t>After one year, a summary</a:t>
            </a:r>
          </a:p>
          <a:p>
            <a:r>
              <a:rPr lang="en-US" sz="3600" b="1" smtClean="0"/>
              <a:t>Discuss: What you can do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Success stories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 venue for the Section ExCom!</a:t>
            </a:r>
          </a:p>
          <a:p>
            <a:r>
              <a:rPr lang="en-US" smtClean="0"/>
              <a:t>Rebirth of the SPS Chapter!</a:t>
            </a:r>
          </a:p>
          <a:p>
            <a:r>
              <a:rPr lang="en-US" smtClean="0"/>
              <a:t>Several connections made for our WIE Chapter!</a:t>
            </a:r>
          </a:p>
          <a:p>
            <a:r>
              <a:rPr lang="en-US" smtClean="0"/>
              <a:t>Connections made for GHTC!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Challenges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Many are just contacts, not committed, long term liaisons.</a:t>
            </a:r>
          </a:p>
          <a:p>
            <a:r>
              <a:rPr lang="en-US" smtClean="0"/>
              <a:t>Many/most are not well connected in co. as we hoped.</a:t>
            </a:r>
          </a:p>
          <a:p>
            <a:r>
              <a:rPr lang="en-US" smtClean="0"/>
              <a:t>Attendance: due to travel and meetings highly encourage alternates!</a:t>
            </a:r>
          </a:p>
          <a:p>
            <a:r>
              <a:rPr lang="en-US" smtClean="0"/>
              <a:t>Finding compelling collaborations to report that will have wide interest.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Discuss Your Ideas 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Discuss Your Ideas 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Discuss Your Ideas 3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What we are doing and why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CLP is a result of SCV Section’s Corporate Relationship Initiative.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Goal is to have a formalized way to build relationships with our corporate citizens.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vs. ad-hoc or nothing at all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intent is a </a:t>
            </a:r>
            <a:r>
              <a:rPr lang="en-US" sz="2400" b="1" u="sng" smtClean="0"/>
              <a:t>Long Term</a:t>
            </a:r>
            <a:r>
              <a:rPr lang="en-US" sz="2400" smtClean="0"/>
              <a:t> effort!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My tenure as CS Chapter Chair alerted me to the difficulty of find meeting venues.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We recognized this as a wider issue and an ongoing need.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What we did in 2013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23 Liaisons (&amp; contacts) found by Kick-off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14 companies attended our Kick-off Liaison lunch event in November, 2013!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We presented the Liaison Program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We presented our Section &amp; Chapters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Opportunity: GHTC &amp; SIGHT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Opportunity: Student Conference (~April)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Opportunity: TMC involvement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Q&amp;A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Liaisons wanted quarterly events!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ALL Event info at: 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hlinkClick r:id="rId3"/>
              </a:rPr>
              <a:t>http://bit.ly/IEEE-SCV-Liaison-Event-Materials </a:t>
            </a:r>
            <a:endParaRPr lang="en-US" sz="2000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038600" y="6032500"/>
            <a:ext cx="209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/>
              <a:t>(Case Sensitive)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3177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600" smtClean="0">
                <a:solidFill>
                  <a:schemeClr val="bg1"/>
                </a:solidFill>
              </a:rPr>
              <a:t>What we did, 2013 </a:t>
            </a:r>
            <a:r>
              <a:rPr lang="en-US" sz="2800" smtClean="0">
                <a:solidFill>
                  <a:schemeClr val="bg1"/>
                </a:solidFill>
              </a:rPr>
              <a:t>(cont.)</a:t>
            </a:r>
            <a:br>
              <a:rPr lang="en-US" sz="2800" smtClean="0">
                <a:solidFill>
                  <a:schemeClr val="bg1"/>
                </a:solidFill>
              </a:rPr>
            </a:br>
            <a:r>
              <a:rPr lang="en-US" sz="2800" smtClean="0">
                <a:solidFill>
                  <a:schemeClr val="bg1"/>
                </a:solidFill>
              </a:rPr>
              <a:t>Kick-off luncheon 11/21/13</a:t>
            </a:r>
          </a:p>
        </p:txBody>
      </p:sp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3700" y="2119313"/>
            <a:ext cx="261461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6138" y="2125663"/>
            <a:ext cx="2614612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3200"/>
              <a:t>Companies with Liaisons (or contacts):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What we did, 2013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25" y="1382713"/>
            <a:ext cx="6278563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189038" y="5715000"/>
            <a:ext cx="685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1200" b="1"/>
              <a:t>Also attended for IEEE: Sachin Desai, Ram Sivaraman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5194300" y="6172200"/>
            <a:ext cx="209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(Case Sensitive)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How we did it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Started planning Jan. 2013</a:t>
            </a:r>
          </a:p>
          <a:p>
            <a:r>
              <a:rPr lang="en-US" smtClean="0"/>
              <a:t>Presented concept and approach to SCV Section ExCom</a:t>
            </a:r>
          </a:p>
          <a:p>
            <a:r>
              <a:rPr lang="en-US" smtClean="0"/>
              <a:t>Started company and contact list</a:t>
            </a:r>
          </a:p>
          <a:p>
            <a:r>
              <a:rPr lang="en-US" smtClean="0"/>
              <a:t>May: An “Action Committee” was formed</a:t>
            </a:r>
          </a:p>
          <a:p>
            <a:r>
              <a:rPr lang="en-US" smtClean="0"/>
              <a:t>Utilized </a:t>
            </a:r>
            <a:r>
              <a:rPr lang="en-US" b="1" smtClean="0"/>
              <a:t>Google Drive</a:t>
            </a:r>
            <a:r>
              <a:rPr lang="en-US" smtClean="0"/>
              <a:t> for common committee access to the ‘Golden’ liaison status spreadsheet list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How we did it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Worked to use the company contacts to identify liaisons</a:t>
            </a:r>
          </a:p>
          <a:p>
            <a:r>
              <a:rPr lang="en-US" smtClean="0"/>
              <a:t>Late July: Started brief but weekly conf calls</a:t>
            </a:r>
          </a:p>
          <a:p>
            <a:r>
              <a:rPr lang="en-US" smtClean="0"/>
              <a:t>Early October: Ended weekly conf calls</a:t>
            </a:r>
          </a:p>
          <a:p>
            <a:r>
              <a:rPr lang="en-US" smtClean="0"/>
              <a:t>Continued to contact companies and build Liaison (&amp; contact list) throughout.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How we did it </a:t>
            </a:r>
            <a:r>
              <a:rPr lang="en-US" sz="3600" smtClean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Kick-off event selected: late November</a:t>
            </a:r>
          </a:p>
          <a:p>
            <a:pPr lvl="1"/>
            <a:r>
              <a:rPr lang="en-US" smtClean="0"/>
              <a:t>To give us the year to find liaisons</a:t>
            </a:r>
          </a:p>
          <a:p>
            <a:r>
              <a:rPr lang="en-US" smtClean="0"/>
              <a:t>Committee iterated on possible agenda options</a:t>
            </a:r>
          </a:p>
          <a:p>
            <a:r>
              <a:rPr lang="en-US" smtClean="0"/>
              <a:t>Goal of meeting was met:</a:t>
            </a:r>
          </a:p>
          <a:p>
            <a:pPr lvl="1"/>
            <a:r>
              <a:rPr lang="en-US" smtClean="0"/>
              <a:t>A variety of brief informational presentations</a:t>
            </a:r>
          </a:p>
          <a:p>
            <a:pPr lvl="1"/>
            <a:r>
              <a:rPr lang="en-US" smtClean="0"/>
              <a:t>Ample time for liaison feedback &amp; discussion</a:t>
            </a:r>
          </a:p>
          <a:p>
            <a:pPr lvl="1"/>
            <a:r>
              <a:rPr lang="en-US" smtClean="0"/>
              <a:t>Respected attendees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raph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Grap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2520</TotalTime>
  <Words>854</Words>
  <Application>Microsoft Macintosh PowerPoint</Application>
  <PresentationFormat>On-screen Show (4:3)</PresentationFormat>
  <Paragraphs>136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Graph</vt:lpstr>
      <vt:lpstr>Corporate Liaison Program (CLP): “How We Did It”   John Swan Ed Aoki Sachin Desai Joseph Wei Tom Coughlin Paul Wesling Dan Lottis Mostafa Mortezaie  http://bit.ly/IEEE-SCV-Liaison-Event-Materials </vt:lpstr>
      <vt:lpstr>Outline</vt:lpstr>
      <vt:lpstr>What we are doing and why</vt:lpstr>
      <vt:lpstr>What we did in 2013</vt:lpstr>
      <vt:lpstr>What we did, 2013 (cont.) Kick-off luncheon 11/21/13</vt:lpstr>
      <vt:lpstr>What we did, 2013 (cont.)</vt:lpstr>
      <vt:lpstr>How we did it</vt:lpstr>
      <vt:lpstr>How we did it (cont.)</vt:lpstr>
      <vt:lpstr>How we did it (cont.)</vt:lpstr>
      <vt:lpstr>How we did it (cont.)</vt:lpstr>
      <vt:lpstr>How we did it (cont.)</vt:lpstr>
      <vt:lpstr>Continuing from Kick-off mtg</vt:lpstr>
      <vt:lpstr>After 1 year (10/1/14 report)</vt:lpstr>
      <vt:lpstr>After 1 year: Meeting«–»Company line-up</vt:lpstr>
      <vt:lpstr>After 1 year: Company to attendance glance</vt:lpstr>
      <vt:lpstr>After 1 year: Topic-areas spread</vt:lpstr>
      <vt:lpstr>Typical Agenda (from 8/20/14)</vt:lpstr>
      <vt:lpstr>What we will do (cont.)</vt:lpstr>
      <vt:lpstr>Costs</vt:lpstr>
      <vt:lpstr>Success stories</vt:lpstr>
      <vt:lpstr>Challenges</vt:lpstr>
      <vt:lpstr>Discuss Your Ideas 1</vt:lpstr>
      <vt:lpstr>Discuss Your Ideas 2</vt:lpstr>
      <vt:lpstr>Discuss Your Ideas 3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Thomas Coughlin </cp:lastModifiedBy>
  <cp:revision>152</cp:revision>
  <cp:lastPrinted>2014-01-25T02:05:11Z</cp:lastPrinted>
  <dcterms:created xsi:type="dcterms:W3CDTF">2012-11-14T18:53:32Z</dcterms:created>
  <dcterms:modified xsi:type="dcterms:W3CDTF">2015-01-19T19:11:03Z</dcterms:modified>
</cp:coreProperties>
</file>